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2"/>
  </p:notesMasterIdLst>
  <p:handoutMasterIdLst>
    <p:handoutMasterId r:id="rId53"/>
  </p:handoutMasterIdLst>
  <p:sldIdLst>
    <p:sldId id="275" r:id="rId5"/>
    <p:sldId id="2147470334" r:id="rId6"/>
    <p:sldId id="2147470673" r:id="rId7"/>
    <p:sldId id="2146847206" r:id="rId8"/>
    <p:sldId id="2147477517" r:id="rId9"/>
    <p:sldId id="2147477523" r:id="rId10"/>
    <p:sldId id="2147477543" r:id="rId11"/>
    <p:sldId id="2147477544" r:id="rId12"/>
    <p:sldId id="2147477521" r:id="rId13"/>
    <p:sldId id="2147477377" r:id="rId14"/>
    <p:sldId id="2147477545" r:id="rId15"/>
    <p:sldId id="2147477538" r:id="rId16"/>
    <p:sldId id="2147477519" r:id="rId17"/>
    <p:sldId id="2147477520" r:id="rId18"/>
    <p:sldId id="2147470682" r:id="rId19"/>
    <p:sldId id="2147477522" r:id="rId20"/>
    <p:sldId id="2147477524" r:id="rId21"/>
    <p:sldId id="2147470660" r:id="rId22"/>
    <p:sldId id="2147470661" r:id="rId23"/>
    <p:sldId id="2147477531" r:id="rId24"/>
    <p:sldId id="2147470713" r:id="rId25"/>
    <p:sldId id="2147470662" r:id="rId26"/>
    <p:sldId id="405" r:id="rId27"/>
    <p:sldId id="2147470715" r:id="rId28"/>
    <p:sldId id="2147470655" r:id="rId29"/>
    <p:sldId id="2147470681" r:id="rId30"/>
    <p:sldId id="2147470657" r:id="rId31"/>
    <p:sldId id="2147470658" r:id="rId32"/>
    <p:sldId id="2147470668" r:id="rId33"/>
    <p:sldId id="2147470664" r:id="rId34"/>
    <p:sldId id="2147470669" r:id="rId35"/>
    <p:sldId id="2147470670" r:id="rId36"/>
    <p:sldId id="2147470692" r:id="rId37"/>
    <p:sldId id="2147470693" r:id="rId38"/>
    <p:sldId id="2147470694" r:id="rId39"/>
    <p:sldId id="2147470695" r:id="rId40"/>
    <p:sldId id="2147470677" r:id="rId41"/>
    <p:sldId id="2147477539" r:id="rId42"/>
    <p:sldId id="2147470702" r:id="rId43"/>
    <p:sldId id="2147470699" r:id="rId44"/>
    <p:sldId id="2147470707" r:id="rId45"/>
    <p:sldId id="2147470700" r:id="rId46"/>
    <p:sldId id="2147470705" r:id="rId47"/>
    <p:sldId id="2147470701" r:id="rId48"/>
    <p:sldId id="2147470708" r:id="rId49"/>
    <p:sldId id="2147470709" r:id="rId50"/>
    <p:sldId id="2147470665" r:id="rId51"/>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272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11B557-DAE8-B1F7-0D7A-05953960E5ED}" name="Kumagai, Masaya | Masaya | CSM" initials="KM|M|C" userId="S::masaya.kumagai@rakuten.com::f738494b-9bdf-4e74-8ef7-9d53e3178582" providerId="AD"/>
  <p188:author id="{23FEE8CA-04C4-F7EF-4372-588BDFB4C499}" name="Sato, Maiha | Maiha | RMI" initials="SM|M|R" userId="S::maiha.sato@rakuten.com::3a2049b4-6a8d-473c-93cb-a1d38c3a5f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C"/>
    <a:srgbClr val="053766"/>
    <a:srgbClr val="D4DEEC"/>
    <a:srgbClr val="E7EDF5"/>
    <a:srgbClr val="FFF2F9"/>
    <a:srgbClr val="FFFFFF"/>
    <a:srgbClr val="F7F7F7"/>
    <a:srgbClr val="5177A2"/>
    <a:srgbClr val="F0F0F0"/>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657" autoAdjust="0"/>
  </p:normalViewPr>
  <p:slideViewPr>
    <p:cSldViewPr snapToGrid="0" showGuides="1">
      <p:cViewPr varScale="1">
        <p:scale>
          <a:sx n="62" d="100"/>
          <a:sy n="62" d="100"/>
        </p:scale>
        <p:origin x="940" y="52"/>
      </p:cViewPr>
      <p:guideLst>
        <p:guide orient="horz" pos="1003"/>
        <p:guide pos="2729"/>
      </p:guideLst>
    </p:cSldViewPr>
  </p:slideViewPr>
  <p:notesTextViewPr>
    <p:cViewPr>
      <p:scale>
        <a:sx n="1" d="1"/>
        <a:sy n="1" d="1"/>
      </p:scale>
      <p:origin x="0" y="0"/>
    </p:cViewPr>
  </p:notesTextViewPr>
  <p:notesViewPr>
    <p:cSldViewPr snapToGrid="0" showGuides="1">
      <p:cViewPr varScale="1">
        <p:scale>
          <a:sx n="66" d="100"/>
          <a:sy n="66" d="100"/>
        </p:scale>
        <p:origin x="17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546951554209281E-2"/>
          <c:y val="3.8841879906208583E-2"/>
          <c:w val="0.87090609689158149"/>
          <c:h val="0.88994800693240916"/>
        </c:manualLayout>
      </c:layout>
      <c:barChart>
        <c:barDir val="col"/>
        <c:grouping val="clustered"/>
        <c:varyColors val="0"/>
        <c:ser>
          <c:idx val="0"/>
          <c:order val="0"/>
          <c:tx>
            <c:strRef>
              <c:f>Sheet1!$B$1</c:f>
              <c:strCache>
                <c:ptCount val="1"/>
                <c:pt idx="0">
                  <c:v>系列 1</c:v>
                </c:pt>
              </c:strCache>
            </c:strRef>
          </c:tx>
          <c:spPr>
            <a:solidFill>
              <a:srgbClr val="7F7F7F"/>
            </a:solidFill>
            <a:ln>
              <a:noFill/>
            </a:ln>
            <a:effectLst/>
          </c:spPr>
          <c:invertIfNegative val="0"/>
          <c:dPt>
            <c:idx val="7"/>
            <c:invertIfNegative val="0"/>
            <c:bubble3D val="0"/>
            <c:extLst>
              <c:ext xmlns:c16="http://schemas.microsoft.com/office/drawing/2014/chart" uri="{C3380CC4-5D6E-409C-BE32-E72D297353CC}">
                <c16:uniqueId val="{00000000-EAF2-426F-90A7-98EB95C538BD}"/>
              </c:ext>
            </c:extLst>
          </c:dPt>
          <c:dPt>
            <c:idx val="16"/>
            <c:invertIfNegative val="0"/>
            <c:bubble3D val="0"/>
            <c:extLst>
              <c:ext xmlns:c16="http://schemas.microsoft.com/office/drawing/2014/chart" uri="{C3380CC4-5D6E-409C-BE32-E72D297353CC}">
                <c16:uniqueId val="{00000001-EAF2-426F-90A7-98EB95C538BD}"/>
              </c:ext>
            </c:extLst>
          </c:dPt>
          <c:dPt>
            <c:idx val="17"/>
            <c:invertIfNegative val="0"/>
            <c:bubble3D val="0"/>
            <c:extLst>
              <c:ext xmlns:c16="http://schemas.microsoft.com/office/drawing/2014/chart" uri="{C3380CC4-5D6E-409C-BE32-E72D297353CC}">
                <c16:uniqueId val="{00000002-EAF2-426F-90A7-98EB95C538BD}"/>
              </c:ext>
            </c:extLst>
          </c:dPt>
          <c:dPt>
            <c:idx val="18"/>
            <c:invertIfNegative val="0"/>
            <c:bubble3D val="0"/>
            <c:extLst>
              <c:ext xmlns:c16="http://schemas.microsoft.com/office/drawing/2014/chart" uri="{C3380CC4-5D6E-409C-BE32-E72D297353CC}">
                <c16:uniqueId val="{00000003-EAF2-426F-90A7-98EB95C538BD}"/>
              </c:ext>
            </c:extLst>
          </c:dPt>
          <c:dPt>
            <c:idx val="19"/>
            <c:invertIfNegative val="0"/>
            <c:bubble3D val="0"/>
            <c:extLst>
              <c:ext xmlns:c16="http://schemas.microsoft.com/office/drawing/2014/chart" uri="{C3380CC4-5D6E-409C-BE32-E72D297353CC}">
                <c16:uniqueId val="{00000004-EAF2-426F-90A7-98EB95C538BD}"/>
              </c:ext>
            </c:extLst>
          </c:dPt>
          <c:dPt>
            <c:idx val="22"/>
            <c:invertIfNegative val="0"/>
            <c:bubble3D val="0"/>
            <c:extLst>
              <c:ext xmlns:c16="http://schemas.microsoft.com/office/drawing/2014/chart" uri="{C3380CC4-5D6E-409C-BE32-E72D297353CC}">
                <c16:uniqueId val="{00000005-EAF2-426F-90A7-98EB95C538BD}"/>
              </c:ext>
            </c:extLst>
          </c:dPt>
          <c:dPt>
            <c:idx val="23"/>
            <c:invertIfNegative val="0"/>
            <c:bubble3D val="0"/>
            <c:extLst>
              <c:ext xmlns:c16="http://schemas.microsoft.com/office/drawing/2014/chart" uri="{C3380CC4-5D6E-409C-BE32-E72D297353CC}">
                <c16:uniqueId val="{00000006-EAF2-426F-90A7-98EB95C538BD}"/>
              </c:ext>
            </c:extLst>
          </c:dPt>
          <c:dPt>
            <c:idx val="25"/>
            <c:invertIfNegative val="0"/>
            <c:bubble3D val="0"/>
            <c:extLst>
              <c:ext xmlns:c16="http://schemas.microsoft.com/office/drawing/2014/chart" uri="{C3380CC4-5D6E-409C-BE32-E72D297353CC}">
                <c16:uniqueId val="{00000007-EAF2-426F-90A7-98EB95C538BD}"/>
              </c:ext>
            </c:extLst>
          </c:dPt>
          <c:dPt>
            <c:idx val="26"/>
            <c:invertIfNegative val="0"/>
            <c:bubble3D val="0"/>
            <c:extLst>
              <c:ext xmlns:c16="http://schemas.microsoft.com/office/drawing/2014/chart" uri="{C3380CC4-5D6E-409C-BE32-E72D297353CC}">
                <c16:uniqueId val="{00000008-EAF2-426F-90A7-98EB95C538BD}"/>
              </c:ext>
            </c:extLst>
          </c:dPt>
          <c:dPt>
            <c:idx val="27"/>
            <c:invertIfNegative val="0"/>
            <c:bubble3D val="0"/>
            <c:extLst>
              <c:ext xmlns:c16="http://schemas.microsoft.com/office/drawing/2014/chart" uri="{C3380CC4-5D6E-409C-BE32-E72D297353CC}">
                <c16:uniqueId val="{00000009-EAF2-426F-90A7-98EB95C538BD}"/>
              </c:ext>
            </c:extLst>
          </c:dPt>
          <c:dPt>
            <c:idx val="28"/>
            <c:invertIfNegative val="0"/>
            <c:bubble3D val="0"/>
            <c:extLst>
              <c:ext xmlns:c16="http://schemas.microsoft.com/office/drawing/2014/chart" uri="{C3380CC4-5D6E-409C-BE32-E72D297353CC}">
                <c16:uniqueId val="{0000000A-EAF2-426F-90A7-98EB95C538BD}"/>
              </c:ext>
            </c:extLst>
          </c:dPt>
          <c:dPt>
            <c:idx val="29"/>
            <c:invertIfNegative val="0"/>
            <c:bubble3D val="0"/>
            <c:extLst>
              <c:ext xmlns:c16="http://schemas.microsoft.com/office/drawing/2014/chart" uri="{C3380CC4-5D6E-409C-BE32-E72D297353CC}">
                <c16:uniqueId val="{0000000B-EAF2-426F-90A7-98EB95C538BD}"/>
              </c:ext>
            </c:extLst>
          </c:dPt>
          <c:dPt>
            <c:idx val="30"/>
            <c:invertIfNegative val="0"/>
            <c:bubble3D val="0"/>
            <c:spPr>
              <a:solidFill>
                <a:srgbClr val="7F7F7F"/>
              </a:solidFill>
              <a:ln>
                <a:noFill/>
              </a:ln>
              <a:effectLst/>
            </c:spPr>
            <c:extLst>
              <c:ext xmlns:c16="http://schemas.microsoft.com/office/drawing/2014/chart" uri="{C3380CC4-5D6E-409C-BE32-E72D297353CC}">
                <c16:uniqueId val="{0000000D-EAF2-426F-90A7-98EB95C538BD}"/>
              </c:ext>
            </c:extLst>
          </c:dPt>
          <c:dPt>
            <c:idx val="32"/>
            <c:invertIfNegative val="0"/>
            <c:bubble3D val="0"/>
            <c:spPr>
              <a:solidFill>
                <a:srgbClr val="FF008C"/>
              </a:solidFill>
              <a:ln>
                <a:noFill/>
              </a:ln>
              <a:effectLst/>
            </c:spPr>
            <c:extLst>
              <c:ext xmlns:c16="http://schemas.microsoft.com/office/drawing/2014/chart" uri="{C3380CC4-5D6E-409C-BE32-E72D297353CC}">
                <c16:uniqueId val="{0000000F-EAF2-426F-90A7-98EB95C538BD}"/>
              </c:ext>
            </c:extLst>
          </c:dPt>
          <c:cat>
            <c:numRef>
              <c:f>Sheet1!$A$2:$A$34</c:f>
              <c:numCache>
                <c:formatCode>m/d/yy</c:formatCode>
                <c:ptCount val="33"/>
                <c:pt idx="0">
                  <c:v>43678</c:v>
                </c:pt>
                <c:pt idx="1">
                  <c:v>43709</c:v>
                </c:pt>
                <c:pt idx="2">
                  <c:v>43739</c:v>
                </c:pt>
                <c:pt idx="3">
                  <c:v>43770</c:v>
                </c:pt>
                <c:pt idx="4">
                  <c:v>43800</c:v>
                </c:pt>
                <c:pt idx="5">
                  <c:v>43831</c:v>
                </c:pt>
                <c:pt idx="6">
                  <c:v>43862</c:v>
                </c:pt>
                <c:pt idx="7">
                  <c:v>43891</c:v>
                </c:pt>
                <c:pt idx="8">
                  <c:v>43922</c:v>
                </c:pt>
                <c:pt idx="9">
                  <c:v>43952</c:v>
                </c:pt>
                <c:pt idx="10">
                  <c:v>43983</c:v>
                </c:pt>
                <c:pt idx="11">
                  <c:v>44013</c:v>
                </c:pt>
                <c:pt idx="12">
                  <c:v>44044</c:v>
                </c:pt>
                <c:pt idx="13">
                  <c:v>44075</c:v>
                </c:pt>
                <c:pt idx="14">
                  <c:v>44105</c:v>
                </c:pt>
                <c:pt idx="15">
                  <c:v>44136</c:v>
                </c:pt>
                <c:pt idx="16">
                  <c:v>44166</c:v>
                </c:pt>
                <c:pt idx="17">
                  <c:v>44197</c:v>
                </c:pt>
                <c:pt idx="18">
                  <c:v>44228</c:v>
                </c:pt>
                <c:pt idx="19">
                  <c:v>44256</c:v>
                </c:pt>
                <c:pt idx="20">
                  <c:v>44287</c:v>
                </c:pt>
                <c:pt idx="21">
                  <c:v>44317</c:v>
                </c:pt>
                <c:pt idx="22">
                  <c:v>44348</c:v>
                </c:pt>
                <c:pt idx="23">
                  <c:v>44378</c:v>
                </c:pt>
                <c:pt idx="24">
                  <c:v>44409</c:v>
                </c:pt>
                <c:pt idx="25">
                  <c:v>44460</c:v>
                </c:pt>
                <c:pt idx="26">
                  <c:v>44470</c:v>
                </c:pt>
                <c:pt idx="27">
                  <c:v>44501</c:v>
                </c:pt>
                <c:pt idx="28">
                  <c:v>44531</c:v>
                </c:pt>
                <c:pt idx="29">
                  <c:v>44562</c:v>
                </c:pt>
                <c:pt idx="30" formatCode="yyyy&quot;年&quot;m&quot;月&quot;">
                  <c:v>44593</c:v>
                </c:pt>
                <c:pt idx="31" formatCode="yyyy&quot;年&quot;m&quot;月&quot;">
                  <c:v>44621</c:v>
                </c:pt>
                <c:pt idx="32" formatCode="yyyy&quot;年&quot;m&quot;月&quot;">
                  <c:v>44652</c:v>
                </c:pt>
              </c:numCache>
            </c:numRef>
          </c:cat>
          <c:val>
            <c:numRef>
              <c:f>Sheet1!$B$2:$B$34</c:f>
              <c:numCache>
                <c:formatCode>#,##0</c:formatCode>
                <c:ptCount val="33"/>
                <c:pt idx="0">
                  <c:v>468</c:v>
                </c:pt>
                <c:pt idx="1">
                  <c:v>1096</c:v>
                </c:pt>
                <c:pt idx="2">
                  <c:v>1808</c:v>
                </c:pt>
                <c:pt idx="3">
                  <c:v>2460</c:v>
                </c:pt>
                <c:pt idx="4">
                  <c:v>2819</c:v>
                </c:pt>
                <c:pt idx="5">
                  <c:v>3215</c:v>
                </c:pt>
                <c:pt idx="6">
                  <c:v>3594</c:v>
                </c:pt>
                <c:pt idx="7">
                  <c:v>4738</c:v>
                </c:pt>
                <c:pt idx="8">
                  <c:v>5201</c:v>
                </c:pt>
                <c:pt idx="9">
                  <c:v>5400</c:v>
                </c:pt>
                <c:pt idx="10">
                  <c:v>5753</c:v>
                </c:pt>
                <c:pt idx="11">
                  <c:v>6156</c:v>
                </c:pt>
                <c:pt idx="12">
                  <c:v>6714</c:v>
                </c:pt>
                <c:pt idx="13">
                  <c:v>7446</c:v>
                </c:pt>
                <c:pt idx="14">
                  <c:v>8738</c:v>
                </c:pt>
                <c:pt idx="15">
                  <c:v>9265</c:v>
                </c:pt>
                <c:pt idx="16">
                  <c:v>10984</c:v>
                </c:pt>
                <c:pt idx="17">
                  <c:v>12534</c:v>
                </c:pt>
                <c:pt idx="18">
                  <c:v>14319</c:v>
                </c:pt>
                <c:pt idx="19">
                  <c:v>17564</c:v>
                </c:pt>
                <c:pt idx="20">
                  <c:v>20137</c:v>
                </c:pt>
                <c:pt idx="21">
                  <c:v>22551</c:v>
                </c:pt>
                <c:pt idx="22">
                  <c:v>24862</c:v>
                </c:pt>
                <c:pt idx="23">
                  <c:v>26820</c:v>
                </c:pt>
                <c:pt idx="24">
                  <c:v>28663</c:v>
                </c:pt>
                <c:pt idx="25">
                  <c:v>30055</c:v>
                </c:pt>
                <c:pt idx="26">
                  <c:v>31076</c:v>
                </c:pt>
                <c:pt idx="27">
                  <c:v>32380</c:v>
                </c:pt>
                <c:pt idx="28">
                  <c:v>33905</c:v>
                </c:pt>
                <c:pt idx="29">
                  <c:v>36492</c:v>
                </c:pt>
                <c:pt idx="30">
                  <c:v>40013</c:v>
                </c:pt>
                <c:pt idx="31">
                  <c:v>42769</c:v>
                </c:pt>
                <c:pt idx="32">
                  <c:v>44650</c:v>
                </c:pt>
              </c:numCache>
            </c:numRef>
          </c:val>
          <c:extLst>
            <c:ext xmlns:c16="http://schemas.microsoft.com/office/drawing/2014/chart" uri="{C3380CC4-5D6E-409C-BE32-E72D297353CC}">
              <c16:uniqueId val="{00000010-EAF2-426F-90A7-98EB95C538BD}"/>
            </c:ext>
          </c:extLst>
        </c:ser>
        <c:dLbls>
          <c:showLegendKey val="0"/>
          <c:showVal val="0"/>
          <c:showCatName val="0"/>
          <c:showSerName val="0"/>
          <c:showPercent val="0"/>
          <c:showBubbleSize val="0"/>
        </c:dLbls>
        <c:gapWidth val="47"/>
        <c:overlap val="-27"/>
        <c:axId val="646211328"/>
        <c:axId val="657888192"/>
      </c:barChart>
      <c:dateAx>
        <c:axId val="646211328"/>
        <c:scaling>
          <c:orientation val="minMax"/>
        </c:scaling>
        <c:delete val="1"/>
        <c:axPos val="b"/>
        <c:numFmt formatCode="m/d/yy" sourceLinked="1"/>
        <c:majorTickMark val="none"/>
        <c:minorTickMark val="none"/>
        <c:tickLblPos val="nextTo"/>
        <c:crossAx val="657888192"/>
        <c:crosses val="autoZero"/>
        <c:auto val="1"/>
        <c:lblOffset val="100"/>
        <c:baseTimeUnit val="months"/>
      </c:dateAx>
      <c:valAx>
        <c:axId val="657888192"/>
        <c:scaling>
          <c:orientation val="minMax"/>
        </c:scaling>
        <c:delete val="1"/>
        <c:axPos val="l"/>
        <c:numFmt formatCode="#,##0" sourceLinked="1"/>
        <c:majorTickMark val="none"/>
        <c:minorTickMark val="none"/>
        <c:tickLblPos val="nextTo"/>
        <c:crossAx val="646211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814441711447775"/>
          <c:y val="2.0163565923025119E-2"/>
          <c:w val="0.62676137373510366"/>
          <c:h val="0.95967286815394981"/>
        </c:manualLayout>
      </c:layout>
      <c:lineChart>
        <c:grouping val="standard"/>
        <c:varyColors val="0"/>
        <c:ser>
          <c:idx val="0"/>
          <c:order val="0"/>
          <c:tx>
            <c:strRef>
              <c:f>Sheet1!$B$1</c:f>
              <c:strCache>
                <c:ptCount val="1"/>
                <c:pt idx="0">
                  <c:v>人口カバー率</c:v>
                </c:pt>
              </c:strCache>
            </c:strRef>
          </c:tx>
          <c:spPr>
            <a:ln w="76200" cap="rnd">
              <a:solidFill>
                <a:srgbClr val="FF008C"/>
              </a:solidFill>
              <a:round/>
            </a:ln>
            <a:effectLst/>
          </c:spPr>
          <c:marker>
            <c:symbol val="none"/>
          </c:marker>
          <c:cat>
            <c:strRef>
              <c:f>Sheet1!$A$2:$A$31</c:f>
              <c:strCache>
                <c:ptCount val="30"/>
                <c:pt idx="0">
                  <c:v>2020年3月</c:v>
                </c:pt>
                <c:pt idx="1">
                  <c:v>2020年4月</c:v>
                </c:pt>
                <c:pt idx="2">
                  <c:v>2020年5月</c:v>
                </c:pt>
                <c:pt idx="3">
                  <c:v>2020年6月</c:v>
                </c:pt>
                <c:pt idx="4">
                  <c:v>2020年7月</c:v>
                </c:pt>
                <c:pt idx="5">
                  <c:v>2020年8月</c:v>
                </c:pt>
                <c:pt idx="6">
                  <c:v>2020年9月</c:v>
                </c:pt>
                <c:pt idx="7">
                  <c:v>2020年10月</c:v>
                </c:pt>
                <c:pt idx="8">
                  <c:v>2020年11月</c:v>
                </c:pt>
                <c:pt idx="9">
                  <c:v>2020年12月</c:v>
                </c:pt>
                <c:pt idx="10">
                  <c:v>2021年1月</c:v>
                </c:pt>
                <c:pt idx="11">
                  <c:v>2021年2月</c:v>
                </c:pt>
                <c:pt idx="12">
                  <c:v>2021年3月</c:v>
                </c:pt>
                <c:pt idx="13">
                  <c:v>2021年4月</c:v>
                </c:pt>
                <c:pt idx="14">
                  <c:v>2021年5月</c:v>
                </c:pt>
                <c:pt idx="15">
                  <c:v>2021年6月</c:v>
                </c:pt>
                <c:pt idx="16">
                  <c:v>2021年7月</c:v>
                </c:pt>
                <c:pt idx="17">
                  <c:v>2021年8月</c:v>
                </c:pt>
                <c:pt idx="18">
                  <c:v>2021年9月</c:v>
                </c:pt>
                <c:pt idx="19">
                  <c:v>2021年10月</c:v>
                </c:pt>
                <c:pt idx="20">
                  <c:v>2021年11月</c:v>
                </c:pt>
                <c:pt idx="21">
                  <c:v>2021年12月</c:v>
                </c:pt>
                <c:pt idx="22">
                  <c:v>2022年1月</c:v>
                </c:pt>
                <c:pt idx="23">
                  <c:v>2022年2月</c:v>
                </c:pt>
                <c:pt idx="24">
                  <c:v>2022年3月</c:v>
                </c:pt>
                <c:pt idx="25">
                  <c:v>2022年4月</c:v>
                </c:pt>
                <c:pt idx="26">
                  <c:v>2022年5月</c:v>
                </c:pt>
                <c:pt idx="27">
                  <c:v>2022年6月</c:v>
                </c:pt>
                <c:pt idx="28">
                  <c:v>2022年7月</c:v>
                </c:pt>
                <c:pt idx="29">
                  <c:v>2022年8月</c:v>
                </c:pt>
              </c:strCache>
            </c:strRef>
          </c:cat>
          <c:val>
            <c:numRef>
              <c:f>Sheet1!$B$2:$B$31</c:f>
              <c:numCache>
                <c:formatCode>0.0%</c:formatCode>
                <c:ptCount val="30"/>
                <c:pt idx="0">
                  <c:v>0.23400000000000001</c:v>
                </c:pt>
                <c:pt idx="1">
                  <c:v>0.23699999999999999</c:v>
                </c:pt>
                <c:pt idx="2">
                  <c:v>0.24099999999999999</c:v>
                </c:pt>
                <c:pt idx="3">
                  <c:v>0.27</c:v>
                </c:pt>
                <c:pt idx="4">
                  <c:v>0.31900000000000001</c:v>
                </c:pt>
                <c:pt idx="5">
                  <c:v>0.38100000000000001</c:v>
                </c:pt>
                <c:pt idx="6">
                  <c:v>0.54300000000000004</c:v>
                </c:pt>
                <c:pt idx="7">
                  <c:v>0.63100000000000001</c:v>
                </c:pt>
                <c:pt idx="8">
                  <c:v>0.66400000000000003</c:v>
                </c:pt>
                <c:pt idx="9">
                  <c:v>0.71499999999999997</c:v>
                </c:pt>
                <c:pt idx="10">
                  <c:v>0.749</c:v>
                </c:pt>
                <c:pt idx="11">
                  <c:v>0.77500000000000002</c:v>
                </c:pt>
                <c:pt idx="12">
                  <c:v>0.80100000000000005</c:v>
                </c:pt>
                <c:pt idx="13">
                  <c:v>0.86099999999999999</c:v>
                </c:pt>
                <c:pt idx="14">
                  <c:v>0.88600000000000001</c:v>
                </c:pt>
                <c:pt idx="15">
                  <c:v>0.90400000000000003</c:v>
                </c:pt>
                <c:pt idx="16">
                  <c:v>0.91700000000000004</c:v>
                </c:pt>
                <c:pt idx="17">
                  <c:v>0.92600000000000005</c:v>
                </c:pt>
                <c:pt idx="18">
                  <c:v>0.93300000000000005</c:v>
                </c:pt>
                <c:pt idx="19">
                  <c:v>0.94599999999999995</c:v>
                </c:pt>
                <c:pt idx="20">
                  <c:v>0.94799999999999995</c:v>
                </c:pt>
                <c:pt idx="21">
                  <c:v>0.95599999999999996</c:v>
                </c:pt>
                <c:pt idx="22">
                  <c:v>0.95899999999999996</c:v>
                </c:pt>
                <c:pt idx="23">
                  <c:v>0.96699999999999997</c:v>
                </c:pt>
                <c:pt idx="24">
                  <c:v>0.97</c:v>
                </c:pt>
                <c:pt idx="25">
                  <c:v>0.97199999999999998</c:v>
                </c:pt>
                <c:pt idx="26">
                  <c:v>0.97399999999999998</c:v>
                </c:pt>
                <c:pt idx="27">
                  <c:v>0.97599999999999998</c:v>
                </c:pt>
                <c:pt idx="28">
                  <c:v>0.97699999999999998</c:v>
                </c:pt>
                <c:pt idx="29">
                  <c:v>0.97799999999999998</c:v>
                </c:pt>
              </c:numCache>
            </c:numRef>
          </c:val>
          <c:smooth val="0"/>
          <c:extLst>
            <c:ext xmlns:c16="http://schemas.microsoft.com/office/drawing/2014/chart" uri="{C3380CC4-5D6E-409C-BE32-E72D297353CC}">
              <c16:uniqueId val="{00000000-A076-4ADB-B2EB-A544142E43CA}"/>
            </c:ext>
          </c:extLst>
        </c:ser>
        <c:dLbls>
          <c:showLegendKey val="0"/>
          <c:showVal val="0"/>
          <c:showCatName val="0"/>
          <c:showSerName val="0"/>
          <c:showPercent val="0"/>
          <c:showBubbleSize val="0"/>
        </c:dLbls>
        <c:smooth val="0"/>
        <c:axId val="2084160447"/>
        <c:axId val="2084176591"/>
      </c:lineChart>
      <c:catAx>
        <c:axId val="2084160447"/>
        <c:scaling>
          <c:orientation val="minMax"/>
        </c:scaling>
        <c:delete val="1"/>
        <c:axPos val="b"/>
        <c:numFmt formatCode="General" sourceLinked="1"/>
        <c:majorTickMark val="none"/>
        <c:minorTickMark val="none"/>
        <c:tickLblPos val="nextTo"/>
        <c:crossAx val="2084176591"/>
        <c:crosses val="autoZero"/>
        <c:auto val="1"/>
        <c:lblAlgn val="ctr"/>
        <c:lblOffset val="100"/>
        <c:noMultiLvlLbl val="0"/>
      </c:catAx>
      <c:valAx>
        <c:axId val="2084176591"/>
        <c:scaling>
          <c:orientation val="minMax"/>
        </c:scaling>
        <c:delete val="1"/>
        <c:axPos val="l"/>
        <c:numFmt formatCode="0.0%" sourceLinked="1"/>
        <c:majorTickMark val="none"/>
        <c:minorTickMark val="none"/>
        <c:tickLblPos val="nextTo"/>
        <c:crossAx val="208416044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97523502918534E-2"/>
          <c:y val="4.1578346163988332E-2"/>
          <c:w val="0.95120495299416297"/>
          <c:h val="0.86392541255422006"/>
        </c:manualLayout>
      </c:layout>
      <c:barChart>
        <c:barDir val="col"/>
        <c:grouping val="stacked"/>
        <c:varyColors val="0"/>
        <c:ser>
          <c:idx val="0"/>
          <c:order val="0"/>
          <c:tx>
            <c:strRef>
              <c:f>Sheet1!$B$1</c:f>
              <c:strCache>
                <c:ptCount val="1"/>
                <c:pt idx="0">
                  <c:v>Series 2</c:v>
                </c:pt>
              </c:strCache>
            </c:strRef>
          </c:tx>
          <c:spPr>
            <a:solidFill>
              <a:schemeClr val="bg1">
                <a:lumMod val="75000"/>
              </a:schemeClr>
            </a:solidFill>
            <a:ln>
              <a:noFill/>
            </a:ln>
            <a:effectLst/>
          </c:spPr>
          <c:invertIfNegative val="0"/>
          <c:cat>
            <c:strRef>
              <c:f>Sheet1!$A$2:$A$22</c:f>
              <c:strCache>
                <c:ptCount val="21"/>
                <c:pt idx="0">
                  <c:v>Apr/ 20</c:v>
                </c:pt>
                <c:pt idx="1">
                  <c:v>May/ 20</c:v>
                </c:pt>
                <c:pt idx="2">
                  <c:v>Jun/ 20</c:v>
                </c:pt>
                <c:pt idx="3">
                  <c:v>Jul/ 20</c:v>
                </c:pt>
                <c:pt idx="4">
                  <c:v>Aug/ 20</c:v>
                </c:pt>
                <c:pt idx="5">
                  <c:v>Sep/ 20</c:v>
                </c:pt>
                <c:pt idx="6">
                  <c:v>Oct/ 20</c:v>
                </c:pt>
                <c:pt idx="7">
                  <c:v>Nov/ 20</c:v>
                </c:pt>
                <c:pt idx="8">
                  <c:v>Dec/ 20</c:v>
                </c:pt>
                <c:pt idx="9">
                  <c:v>Jan/ 21</c:v>
                </c:pt>
                <c:pt idx="10">
                  <c:v>Feb/ 21</c:v>
                </c:pt>
                <c:pt idx="11">
                  <c:v>Mar/ 21</c:v>
                </c:pt>
                <c:pt idx="12">
                  <c:v>Apr/ 21</c:v>
                </c:pt>
                <c:pt idx="13">
                  <c:v>May/ 21</c:v>
                </c:pt>
                <c:pt idx="14">
                  <c:v>Jun/ 21</c:v>
                </c:pt>
                <c:pt idx="15">
                  <c:v>Jul/ 21</c:v>
                </c:pt>
                <c:pt idx="16">
                  <c:v>Aug/ 21</c:v>
                </c:pt>
                <c:pt idx="17">
                  <c:v>Sep/ 21</c:v>
                </c:pt>
                <c:pt idx="18">
                  <c:v>Oct/21</c:v>
                </c:pt>
                <c:pt idx="19">
                  <c:v>Nov/21</c:v>
                </c:pt>
                <c:pt idx="20">
                  <c:v>Dec/21</c:v>
                </c:pt>
              </c:strCache>
            </c:strRef>
          </c:cat>
          <c:val>
            <c:numRef>
              <c:f>Sheet1!$B$2:$B$22</c:f>
              <c:numCache>
                <c:formatCode>General</c:formatCode>
                <c:ptCount val="21"/>
                <c:pt idx="0">
                  <c:v>2.2999999999999998</c:v>
                </c:pt>
                <c:pt idx="1">
                  <c:v>2.2400000000000002</c:v>
                </c:pt>
                <c:pt idx="2">
                  <c:v>2.1800000000000002</c:v>
                </c:pt>
                <c:pt idx="3">
                  <c:v>2.12</c:v>
                </c:pt>
                <c:pt idx="4">
                  <c:v>2.0699999999999998</c:v>
                </c:pt>
                <c:pt idx="5">
                  <c:v>2.02</c:v>
                </c:pt>
                <c:pt idx="6">
                  <c:v>1.97</c:v>
                </c:pt>
                <c:pt idx="7">
                  <c:v>1.9</c:v>
                </c:pt>
                <c:pt idx="8">
                  <c:v>1.83</c:v>
                </c:pt>
                <c:pt idx="9">
                  <c:v>1.76</c:v>
                </c:pt>
                <c:pt idx="10">
                  <c:v>1.64</c:v>
                </c:pt>
                <c:pt idx="11">
                  <c:v>1.48</c:v>
                </c:pt>
                <c:pt idx="12">
                  <c:v>1.29</c:v>
                </c:pt>
                <c:pt idx="13">
                  <c:v>1.2</c:v>
                </c:pt>
                <c:pt idx="14">
                  <c:v>1.1399999999999999</c:v>
                </c:pt>
                <c:pt idx="15">
                  <c:v>1.0900000000000001</c:v>
                </c:pt>
                <c:pt idx="16">
                  <c:v>1.04</c:v>
                </c:pt>
                <c:pt idx="17">
                  <c:v>0.99</c:v>
                </c:pt>
                <c:pt idx="18">
                  <c:v>0.94</c:v>
                </c:pt>
                <c:pt idx="19">
                  <c:v>0.9</c:v>
                </c:pt>
                <c:pt idx="20">
                  <c:v>0.86</c:v>
                </c:pt>
              </c:numCache>
            </c:numRef>
          </c:val>
          <c:extLst>
            <c:ext xmlns:c16="http://schemas.microsoft.com/office/drawing/2014/chart" uri="{C3380CC4-5D6E-409C-BE32-E72D297353CC}">
              <c16:uniqueId val="{00000000-06C2-4A8D-889A-178C2D05D747}"/>
            </c:ext>
          </c:extLst>
        </c:ser>
        <c:ser>
          <c:idx val="1"/>
          <c:order val="1"/>
          <c:tx>
            <c:strRef>
              <c:f>Sheet1!$C$1</c:f>
              <c:strCache>
                <c:ptCount val="1"/>
                <c:pt idx="0">
                  <c:v>Series 1</c:v>
                </c:pt>
              </c:strCache>
            </c:strRef>
          </c:tx>
          <c:spPr>
            <a:solidFill>
              <a:srgbClr val="FF008C"/>
            </a:solidFill>
            <a:ln>
              <a:noFill/>
            </a:ln>
            <a:effectLst/>
          </c:spPr>
          <c:invertIfNegative val="0"/>
          <c:cat>
            <c:strRef>
              <c:f>Sheet1!$A$2:$A$22</c:f>
              <c:strCache>
                <c:ptCount val="21"/>
                <c:pt idx="0">
                  <c:v>Apr/ 20</c:v>
                </c:pt>
                <c:pt idx="1">
                  <c:v>May/ 20</c:v>
                </c:pt>
                <c:pt idx="2">
                  <c:v>Jun/ 20</c:v>
                </c:pt>
                <c:pt idx="3">
                  <c:v>Jul/ 20</c:v>
                </c:pt>
                <c:pt idx="4">
                  <c:v>Aug/ 20</c:v>
                </c:pt>
                <c:pt idx="5">
                  <c:v>Sep/ 20</c:v>
                </c:pt>
                <c:pt idx="6">
                  <c:v>Oct/ 20</c:v>
                </c:pt>
                <c:pt idx="7">
                  <c:v>Nov/ 20</c:v>
                </c:pt>
                <c:pt idx="8">
                  <c:v>Dec/ 20</c:v>
                </c:pt>
                <c:pt idx="9">
                  <c:v>Jan/ 21</c:v>
                </c:pt>
                <c:pt idx="10">
                  <c:v>Feb/ 21</c:v>
                </c:pt>
                <c:pt idx="11">
                  <c:v>Mar/ 21</c:v>
                </c:pt>
                <c:pt idx="12">
                  <c:v>Apr/ 21</c:v>
                </c:pt>
                <c:pt idx="13">
                  <c:v>May/ 21</c:v>
                </c:pt>
                <c:pt idx="14">
                  <c:v>Jun/ 21</c:v>
                </c:pt>
                <c:pt idx="15">
                  <c:v>Jul/ 21</c:v>
                </c:pt>
                <c:pt idx="16">
                  <c:v>Aug/ 21</c:v>
                </c:pt>
                <c:pt idx="17">
                  <c:v>Sep/ 21</c:v>
                </c:pt>
                <c:pt idx="18">
                  <c:v>Oct/21</c:v>
                </c:pt>
                <c:pt idx="19">
                  <c:v>Nov/21</c:v>
                </c:pt>
                <c:pt idx="20">
                  <c:v>Dec/21</c:v>
                </c:pt>
              </c:strCache>
            </c:strRef>
          </c:cat>
          <c:val>
            <c:numRef>
              <c:f>Sheet1!$C$2:$C$22</c:f>
              <c:numCache>
                <c:formatCode>General</c:formatCode>
                <c:ptCount val="21"/>
                <c:pt idx="0">
                  <c:v>0.25</c:v>
                </c:pt>
                <c:pt idx="1">
                  <c:v>0.41</c:v>
                </c:pt>
                <c:pt idx="2">
                  <c:v>0.65</c:v>
                </c:pt>
                <c:pt idx="3">
                  <c:v>0.8</c:v>
                </c:pt>
                <c:pt idx="4">
                  <c:v>0.94</c:v>
                </c:pt>
                <c:pt idx="5">
                  <c:v>1.1200000000000001</c:v>
                </c:pt>
                <c:pt idx="6">
                  <c:v>1.26</c:v>
                </c:pt>
                <c:pt idx="7">
                  <c:v>1.43</c:v>
                </c:pt>
                <c:pt idx="8">
                  <c:v>1.62</c:v>
                </c:pt>
                <c:pt idx="9">
                  <c:v>1.83</c:v>
                </c:pt>
                <c:pt idx="10">
                  <c:v>2.36</c:v>
                </c:pt>
                <c:pt idx="11">
                  <c:v>2.85</c:v>
                </c:pt>
                <c:pt idx="12">
                  <c:v>3.34</c:v>
                </c:pt>
                <c:pt idx="13">
                  <c:v>3.51</c:v>
                </c:pt>
                <c:pt idx="14">
                  <c:v>3.66</c:v>
                </c:pt>
                <c:pt idx="15">
                  <c:v>3.8</c:v>
                </c:pt>
                <c:pt idx="16">
                  <c:v>3.96</c:v>
                </c:pt>
                <c:pt idx="17">
                  <c:v>4.1100000000000003</c:v>
                </c:pt>
                <c:pt idx="18">
                  <c:v>4.25</c:v>
                </c:pt>
                <c:pt idx="19">
                  <c:v>4.37</c:v>
                </c:pt>
                <c:pt idx="20">
                  <c:v>4.5</c:v>
                </c:pt>
              </c:numCache>
            </c:numRef>
          </c:val>
          <c:extLst>
            <c:ext xmlns:c16="http://schemas.microsoft.com/office/drawing/2014/chart" uri="{C3380CC4-5D6E-409C-BE32-E72D297353CC}">
              <c16:uniqueId val="{00000001-06C2-4A8D-889A-178C2D05D747}"/>
            </c:ext>
          </c:extLst>
        </c:ser>
        <c:dLbls>
          <c:showLegendKey val="0"/>
          <c:showVal val="0"/>
          <c:showCatName val="0"/>
          <c:showSerName val="0"/>
          <c:showPercent val="0"/>
          <c:showBubbleSize val="0"/>
        </c:dLbls>
        <c:gapWidth val="40"/>
        <c:overlap val="100"/>
        <c:axId val="639813552"/>
        <c:axId val="596299680"/>
      </c:barChart>
      <c:catAx>
        <c:axId val="639813552"/>
        <c:scaling>
          <c:orientation val="minMax"/>
        </c:scaling>
        <c:delete val="1"/>
        <c:axPos val="b"/>
        <c:numFmt formatCode="General" sourceLinked="1"/>
        <c:majorTickMark val="none"/>
        <c:minorTickMark val="none"/>
        <c:tickLblPos val="nextTo"/>
        <c:crossAx val="596299680"/>
        <c:crosses val="autoZero"/>
        <c:auto val="1"/>
        <c:lblAlgn val="ctr"/>
        <c:lblOffset val="100"/>
        <c:noMultiLvlLbl val="0"/>
      </c:catAx>
      <c:valAx>
        <c:axId val="596299680"/>
        <c:scaling>
          <c:orientation val="minMax"/>
        </c:scaling>
        <c:delete val="1"/>
        <c:axPos val="l"/>
        <c:numFmt formatCode="General" sourceLinked="1"/>
        <c:majorTickMark val="none"/>
        <c:minorTickMark val="none"/>
        <c:tickLblPos val="nextTo"/>
        <c:crossAx val="639813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53766"/>
            </a:solidFill>
          </c:spPr>
          <c:dPt>
            <c:idx val="0"/>
            <c:bubble3D val="0"/>
            <c:spPr>
              <a:solidFill>
                <a:srgbClr val="053766"/>
              </a:solidFill>
              <a:ln w="19050">
                <a:solidFill>
                  <a:schemeClr val="lt1"/>
                </a:solidFill>
              </a:ln>
              <a:effectLst/>
            </c:spPr>
            <c:extLst>
              <c:ext xmlns:c16="http://schemas.microsoft.com/office/drawing/2014/chart" uri="{C3380CC4-5D6E-409C-BE32-E72D297353CC}">
                <c16:uniqueId val="{00000001-9C17-4AB7-BBA8-5F775ACC16E6}"/>
              </c:ext>
            </c:extLst>
          </c:dPt>
          <c:dPt>
            <c:idx val="1"/>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2-ABD3-49E9-AB6F-7CE7EEF573EA}"/>
              </c:ext>
            </c:extLst>
          </c:dPt>
          <c:dPt>
            <c:idx val="2"/>
            <c:bubble3D val="0"/>
            <c:spPr>
              <a:solidFill>
                <a:srgbClr val="053766"/>
              </a:solidFill>
              <a:ln w="19050">
                <a:solidFill>
                  <a:schemeClr val="lt1"/>
                </a:solidFill>
              </a:ln>
              <a:effectLst/>
            </c:spPr>
            <c:extLst>
              <c:ext xmlns:c16="http://schemas.microsoft.com/office/drawing/2014/chart" uri="{C3380CC4-5D6E-409C-BE32-E72D297353CC}">
                <c16:uniqueId val="{00000005-9C17-4AB7-BBA8-5F775ACC16E6}"/>
              </c:ext>
            </c:extLst>
          </c:dPt>
          <c:dPt>
            <c:idx val="3"/>
            <c:bubble3D val="0"/>
            <c:spPr>
              <a:solidFill>
                <a:srgbClr val="053766"/>
              </a:solidFill>
              <a:ln w="19050">
                <a:solidFill>
                  <a:schemeClr val="lt1"/>
                </a:solidFill>
              </a:ln>
              <a:effectLst/>
            </c:spPr>
            <c:extLst>
              <c:ext xmlns:c16="http://schemas.microsoft.com/office/drawing/2014/chart" uri="{C3380CC4-5D6E-409C-BE32-E72D297353CC}">
                <c16:uniqueId val="{00000007-9C17-4AB7-BBA8-5F775ACC16E6}"/>
              </c:ext>
            </c:extLst>
          </c:dPt>
          <c:cat>
            <c:strRef>
              <c:f>Sheet1!$A$2:$A$5</c:f>
              <c:strCache>
                <c:ptCount val="2"/>
                <c:pt idx="0">
                  <c:v>1st Qtr</c:v>
                </c:pt>
                <c:pt idx="1">
                  <c:v>2nd Qtr</c:v>
                </c:pt>
              </c:strCache>
            </c:strRef>
          </c:cat>
          <c:val>
            <c:numRef>
              <c:f>Sheet1!$B$2:$B$5</c:f>
              <c:numCache>
                <c:formatCode>General</c:formatCode>
                <c:ptCount val="4"/>
                <c:pt idx="0">
                  <c:v>95</c:v>
                </c:pt>
                <c:pt idx="1">
                  <c:v>5</c:v>
                </c:pt>
              </c:numCache>
            </c:numRef>
          </c:val>
          <c:extLst>
            <c:ext xmlns:c16="http://schemas.microsoft.com/office/drawing/2014/chart" uri="{C3380CC4-5D6E-409C-BE32-E72D297353CC}">
              <c16:uniqueId val="{00000000-ABD3-49E9-AB6F-7CE7EEF573E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53766"/>
            </a:solidFill>
          </c:spPr>
          <c:dPt>
            <c:idx val="0"/>
            <c:bubble3D val="0"/>
            <c:spPr>
              <a:solidFill>
                <a:srgbClr val="053766"/>
              </a:solidFill>
              <a:ln w="19050">
                <a:solidFill>
                  <a:schemeClr val="lt1"/>
                </a:solidFill>
              </a:ln>
              <a:effectLst/>
            </c:spPr>
            <c:extLst>
              <c:ext xmlns:c16="http://schemas.microsoft.com/office/drawing/2014/chart" uri="{C3380CC4-5D6E-409C-BE32-E72D297353CC}">
                <c16:uniqueId val="{00000001-97C8-4D81-A1A8-07F77B249276}"/>
              </c:ext>
            </c:extLst>
          </c:dPt>
          <c:dPt>
            <c:idx val="1"/>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3-97C8-4D81-A1A8-07F77B249276}"/>
              </c:ext>
            </c:extLst>
          </c:dPt>
          <c:dPt>
            <c:idx val="2"/>
            <c:bubble3D val="0"/>
            <c:spPr>
              <a:solidFill>
                <a:srgbClr val="053766"/>
              </a:solidFill>
              <a:ln w="19050">
                <a:solidFill>
                  <a:schemeClr val="lt1"/>
                </a:solidFill>
              </a:ln>
              <a:effectLst/>
            </c:spPr>
            <c:extLst>
              <c:ext xmlns:c16="http://schemas.microsoft.com/office/drawing/2014/chart" uri="{C3380CC4-5D6E-409C-BE32-E72D297353CC}">
                <c16:uniqueId val="{00000005-97C8-4D81-A1A8-07F77B249276}"/>
              </c:ext>
            </c:extLst>
          </c:dPt>
          <c:dPt>
            <c:idx val="3"/>
            <c:bubble3D val="0"/>
            <c:spPr>
              <a:solidFill>
                <a:srgbClr val="053766"/>
              </a:solidFill>
              <a:ln w="19050">
                <a:solidFill>
                  <a:schemeClr val="lt1"/>
                </a:solidFill>
              </a:ln>
              <a:effectLst/>
            </c:spPr>
            <c:extLst>
              <c:ext xmlns:c16="http://schemas.microsoft.com/office/drawing/2014/chart" uri="{C3380CC4-5D6E-409C-BE32-E72D297353CC}">
                <c16:uniqueId val="{00000007-97C8-4D81-A1A8-07F77B249276}"/>
              </c:ext>
            </c:extLst>
          </c:dPt>
          <c:cat>
            <c:strRef>
              <c:f>Sheet1!$A$2:$A$5</c:f>
              <c:strCache>
                <c:ptCount val="2"/>
                <c:pt idx="0">
                  <c:v>1st Qtr</c:v>
                </c:pt>
                <c:pt idx="1">
                  <c:v>2nd Qtr</c:v>
                </c:pt>
              </c:strCache>
            </c:strRef>
          </c:cat>
          <c:val>
            <c:numRef>
              <c:f>Sheet1!$B$2:$B$5</c:f>
              <c:numCache>
                <c:formatCode>General</c:formatCode>
                <c:ptCount val="4"/>
                <c:pt idx="0">
                  <c:v>22</c:v>
                </c:pt>
                <c:pt idx="1">
                  <c:v>78</c:v>
                </c:pt>
              </c:numCache>
            </c:numRef>
          </c:val>
          <c:extLst>
            <c:ext xmlns:c16="http://schemas.microsoft.com/office/drawing/2014/chart" uri="{C3380CC4-5D6E-409C-BE32-E72D297353CC}">
              <c16:uniqueId val="{00000008-97C8-4D81-A1A8-07F77B24927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66.svg"/><Relationship Id="rId1" Type="http://schemas.openxmlformats.org/officeDocument/2006/relationships/image" Target="../media/image65.png"/></Relationships>
</file>

<file path=ppt/drawings/drawing1.xml><?xml version="1.0" encoding="utf-8"?>
<c:userShapes xmlns:c="http://schemas.openxmlformats.org/drawingml/2006/chart">
  <cdr:relSizeAnchor xmlns:cdr="http://schemas.openxmlformats.org/drawingml/2006/chartDrawing">
    <cdr:from>
      <cdr:x>0.36044</cdr:x>
      <cdr:y>0.32742</cdr:y>
    </cdr:from>
    <cdr:to>
      <cdr:x>0.62885</cdr:x>
      <cdr:y>0.57225</cdr:y>
    </cdr:to>
    <cdr:pic>
      <cdr:nvPicPr>
        <cdr:cNvPr id="3" name="Graphic 2" descr="Envelope outline">
          <a:extLst xmlns:a="http://schemas.openxmlformats.org/drawingml/2006/main">
            <a:ext uri="{FF2B5EF4-FFF2-40B4-BE49-F238E27FC236}">
              <a16:creationId xmlns:a16="http://schemas.microsoft.com/office/drawing/2014/main" id="{A1D06C5F-CEB6-66E0-96AD-2C52D4D2DC2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659075" y="656335"/>
          <a:ext cx="490792" cy="490792"/>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73F4CB37-F97B-4530-B4E6-0474AB733BE3}" type="datetimeFigureOut">
              <a:rPr kumimoji="1" lang="ja-JP" altLang="en-US" smtClean="0"/>
              <a:t>2023/7/28</a:t>
            </a:fld>
            <a:endParaRPr kumimoji="1" lang="ja-JP" altLang="en-US"/>
          </a:p>
        </p:txBody>
      </p:sp>
      <p:sp>
        <p:nvSpPr>
          <p:cNvPr id="4" name="フッター プレースホルダー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ADCEFC6-48AA-42E0-883A-0337C9337E34}" type="slidenum">
              <a:rPr kumimoji="1" lang="ja-JP" altLang="en-US" smtClean="0"/>
              <a:t>‹#›</a:t>
            </a:fld>
            <a:endParaRPr kumimoji="1" lang="ja-JP" altLang="en-US"/>
          </a:p>
        </p:txBody>
      </p:sp>
    </p:spTree>
    <p:extLst>
      <p:ext uri="{BB962C8B-B14F-4D97-AF65-F5344CB8AC3E}">
        <p14:creationId xmlns:p14="http://schemas.microsoft.com/office/powerpoint/2010/main" val="1867806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AE129ED-E021-412F-A6BB-F29022CB135E}" type="datetimeFigureOut">
              <a:rPr kumimoji="1" lang="ja-JP" altLang="en-US" smtClean="0"/>
              <a:t>2023/7/28</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FC4CC46-C8F2-4731-96DE-09F553337401}" type="slidenum">
              <a:rPr kumimoji="1" lang="ja-JP" altLang="en-US" smtClean="0"/>
              <a:t>‹#›</a:t>
            </a:fld>
            <a:endParaRPr kumimoji="1" lang="ja-JP" altLang="en-US"/>
          </a:p>
        </p:txBody>
      </p:sp>
    </p:spTree>
    <p:extLst>
      <p:ext uri="{BB962C8B-B14F-4D97-AF65-F5344CB8AC3E}">
        <p14:creationId xmlns:p14="http://schemas.microsoft.com/office/powerpoint/2010/main" val="7383227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379413" y="685800"/>
            <a:ext cx="6097587" cy="3429000"/>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lvl1pPr>
              <a:lnSpc>
                <a:spcPct val="117999"/>
              </a:lnSpc>
              <a:defRPr sz="8000">
                <a:latin typeface="Helvetica Neue"/>
                <a:ea typeface="Helvetica Neue"/>
                <a:cs typeface="Helvetica Neue"/>
                <a:sym typeface="Helvetica Neue"/>
              </a:defRPr>
            </a:lvl1pPr>
          </a:lstStyle>
          <a:p>
            <a:endParaRPr sz="1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101070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11</a:t>
            </a:fld>
            <a:endParaRPr kumimoji="1" lang="ja-JP" altLang="en-US"/>
          </a:p>
        </p:txBody>
      </p:sp>
    </p:spTree>
    <p:extLst>
      <p:ext uri="{BB962C8B-B14F-4D97-AF65-F5344CB8AC3E}">
        <p14:creationId xmlns:p14="http://schemas.microsoft.com/office/powerpoint/2010/main" val="1277533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12</a:t>
            </a:fld>
            <a:endParaRPr kumimoji="1" lang="ja-JP" altLang="en-US"/>
          </a:p>
        </p:txBody>
      </p:sp>
    </p:spTree>
    <p:extLst>
      <p:ext uri="{BB962C8B-B14F-4D97-AF65-F5344CB8AC3E}">
        <p14:creationId xmlns:p14="http://schemas.microsoft.com/office/powerpoint/2010/main" val="207947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13</a:t>
            </a:fld>
            <a:endParaRPr kumimoji="1" lang="ja-JP" altLang="en-US"/>
          </a:p>
        </p:txBody>
      </p:sp>
    </p:spTree>
    <p:extLst>
      <p:ext uri="{BB962C8B-B14F-4D97-AF65-F5344CB8AC3E}">
        <p14:creationId xmlns:p14="http://schemas.microsoft.com/office/powerpoint/2010/main" val="286770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14</a:t>
            </a:fld>
            <a:endParaRPr kumimoji="1" lang="ja-JP" altLang="en-US"/>
          </a:p>
        </p:txBody>
      </p:sp>
    </p:spTree>
    <p:extLst>
      <p:ext uri="{BB962C8B-B14F-4D97-AF65-F5344CB8AC3E}">
        <p14:creationId xmlns:p14="http://schemas.microsoft.com/office/powerpoint/2010/main" val="153571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15</a:t>
            </a:fld>
            <a:endParaRPr kumimoji="1" lang="ja-JP" altLang="en-US"/>
          </a:p>
        </p:txBody>
      </p:sp>
    </p:spTree>
    <p:extLst>
      <p:ext uri="{BB962C8B-B14F-4D97-AF65-F5344CB8AC3E}">
        <p14:creationId xmlns:p14="http://schemas.microsoft.com/office/powerpoint/2010/main" val="150069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379413" y="685800"/>
            <a:ext cx="6097587" cy="3429000"/>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lvl1pPr>
              <a:lnSpc>
                <a:spcPct val="117999"/>
              </a:lnSpc>
              <a:defRPr sz="8000">
                <a:latin typeface="Helvetica Neue"/>
                <a:ea typeface="Helvetica Neue"/>
                <a:cs typeface="Helvetica Neue"/>
                <a:sym typeface="Helvetica Neue"/>
              </a:defRPr>
            </a:lvl1pPr>
          </a:lstStyle>
          <a:p>
            <a:endParaRPr sz="18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91042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17</a:t>
            </a:fld>
            <a:endParaRPr kumimoji="1" lang="ja-JP" altLang="en-US"/>
          </a:p>
        </p:txBody>
      </p:sp>
    </p:spTree>
    <p:extLst>
      <p:ext uri="{BB962C8B-B14F-4D97-AF65-F5344CB8AC3E}">
        <p14:creationId xmlns:p14="http://schemas.microsoft.com/office/powerpoint/2010/main" val="3788230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18</a:t>
            </a:fld>
            <a:endParaRPr kumimoji="1" lang="ja-JP" altLang="en-US"/>
          </a:p>
        </p:txBody>
      </p:sp>
    </p:spTree>
    <p:extLst>
      <p:ext uri="{BB962C8B-B14F-4D97-AF65-F5344CB8AC3E}">
        <p14:creationId xmlns:p14="http://schemas.microsoft.com/office/powerpoint/2010/main" val="2513027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19</a:t>
            </a:fld>
            <a:endParaRPr kumimoji="1" lang="ja-JP" altLang="en-US"/>
          </a:p>
        </p:txBody>
      </p:sp>
    </p:spTree>
    <p:extLst>
      <p:ext uri="{BB962C8B-B14F-4D97-AF65-F5344CB8AC3E}">
        <p14:creationId xmlns:p14="http://schemas.microsoft.com/office/powerpoint/2010/main" val="1392110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1" lang="ja-JP" altLang="en-US"/>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20</a:t>
            </a:fld>
            <a:endParaRPr kumimoji="1" lang="ja-JP" altLang="en-US"/>
          </a:p>
        </p:txBody>
      </p:sp>
    </p:spTree>
    <p:extLst>
      <p:ext uri="{BB962C8B-B14F-4D97-AF65-F5344CB8AC3E}">
        <p14:creationId xmlns:p14="http://schemas.microsoft.com/office/powerpoint/2010/main" val="299225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3</a:t>
            </a:fld>
            <a:endParaRPr kumimoji="1" lang="ja-JP" altLang="en-US"/>
          </a:p>
        </p:txBody>
      </p:sp>
    </p:spTree>
    <p:extLst>
      <p:ext uri="{BB962C8B-B14F-4D97-AF65-F5344CB8AC3E}">
        <p14:creationId xmlns:p14="http://schemas.microsoft.com/office/powerpoint/2010/main" val="2147547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379413" y="685800"/>
            <a:ext cx="6097587" cy="3429000"/>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lvl1pPr>
              <a:lnSpc>
                <a:spcPct val="117999"/>
              </a:lnSpc>
              <a:defRPr sz="8000">
                <a:latin typeface="Helvetica Neue"/>
                <a:ea typeface="Helvetica Neue"/>
                <a:cs typeface="Helvetica Neue"/>
                <a:sym typeface="Helvetica Neue"/>
              </a:defRPr>
            </a:lvl1pPr>
          </a:lstStyle>
          <a:p>
            <a:endParaRPr sz="1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601842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22</a:t>
            </a:fld>
            <a:endParaRPr kumimoji="1" lang="ja-JP" altLang="en-US"/>
          </a:p>
        </p:txBody>
      </p:sp>
    </p:spTree>
    <p:extLst>
      <p:ext uri="{BB962C8B-B14F-4D97-AF65-F5344CB8AC3E}">
        <p14:creationId xmlns:p14="http://schemas.microsoft.com/office/powerpoint/2010/main" val="282546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タイミングによりラインアップや在庫状況については注視し、</a:t>
            </a:r>
            <a:r>
              <a:rPr kumimoji="1" lang="en-US" altLang="ja-JP" dirty="0"/>
              <a:t>Update</a:t>
            </a:r>
            <a:r>
              <a:rPr kumimoji="1" lang="ja-JP" altLang="en-US" dirty="0"/>
              <a:t>必要。</a:t>
            </a:r>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23</a:t>
            </a:fld>
            <a:endParaRPr kumimoji="1" lang="ja-JP" altLang="en-US"/>
          </a:p>
        </p:txBody>
      </p:sp>
    </p:spTree>
    <p:extLst>
      <p:ext uri="{BB962C8B-B14F-4D97-AF65-F5344CB8AC3E}">
        <p14:creationId xmlns:p14="http://schemas.microsoft.com/office/powerpoint/2010/main" val="773352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379413" y="685800"/>
            <a:ext cx="6097587" cy="3429000"/>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lvl1pPr>
              <a:lnSpc>
                <a:spcPct val="117999"/>
              </a:lnSpc>
              <a:defRPr sz="8000">
                <a:latin typeface="Helvetica Neue"/>
                <a:ea typeface="Helvetica Neue"/>
                <a:cs typeface="Helvetica Neue"/>
                <a:sym typeface="Helvetica Neue"/>
              </a:defRPr>
            </a:lvl1pPr>
          </a:lstStyle>
          <a:p>
            <a:endParaRPr sz="1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738087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問い合わせ先はどこ？</a:t>
            </a:r>
            <a:endParaRPr lang="en-US" dirty="0"/>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26</a:t>
            </a:fld>
            <a:endParaRPr kumimoji="1" lang="ja-JP" altLang="en-US"/>
          </a:p>
        </p:txBody>
      </p:sp>
    </p:spTree>
    <p:extLst>
      <p:ext uri="{BB962C8B-B14F-4D97-AF65-F5344CB8AC3E}">
        <p14:creationId xmlns:p14="http://schemas.microsoft.com/office/powerpoint/2010/main" val="30126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379413" y="685800"/>
            <a:ext cx="6097587" cy="3429000"/>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lvl1pPr>
              <a:lnSpc>
                <a:spcPct val="117999"/>
              </a:lnSpc>
              <a:defRPr sz="8000">
                <a:latin typeface="Helvetica Neue"/>
                <a:ea typeface="Helvetica Neue"/>
                <a:cs typeface="Helvetica Neue"/>
                <a:sym typeface="Helvetica Neue"/>
              </a:defRPr>
            </a:lvl1pPr>
          </a:lstStyle>
          <a:p>
            <a:endParaRPr sz="1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098414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30</a:t>
            </a:fld>
            <a:endParaRPr kumimoji="1" lang="ja-JP" altLang="en-US"/>
          </a:p>
        </p:txBody>
      </p:sp>
    </p:spTree>
    <p:extLst>
      <p:ext uri="{BB962C8B-B14F-4D97-AF65-F5344CB8AC3E}">
        <p14:creationId xmlns:p14="http://schemas.microsoft.com/office/powerpoint/2010/main" val="2344907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31</a:t>
            </a:fld>
            <a:endParaRPr kumimoji="1" lang="ja-JP" altLang="en-US"/>
          </a:p>
        </p:txBody>
      </p:sp>
    </p:spTree>
    <p:extLst>
      <p:ext uri="{BB962C8B-B14F-4D97-AF65-F5344CB8AC3E}">
        <p14:creationId xmlns:p14="http://schemas.microsoft.com/office/powerpoint/2010/main" val="1685533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2022</a:t>
            </a:r>
            <a:r>
              <a:rPr kumimoji="0" lang="ja-JP" altLang="en-US"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年</a:t>
            </a:r>
            <a:r>
              <a:rPr kumimoji="0" lang="en-US" altLang="ja-JP"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4</a:t>
            </a:r>
            <a:r>
              <a:rPr kumimoji="0" lang="ja-JP" altLang="en-US"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月、</a:t>
            </a:r>
            <a:r>
              <a:rPr kumimoji="0" lang="en-US" altLang="ja-JP" sz="1200" b="1" kern="0" dirty="0" err="1">
                <a:solidFill>
                  <a:srgbClr val="000000"/>
                </a:solidFill>
                <a:latin typeface="Rakuten Sans" panose="020B0503020203020204" pitchFamily="34" charset="0"/>
                <a:ea typeface="Meiryo UI" panose="020B0604030504040204" pitchFamily="34" charset="-128"/>
                <a:cs typeface="Rakuten Sans" panose="020B0503020203020204" pitchFamily="34" charset="0"/>
              </a:rPr>
              <a:t>Opensignal</a:t>
            </a:r>
            <a:r>
              <a:rPr kumimoji="0" lang="ja-JP" altLang="en-US"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による日本市場の「モバイル・ネットワーク・ユーザー体験レポート」で</a:t>
            </a:r>
            <a:br>
              <a:rPr kumimoji="0" lang="en-US" altLang="ja-JP"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br>
            <a:r>
              <a:rPr kumimoji="0" lang="ja-JP" altLang="en-US"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楽天モバイルは、</a:t>
            </a:r>
            <a:r>
              <a:rPr kumimoji="0" lang="en-US" altLang="ja-JP"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2</a:t>
            </a:r>
            <a:r>
              <a:rPr kumimoji="0" lang="ja-JP" altLang="en-US"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部門で</a:t>
            </a:r>
            <a:r>
              <a:rPr kumimoji="0" lang="en-US" altLang="ja-JP"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Winner</a:t>
            </a:r>
            <a:r>
              <a:rPr kumimoji="0" lang="ja-JP" altLang="en-US"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受賞、</a:t>
            </a:r>
            <a:r>
              <a:rPr kumimoji="0" lang="en-US" altLang="ja-JP"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3</a:t>
            </a:r>
            <a:r>
              <a:rPr kumimoji="0" lang="ja-JP" altLang="en-US"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部門で共同受賞し、計</a:t>
            </a:r>
            <a:r>
              <a:rPr kumimoji="0" lang="en-US" altLang="ja-JP"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5</a:t>
            </a:r>
            <a:r>
              <a:rPr kumimoji="0" lang="ja-JP" altLang="en-US" sz="1200" b="1" kern="0" dirty="0">
                <a:solidFill>
                  <a:srgbClr val="000000"/>
                </a:solidFill>
                <a:latin typeface="Rakuten Sans" panose="020B0503020203020204" pitchFamily="34" charset="0"/>
                <a:ea typeface="Meiryo UI" panose="020B0604030504040204" pitchFamily="34" charset="-128"/>
                <a:cs typeface="Rakuten Sans" panose="020B0503020203020204" pitchFamily="34" charset="0"/>
              </a:rPr>
              <a:t>部門で受賞</a:t>
            </a:r>
            <a:endParaRPr kumimoji="0" lang="en-US" altLang="ja-JP" sz="1200" b="1" i="0" u="none" strike="noStrike" kern="0" cap="none" spc="0" normalizeH="0" baseline="0" noProof="0" dirty="0">
              <a:ln>
                <a:noFill/>
              </a:ln>
              <a:effectLst/>
              <a:uLnTx/>
              <a:uFillTx/>
              <a:latin typeface="Rakuten Sans" panose="020B0503020203020204" pitchFamily="34" charset="0"/>
              <a:ea typeface="Meiryo UI" panose="020B0604030504040204" pitchFamily="34" charset="-128"/>
              <a:cs typeface="Rakuten Sans" panose="020B0503020203020204" pitchFamily="34" charset="0"/>
            </a:endParaRPr>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32</a:t>
            </a:fld>
            <a:endParaRPr kumimoji="1" lang="ja-JP" altLang="en-US"/>
          </a:p>
        </p:txBody>
      </p:sp>
    </p:spTree>
    <p:extLst>
      <p:ext uri="{BB962C8B-B14F-4D97-AF65-F5344CB8AC3E}">
        <p14:creationId xmlns:p14="http://schemas.microsoft.com/office/powerpoint/2010/main" val="1903706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379413" y="685800"/>
            <a:ext cx="6097587" cy="3429000"/>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lvl1pPr>
              <a:lnSpc>
                <a:spcPct val="117999"/>
              </a:lnSpc>
              <a:defRPr sz="8000">
                <a:latin typeface="Helvetica Neue"/>
                <a:ea typeface="Helvetica Neue"/>
                <a:cs typeface="Helvetica Neue"/>
                <a:sym typeface="Helvetica Neue"/>
              </a:defRPr>
            </a:lvl1pPr>
          </a:lstStyle>
          <a:p>
            <a:endParaRPr sz="1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7851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4</a:t>
            </a:fld>
            <a:endParaRPr kumimoji="1" lang="ja-JP" altLang="en-US"/>
          </a:p>
        </p:txBody>
      </p:sp>
    </p:spTree>
    <p:extLst>
      <p:ext uri="{BB962C8B-B14F-4D97-AF65-F5344CB8AC3E}">
        <p14:creationId xmlns:p14="http://schemas.microsoft.com/office/powerpoint/2010/main" val="523567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FC4CC46-C8F2-4731-96DE-09F553337401}" type="slidenum">
              <a:rPr kumimoji="1" lang="ja-JP" altLang="en-US" smtClean="0"/>
              <a:t>34</a:t>
            </a:fld>
            <a:endParaRPr kumimoji="1" lang="ja-JP" altLang="en-US"/>
          </a:p>
        </p:txBody>
      </p:sp>
    </p:spTree>
    <p:extLst>
      <p:ext uri="{BB962C8B-B14F-4D97-AF65-F5344CB8AC3E}">
        <p14:creationId xmlns:p14="http://schemas.microsoft.com/office/powerpoint/2010/main" val="2411156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35</a:t>
            </a:fld>
            <a:endParaRPr kumimoji="1" lang="ja-JP" altLang="en-US"/>
          </a:p>
        </p:txBody>
      </p:sp>
    </p:spTree>
    <p:extLst>
      <p:ext uri="{BB962C8B-B14F-4D97-AF65-F5344CB8AC3E}">
        <p14:creationId xmlns:p14="http://schemas.microsoft.com/office/powerpoint/2010/main" val="1131999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36</a:t>
            </a:fld>
            <a:endParaRPr kumimoji="1" lang="ja-JP" altLang="en-US"/>
          </a:p>
        </p:txBody>
      </p:sp>
    </p:spTree>
    <p:extLst>
      <p:ext uri="{BB962C8B-B14F-4D97-AF65-F5344CB8AC3E}">
        <p14:creationId xmlns:p14="http://schemas.microsoft.com/office/powerpoint/2010/main" val="4260587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379413" y="685800"/>
            <a:ext cx="6097587" cy="3429000"/>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lvl1pPr>
              <a:lnSpc>
                <a:spcPct val="117999"/>
              </a:lnSpc>
              <a:defRPr sz="8000">
                <a:latin typeface="Helvetica Neue"/>
                <a:ea typeface="Helvetica Neue"/>
                <a:cs typeface="Helvetica Neue"/>
                <a:sym typeface="Helvetica Neue"/>
              </a:defRPr>
            </a:lvl1pPr>
          </a:lstStyle>
          <a:p>
            <a:endParaRPr sz="1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376139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FC4CC46-C8F2-4731-96DE-09F553337401}" type="slidenum">
              <a:rPr kumimoji="1" lang="ja-JP" altLang="en-US" smtClean="0"/>
              <a:t>40</a:t>
            </a:fld>
            <a:endParaRPr kumimoji="1" lang="ja-JP" altLang="en-US"/>
          </a:p>
        </p:txBody>
      </p:sp>
    </p:spTree>
    <p:extLst>
      <p:ext uri="{BB962C8B-B14F-4D97-AF65-F5344CB8AC3E}">
        <p14:creationId xmlns:p14="http://schemas.microsoft.com/office/powerpoint/2010/main" val="2433703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42</a:t>
            </a:fld>
            <a:endParaRPr kumimoji="1" lang="ja-JP" altLang="en-US"/>
          </a:p>
        </p:txBody>
      </p:sp>
    </p:spTree>
    <p:extLst>
      <p:ext uri="{BB962C8B-B14F-4D97-AF65-F5344CB8AC3E}">
        <p14:creationId xmlns:p14="http://schemas.microsoft.com/office/powerpoint/2010/main" val="209496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FC4CC46-C8F2-4731-96DE-09F553337401}" type="slidenum">
              <a:rPr kumimoji="1" lang="ja-JP" altLang="en-US" smtClean="0"/>
              <a:t>43</a:t>
            </a:fld>
            <a:endParaRPr kumimoji="1" lang="ja-JP" altLang="en-US"/>
          </a:p>
        </p:txBody>
      </p:sp>
    </p:spTree>
    <p:extLst>
      <p:ext uri="{BB962C8B-B14F-4D97-AF65-F5344CB8AC3E}">
        <p14:creationId xmlns:p14="http://schemas.microsoft.com/office/powerpoint/2010/main" val="3246721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45</a:t>
            </a:fld>
            <a:endParaRPr kumimoji="1" lang="ja-JP" altLang="en-US"/>
          </a:p>
        </p:txBody>
      </p:sp>
    </p:spTree>
    <p:extLst>
      <p:ext uri="{BB962C8B-B14F-4D97-AF65-F5344CB8AC3E}">
        <p14:creationId xmlns:p14="http://schemas.microsoft.com/office/powerpoint/2010/main" val="3992449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46</a:t>
            </a:fld>
            <a:endParaRPr kumimoji="1" lang="ja-JP" altLang="en-US"/>
          </a:p>
        </p:txBody>
      </p:sp>
    </p:spTree>
    <p:extLst>
      <p:ext uri="{BB962C8B-B14F-4D97-AF65-F5344CB8AC3E}">
        <p14:creationId xmlns:p14="http://schemas.microsoft.com/office/powerpoint/2010/main" val="4159755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C4CC46-C8F2-4731-96DE-09F553337401}"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7459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379413" y="685800"/>
            <a:ext cx="6097587" cy="3429000"/>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lvl1pPr>
              <a:lnSpc>
                <a:spcPct val="117999"/>
              </a:lnSpc>
              <a:defRPr sz="8000">
                <a:latin typeface="Helvetica Neue"/>
                <a:ea typeface="Helvetica Neue"/>
                <a:cs typeface="Helvetica Neue"/>
                <a:sym typeface="Helvetica Neue"/>
              </a:defRPr>
            </a:lvl1pPr>
          </a:lstStyle>
          <a:p>
            <a:endParaRPr sz="18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18681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7</a:t>
            </a:fld>
            <a:endParaRPr kumimoji="1" lang="ja-JP" altLang="en-US"/>
          </a:p>
        </p:txBody>
      </p:sp>
    </p:spTree>
    <p:extLst>
      <p:ext uri="{BB962C8B-B14F-4D97-AF65-F5344CB8AC3E}">
        <p14:creationId xmlns:p14="http://schemas.microsoft.com/office/powerpoint/2010/main" val="963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8</a:t>
            </a:fld>
            <a:endParaRPr kumimoji="1" lang="ja-JP" altLang="en-US"/>
          </a:p>
        </p:txBody>
      </p:sp>
    </p:spTree>
    <p:extLst>
      <p:ext uri="{BB962C8B-B14F-4D97-AF65-F5344CB8AC3E}">
        <p14:creationId xmlns:p14="http://schemas.microsoft.com/office/powerpoint/2010/main" val="873808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9</a:t>
            </a:fld>
            <a:endParaRPr kumimoji="1" lang="ja-JP" altLang="en-US"/>
          </a:p>
        </p:txBody>
      </p:sp>
    </p:spTree>
    <p:extLst>
      <p:ext uri="{BB962C8B-B14F-4D97-AF65-F5344CB8AC3E}">
        <p14:creationId xmlns:p14="http://schemas.microsoft.com/office/powerpoint/2010/main" val="422953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FFC4CC46-C8F2-4731-96DE-09F553337401}" type="slidenum">
              <a:rPr kumimoji="1" lang="ja-JP" altLang="en-US" smtClean="0"/>
              <a:t>10</a:t>
            </a:fld>
            <a:endParaRPr kumimoji="1" lang="ja-JP" altLang="en-US"/>
          </a:p>
        </p:txBody>
      </p:sp>
    </p:spTree>
    <p:extLst>
      <p:ext uri="{BB962C8B-B14F-4D97-AF65-F5344CB8AC3E}">
        <p14:creationId xmlns:p14="http://schemas.microsoft.com/office/powerpoint/2010/main" val="3857101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12FD219-7578-554E-9B71-081DA60152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963" y="5826325"/>
            <a:ext cx="3911600" cy="863600"/>
          </a:xfrm>
          <a:prstGeom prst="rect">
            <a:avLst/>
          </a:prstGeom>
        </p:spPr>
      </p:pic>
      <p:sp>
        <p:nvSpPr>
          <p:cNvPr id="14" name="正方形/長方形 13"/>
          <p:cNvSpPr/>
          <p:nvPr userDrawn="1"/>
        </p:nvSpPr>
        <p:spPr>
          <a:xfrm>
            <a:off x="0" y="-1"/>
            <a:ext cx="12192000" cy="5652000"/>
          </a:xfrm>
          <a:prstGeom prst="rect">
            <a:avLst/>
          </a:prstGeom>
          <a:solidFill>
            <a:srgbClr val="FF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i="0">
              <a:latin typeface="Rakuten Sans" panose="020B0503020203020204" pitchFamily="34" charset="0"/>
              <a:cs typeface="Rakuten Sans" panose="020B0503020203020204" pitchFamily="34" charset="0"/>
            </a:endParaRPr>
          </a:p>
        </p:txBody>
      </p:sp>
      <p:sp>
        <p:nvSpPr>
          <p:cNvPr id="7" name="Shape 16"/>
          <p:cNvSpPr>
            <a:spLocks noGrp="1"/>
          </p:cNvSpPr>
          <p:nvPr>
            <p:ph type="title" hasCustomPrompt="1"/>
          </p:nvPr>
        </p:nvSpPr>
        <p:spPr>
          <a:xfrm>
            <a:off x="1079999" y="1365250"/>
            <a:ext cx="10052457" cy="1445646"/>
          </a:xfrm>
          <a:prstGeom prst="rect">
            <a:avLst/>
          </a:prstGeom>
        </p:spPr>
        <p:txBody>
          <a:bodyPr anchor="t">
            <a:normAutofit/>
          </a:bodyPr>
          <a:lstStyle>
            <a:lvl1pPr>
              <a:defRPr sz="3400" b="1" i="0" baseline="0">
                <a:solidFill>
                  <a:srgbClr val="FFFFFF"/>
                </a:solidFill>
                <a:latin typeface="Rakuten Sans" panose="020B0503020203020204" pitchFamily="34" charset="0"/>
                <a:ea typeface="+mj-ea"/>
                <a:cs typeface="Rakuten Sans" panose="020B0503020203020204" pitchFamily="34" charset="0"/>
              </a:defRPr>
            </a:lvl1pPr>
          </a:lstStyle>
          <a:p>
            <a:r>
              <a:rPr kumimoji="1" lang="en-US" altLang="ja-JP" dirty="0"/>
              <a:t>R-Style template</a:t>
            </a:r>
            <a:r>
              <a:rPr lang="en-US" altLang="ja-JP" dirty="0"/>
              <a:t> v3.1</a:t>
            </a:r>
            <a:endParaRPr dirty="0"/>
          </a:p>
        </p:txBody>
      </p:sp>
      <p:sp>
        <p:nvSpPr>
          <p:cNvPr id="8" name="コンテンツ プレースホルダー 4"/>
          <p:cNvSpPr>
            <a:spLocks noGrp="1"/>
          </p:cNvSpPr>
          <p:nvPr>
            <p:ph sz="quarter" idx="12" hasCustomPrompt="1"/>
          </p:nvPr>
        </p:nvSpPr>
        <p:spPr>
          <a:xfrm>
            <a:off x="1080000" y="3107530"/>
            <a:ext cx="4170488" cy="1592068"/>
          </a:xfrm>
          <a:prstGeom prst="rect">
            <a:avLst/>
          </a:prstGeom>
        </p:spPr>
        <p:txBody>
          <a:bodyPr/>
          <a:lstStyle>
            <a:lvl1pPr marL="0" marR="0" indent="0" algn="l" defTabSz="308475" eaLnBrk="1" fontAlgn="auto" latinLnBrk="0" hangingPunct="1">
              <a:lnSpc>
                <a:spcPct val="100000"/>
              </a:lnSpc>
              <a:spcBef>
                <a:spcPts val="0"/>
              </a:spcBef>
              <a:spcAft>
                <a:spcPts val="800"/>
              </a:spcAft>
              <a:buClrTx/>
              <a:buSzTx/>
              <a:buFontTx/>
              <a:buNone/>
              <a:tabLst/>
              <a:defRPr sz="2400" b="1" i="0" baseline="0">
                <a:solidFill>
                  <a:schemeClr val="bg1"/>
                </a:solidFill>
                <a:latin typeface="Rakuten Sans" panose="020B0503020203020204" pitchFamily="34" charset="0"/>
                <a:ea typeface="+mj-ea"/>
                <a:cs typeface="Rakuten Sans" panose="020B0503020203020204" pitchFamily="34" charset="0"/>
              </a:defRPr>
            </a:lvl1pPr>
          </a:lstStyle>
          <a:p>
            <a:pPr lvl="0"/>
            <a:r>
              <a:rPr lang="en-US" altLang="ja-JP" dirty="0"/>
              <a:t>Jan 1st, 2020</a:t>
            </a:r>
            <a:br>
              <a:rPr lang="en-US" altLang="ja-JP" dirty="0"/>
            </a:br>
            <a:r>
              <a:rPr lang="en-US" altLang="ja-JP" dirty="0"/>
              <a:t>Rakuten Taro</a:t>
            </a:r>
            <a:br>
              <a:rPr lang="en-US" altLang="ja-JP" dirty="0"/>
            </a:br>
            <a:r>
              <a:rPr lang="en-US" altLang="ja-JP" dirty="0" err="1"/>
              <a:t>xxxxx</a:t>
            </a:r>
            <a:r>
              <a:rPr lang="en-US" altLang="ja-JP" dirty="0"/>
              <a:t>. Dept.</a:t>
            </a:r>
            <a:br>
              <a:rPr lang="en-US" altLang="ja-JP" dirty="0"/>
            </a:br>
            <a:r>
              <a:rPr lang="en-US" altLang="ja-JP" dirty="0"/>
              <a:t>Rakuten, Inc.</a:t>
            </a:r>
            <a:endParaRPr lang="ja-JP" altLang="en-US" dirty="0"/>
          </a:p>
        </p:txBody>
      </p:sp>
    </p:spTree>
    <p:extLst>
      <p:ext uri="{BB962C8B-B14F-4D97-AF65-F5344CB8AC3E}">
        <p14:creationId xmlns:p14="http://schemas.microsoft.com/office/powerpoint/2010/main" val="270438585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3_full-image">
    <p:bg>
      <p:bgPr>
        <a:solidFill>
          <a:srgbClr val="043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849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g_white">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CF0DC8A-3866-AE49-8010-D1AA796ED0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363" y="6374060"/>
            <a:ext cx="355600" cy="355600"/>
          </a:xfrm>
          <a:prstGeom prst="rect">
            <a:avLst/>
          </a:prstGeom>
        </p:spPr>
      </p:pic>
      <p:sp>
        <p:nvSpPr>
          <p:cNvPr id="25" name="Shape 25"/>
          <p:cNvSpPr>
            <a:spLocks noGrp="1"/>
          </p:cNvSpPr>
          <p:nvPr>
            <p:ph type="title" hasCustomPrompt="1"/>
          </p:nvPr>
        </p:nvSpPr>
        <p:spPr>
          <a:xfrm>
            <a:off x="334964" y="324000"/>
            <a:ext cx="11520000" cy="539667"/>
          </a:xfrm>
          <a:prstGeom prst="rect">
            <a:avLst/>
          </a:prstGeom>
        </p:spPr>
        <p:txBody>
          <a:bodyPr>
            <a:normAutofit/>
          </a:bodyPr>
          <a:lstStyle>
            <a:lvl1pPr>
              <a:defRPr sz="2600"/>
            </a:lvl1pPr>
          </a:lstStyle>
          <a:p>
            <a:r>
              <a:rPr lang="en-US" altLang="ja-JP" dirty="0"/>
              <a:t>Click to add title</a:t>
            </a:r>
            <a:endParaRPr dirty="0"/>
          </a:p>
        </p:txBody>
      </p:sp>
      <p:sp>
        <p:nvSpPr>
          <p:cNvPr id="11" name="テキスト ボックス 10"/>
          <p:cNvSpPr txBox="1"/>
          <p:nvPr userDrawn="1"/>
        </p:nvSpPr>
        <p:spPr>
          <a:xfrm>
            <a:off x="11104119" y="6421350"/>
            <a:ext cx="764398" cy="280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4" tIns="47624" rIns="47624" bIns="47624" numCol="1" spcCol="38100" rtlCol="0" anchor="ctr">
            <a:spAutoFit/>
          </a:bodyPr>
          <a:lstStyle/>
          <a:p>
            <a:pPr marL="0" marR="0" indent="0" algn="r" defTabSz="548391" rtl="0" fontAlgn="auto" latinLnBrk="0" hangingPunct="0">
              <a:lnSpc>
                <a:spcPct val="100000"/>
              </a:lnSpc>
              <a:spcBef>
                <a:spcPts val="0"/>
              </a:spcBef>
              <a:spcAft>
                <a:spcPts val="0"/>
              </a:spcAft>
              <a:buClrTx/>
              <a:buSzTx/>
              <a:buFontTx/>
              <a:buNone/>
              <a:tabLst/>
            </a:pPr>
            <a:fld id="{86CB4B4D-7CA3-9044-876B-883B54F8677D}" type="slidenum">
              <a:rPr lang="en-US" altLang="ja-JP" sz="1200" b="1" smtClean="0">
                <a:latin typeface="Rakuten Sans" panose="020B0503020203020204" pitchFamily="34" charset="0"/>
                <a:cs typeface="Rakuten Sans" panose="020B0503020203020204" pitchFamily="34" charset="0"/>
              </a:rPr>
              <a:pPr marL="0" marR="0" indent="0" algn="r" defTabSz="548391" rtl="0" fontAlgn="auto" latinLnBrk="0" hangingPunct="0">
                <a:lnSpc>
                  <a:spcPct val="100000"/>
                </a:lnSpc>
                <a:spcBef>
                  <a:spcPts val="0"/>
                </a:spcBef>
                <a:spcAft>
                  <a:spcPts val="0"/>
                </a:spcAft>
                <a:buClrTx/>
                <a:buSzTx/>
                <a:buFontTx/>
                <a:buNone/>
                <a:tabLst/>
              </a:pPr>
              <a:t>‹#›</a:t>
            </a:fld>
            <a:endParaRPr kumimoji="0" lang="ja-JP" altLang="en-US" sz="1200" b="1" i="0" u="none" strike="noStrike" cap="none" spc="0" normalizeH="0" baseline="0" dirty="0">
              <a:ln>
                <a:noFill/>
              </a:ln>
              <a:solidFill>
                <a:srgbClr val="000000"/>
              </a:solidFill>
              <a:effectLst/>
              <a:uFillTx/>
              <a:latin typeface="Rakuten Sans" panose="020B0503020203020204" pitchFamily="34" charset="0"/>
              <a:ea typeface="メイリオ" panose="020B0604030504040204" pitchFamily="50" charset="-128"/>
              <a:cs typeface="Rakuten Sans" panose="020B0503020203020204" pitchFamily="34" charset="0"/>
              <a:sym typeface="ヒラギノ角ゴ ProN W3"/>
            </a:endParaRPr>
          </a:p>
        </p:txBody>
      </p:sp>
      <p:sp>
        <p:nvSpPr>
          <p:cNvPr id="9" name="コンテンツ プレースホルダー 2"/>
          <p:cNvSpPr>
            <a:spLocks noGrp="1"/>
          </p:cNvSpPr>
          <p:nvPr userDrawn="1">
            <p:ph sz="quarter" idx="10" hasCustomPrompt="1"/>
          </p:nvPr>
        </p:nvSpPr>
        <p:spPr>
          <a:xfrm>
            <a:off x="334965" y="1028859"/>
            <a:ext cx="11520000" cy="5161230"/>
          </a:xfrm>
          <a:prstGeom prst="rect">
            <a:avLst/>
          </a:prstGeom>
        </p:spPr>
        <p:txBody>
          <a:bodyPr/>
          <a:lstStyle>
            <a:lvl1pPr marL="0" indent="0">
              <a:lnSpc>
                <a:spcPct val="100000"/>
              </a:lnSpc>
              <a:spcAft>
                <a:spcPts val="800"/>
              </a:spcAft>
              <a:defRPr sz="1800" b="0" i="0" baseline="0">
                <a:latin typeface="Rakuten Sans" panose="020B0503020203020204" pitchFamily="34" charset="0"/>
                <a:ea typeface="+mn-ea"/>
                <a:cs typeface="Rakuten Sans" panose="020B0503020203020204" pitchFamily="34" charset="0"/>
              </a:defRPr>
            </a:lvl1pPr>
            <a:lvl2pPr marL="360018" indent="-240012">
              <a:lnSpc>
                <a:spcPct val="100000"/>
              </a:lnSpc>
              <a:spcAft>
                <a:spcPts val="800"/>
              </a:spcAft>
              <a:defRPr sz="1600" baseline="0">
                <a:latin typeface="+mn-ea"/>
                <a:ea typeface="+mn-ea"/>
              </a:defRPr>
            </a:lvl2pPr>
            <a:lvl3pPr marL="720036" indent="-240012">
              <a:lnSpc>
                <a:spcPct val="100000"/>
              </a:lnSpc>
              <a:spcAft>
                <a:spcPts val="800"/>
              </a:spcAft>
              <a:defRPr sz="1600">
                <a:latin typeface="+mn-ea"/>
                <a:ea typeface="+mn-ea"/>
              </a:defRPr>
            </a:lvl3pPr>
            <a:lvl4pPr marL="1080054" indent="-240012">
              <a:lnSpc>
                <a:spcPct val="100000"/>
              </a:lnSpc>
              <a:spcAft>
                <a:spcPts val="800"/>
              </a:spcAft>
              <a:defRPr sz="1600">
                <a:latin typeface="+mn-ea"/>
                <a:ea typeface="+mn-ea"/>
              </a:defRPr>
            </a:lvl4pPr>
            <a:lvl5pPr marL="1440072" indent="-240012">
              <a:lnSpc>
                <a:spcPct val="100000"/>
              </a:lnSpc>
              <a:spcAft>
                <a:spcPts val="800"/>
              </a:spcAft>
              <a:defRPr sz="1600">
                <a:latin typeface="+mn-ea"/>
                <a:ea typeface="+mn-ea"/>
              </a:defRPr>
            </a:lvl5pPr>
            <a:lvl6pPr marL="1800090" indent="-240012">
              <a:lnSpc>
                <a:spcPct val="100000"/>
              </a:lnSpc>
              <a:spcAft>
                <a:spcPts val="800"/>
              </a:spcAft>
              <a:defRPr sz="1600">
                <a:latin typeface="+mn-ea"/>
                <a:ea typeface="+mn-ea"/>
              </a:defRPr>
            </a:lvl6pPr>
            <a:lvl7pPr marL="2160108" indent="-240012">
              <a:lnSpc>
                <a:spcPct val="100000"/>
              </a:lnSpc>
              <a:spcAft>
                <a:spcPts val="800"/>
              </a:spcAft>
              <a:defRPr sz="1600">
                <a:latin typeface="+mn-ea"/>
                <a:ea typeface="+mn-ea"/>
              </a:defRPr>
            </a:lvl7pPr>
            <a:lvl8pPr marL="2520126" indent="-240012">
              <a:lnSpc>
                <a:spcPct val="100000"/>
              </a:lnSpc>
              <a:spcAft>
                <a:spcPts val="800"/>
              </a:spcAft>
              <a:defRPr sz="1600">
                <a:latin typeface="+mn-ea"/>
                <a:ea typeface="+mn-ea"/>
              </a:defRPr>
            </a:lvl8pPr>
            <a:lvl9pPr marL="2880144" indent="-240012">
              <a:lnSpc>
                <a:spcPct val="100000"/>
              </a:lnSpc>
              <a:spcAft>
                <a:spcPts val="800"/>
              </a:spcAft>
              <a:defRPr sz="1600">
                <a:latin typeface="+mn-ea"/>
                <a:ea typeface="+mn-ea"/>
              </a:defRPr>
            </a:lvl9pPr>
          </a:lstStyle>
          <a:p>
            <a:pPr lvl="0"/>
            <a:r>
              <a:rPr kumimoji="1" lang="en-US" altLang="ja-JP" dirty="0"/>
              <a:t>Click to add object</a:t>
            </a:r>
            <a:endParaRPr kumimoji="1" lang="ja-JP" altLang="en-US" dirty="0"/>
          </a:p>
        </p:txBody>
      </p:sp>
      <p:pic>
        <p:nvPicPr>
          <p:cNvPr id="12" name="図 11">
            <a:extLst>
              <a:ext uri="{FF2B5EF4-FFF2-40B4-BE49-F238E27FC236}">
                <a16:creationId xmlns:a16="http://schemas.microsoft.com/office/drawing/2014/main" id="{9B22ADDD-1622-174C-8100-923F963418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007" y="6501398"/>
            <a:ext cx="1041400" cy="101600"/>
          </a:xfrm>
          <a:prstGeom prst="rect">
            <a:avLst/>
          </a:prstGeom>
        </p:spPr>
      </p:pic>
    </p:spTree>
    <p:extLst>
      <p:ext uri="{BB962C8B-B14F-4D97-AF65-F5344CB8AC3E}">
        <p14:creationId xmlns:p14="http://schemas.microsoft.com/office/powerpoint/2010/main" val="4140437393"/>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g_gray">
    <p:bg>
      <p:bgPr>
        <a:solidFill>
          <a:schemeClr val="bg2"/>
        </a:solidFill>
        <a:effectLst/>
      </p:bgPr>
    </p:bg>
    <p:spTree>
      <p:nvGrpSpPr>
        <p:cNvPr id="1" name=""/>
        <p:cNvGrpSpPr/>
        <p:nvPr/>
      </p:nvGrpSpPr>
      <p:grpSpPr>
        <a:xfrm>
          <a:off x="0" y="0"/>
          <a:ext cx="0" cy="0"/>
          <a:chOff x="0" y="0"/>
          <a:chExt cx="0" cy="0"/>
        </a:xfrm>
      </p:grpSpPr>
      <p:sp>
        <p:nvSpPr>
          <p:cNvPr id="35" name="Shape 35"/>
          <p:cNvSpPr>
            <a:spLocks noGrp="1"/>
          </p:cNvSpPr>
          <p:nvPr>
            <p:ph type="title" hasCustomPrompt="1"/>
          </p:nvPr>
        </p:nvSpPr>
        <p:spPr>
          <a:xfrm>
            <a:off x="334964" y="324000"/>
            <a:ext cx="11520000" cy="539667"/>
          </a:xfrm>
          <a:prstGeom prst="rect">
            <a:avLst/>
          </a:prstGeom>
        </p:spPr>
        <p:txBody>
          <a:bodyPr>
            <a:normAutofit/>
          </a:bodyPr>
          <a:lstStyle>
            <a:lvl1pPr>
              <a:defRPr sz="2600" b="1" i="0">
                <a:latin typeface="Rakuten Sans" panose="020B0503020203020204" pitchFamily="34" charset="0"/>
                <a:cs typeface="Rakuten Sans" panose="020B0503020203020204" pitchFamily="34" charset="0"/>
              </a:defRPr>
            </a:lvl1pPr>
          </a:lstStyle>
          <a:p>
            <a:r>
              <a:rPr lang="en-US" altLang="ja-JP" dirty="0"/>
              <a:t>Click to add title</a:t>
            </a:r>
            <a:endParaRPr dirty="0"/>
          </a:p>
        </p:txBody>
      </p:sp>
      <p:sp>
        <p:nvSpPr>
          <p:cNvPr id="6" name="コンテンツ プレースホルダー 2"/>
          <p:cNvSpPr>
            <a:spLocks noGrp="1"/>
          </p:cNvSpPr>
          <p:nvPr>
            <p:ph sz="quarter" idx="10" hasCustomPrompt="1"/>
          </p:nvPr>
        </p:nvSpPr>
        <p:spPr>
          <a:xfrm>
            <a:off x="334964" y="1028859"/>
            <a:ext cx="11520000" cy="5161230"/>
          </a:xfrm>
          <a:prstGeom prst="rect">
            <a:avLst/>
          </a:prstGeom>
        </p:spPr>
        <p:txBody>
          <a:bodyPr/>
          <a:lstStyle>
            <a:lvl1pPr marL="0" indent="0">
              <a:lnSpc>
                <a:spcPct val="100000"/>
              </a:lnSpc>
              <a:spcAft>
                <a:spcPts val="800"/>
              </a:spcAft>
              <a:defRPr sz="1800" b="0" i="0" baseline="0">
                <a:latin typeface="Rakuten Sans" panose="020B0503020203020204" pitchFamily="34" charset="0"/>
                <a:ea typeface="+mn-ea"/>
                <a:cs typeface="Rakuten Sans" panose="020B0503020203020204" pitchFamily="34" charset="0"/>
              </a:defRPr>
            </a:lvl1pPr>
            <a:lvl2pPr marL="360018" indent="-240012">
              <a:lnSpc>
                <a:spcPct val="100000"/>
              </a:lnSpc>
              <a:spcAft>
                <a:spcPts val="800"/>
              </a:spcAft>
              <a:defRPr sz="1600" baseline="0">
                <a:latin typeface="+mn-ea"/>
                <a:ea typeface="+mn-ea"/>
              </a:defRPr>
            </a:lvl2pPr>
            <a:lvl3pPr marL="720036" indent="-240012">
              <a:lnSpc>
                <a:spcPct val="100000"/>
              </a:lnSpc>
              <a:spcAft>
                <a:spcPts val="800"/>
              </a:spcAft>
              <a:defRPr sz="1600">
                <a:latin typeface="+mn-ea"/>
                <a:ea typeface="+mn-ea"/>
              </a:defRPr>
            </a:lvl3pPr>
            <a:lvl4pPr marL="1080054" indent="-240012">
              <a:lnSpc>
                <a:spcPct val="100000"/>
              </a:lnSpc>
              <a:spcAft>
                <a:spcPts val="800"/>
              </a:spcAft>
              <a:defRPr sz="1600">
                <a:latin typeface="+mn-ea"/>
                <a:ea typeface="+mn-ea"/>
              </a:defRPr>
            </a:lvl4pPr>
            <a:lvl5pPr marL="1440072" indent="-240012">
              <a:lnSpc>
                <a:spcPct val="100000"/>
              </a:lnSpc>
              <a:spcAft>
                <a:spcPts val="800"/>
              </a:spcAft>
              <a:defRPr sz="1600">
                <a:latin typeface="+mn-ea"/>
                <a:ea typeface="+mn-ea"/>
              </a:defRPr>
            </a:lvl5pPr>
            <a:lvl6pPr marL="1800090" indent="-240012">
              <a:lnSpc>
                <a:spcPct val="100000"/>
              </a:lnSpc>
              <a:spcAft>
                <a:spcPts val="800"/>
              </a:spcAft>
              <a:defRPr sz="1600">
                <a:latin typeface="+mn-ea"/>
                <a:ea typeface="+mn-ea"/>
              </a:defRPr>
            </a:lvl6pPr>
            <a:lvl7pPr marL="2160108" indent="-240012">
              <a:lnSpc>
                <a:spcPct val="100000"/>
              </a:lnSpc>
              <a:spcAft>
                <a:spcPts val="800"/>
              </a:spcAft>
              <a:defRPr sz="1600">
                <a:latin typeface="+mn-ea"/>
                <a:ea typeface="+mn-ea"/>
              </a:defRPr>
            </a:lvl7pPr>
            <a:lvl8pPr marL="2520126" indent="-240012">
              <a:lnSpc>
                <a:spcPct val="100000"/>
              </a:lnSpc>
              <a:spcAft>
                <a:spcPts val="800"/>
              </a:spcAft>
              <a:defRPr sz="1600">
                <a:latin typeface="+mn-ea"/>
                <a:ea typeface="+mn-ea"/>
              </a:defRPr>
            </a:lvl8pPr>
            <a:lvl9pPr marL="2880144" indent="-240012">
              <a:lnSpc>
                <a:spcPct val="100000"/>
              </a:lnSpc>
              <a:spcAft>
                <a:spcPts val="800"/>
              </a:spcAft>
              <a:defRPr sz="1600">
                <a:latin typeface="+mn-ea"/>
                <a:ea typeface="+mn-ea"/>
              </a:defRPr>
            </a:lvl9pPr>
          </a:lstStyle>
          <a:p>
            <a:pPr lvl="0"/>
            <a:r>
              <a:rPr kumimoji="1" lang="en-US" altLang="ja-JP" dirty="0"/>
              <a:t>Click to add object</a:t>
            </a:r>
            <a:endParaRPr kumimoji="1" lang="ja-JP" altLang="en-US" dirty="0"/>
          </a:p>
        </p:txBody>
      </p:sp>
      <p:sp>
        <p:nvSpPr>
          <p:cNvPr id="8" name="テキスト ボックス 7">
            <a:extLst>
              <a:ext uri="{FF2B5EF4-FFF2-40B4-BE49-F238E27FC236}">
                <a16:creationId xmlns:a16="http://schemas.microsoft.com/office/drawing/2014/main" id="{F32CFB42-3A01-8744-951A-E3924209C2AD}"/>
              </a:ext>
            </a:extLst>
          </p:cNvPr>
          <p:cNvSpPr txBox="1"/>
          <p:nvPr userDrawn="1"/>
        </p:nvSpPr>
        <p:spPr>
          <a:xfrm>
            <a:off x="11104119" y="6421350"/>
            <a:ext cx="764398" cy="280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4" tIns="47624" rIns="47624" bIns="47624" numCol="1" spcCol="38100" rtlCol="0" anchor="ctr">
            <a:spAutoFit/>
          </a:bodyPr>
          <a:lstStyle/>
          <a:p>
            <a:pPr marL="0" marR="0" indent="0" algn="r" defTabSz="548391" rtl="0" fontAlgn="auto" latinLnBrk="0" hangingPunct="0">
              <a:lnSpc>
                <a:spcPct val="100000"/>
              </a:lnSpc>
              <a:spcBef>
                <a:spcPts val="0"/>
              </a:spcBef>
              <a:spcAft>
                <a:spcPts val="0"/>
              </a:spcAft>
              <a:buClrTx/>
              <a:buSzTx/>
              <a:buFontTx/>
              <a:buNone/>
              <a:tabLst/>
            </a:pPr>
            <a:fld id="{86CB4B4D-7CA3-9044-876B-883B54F8677D}" type="slidenum">
              <a:rPr lang="en-US" altLang="ja-JP" sz="1200" b="1" smtClean="0">
                <a:latin typeface="Rakuten Sans" panose="020B0503020203020204" pitchFamily="34" charset="0"/>
                <a:cs typeface="Rakuten Sans" panose="020B0503020203020204" pitchFamily="34" charset="0"/>
              </a:rPr>
              <a:pPr marL="0" marR="0" indent="0" algn="r" defTabSz="548391" rtl="0" fontAlgn="auto" latinLnBrk="0" hangingPunct="0">
                <a:lnSpc>
                  <a:spcPct val="100000"/>
                </a:lnSpc>
                <a:spcBef>
                  <a:spcPts val="0"/>
                </a:spcBef>
                <a:spcAft>
                  <a:spcPts val="0"/>
                </a:spcAft>
                <a:buClrTx/>
                <a:buSzTx/>
                <a:buFontTx/>
                <a:buNone/>
                <a:tabLst/>
              </a:pPr>
              <a:t>‹#›</a:t>
            </a:fld>
            <a:endParaRPr kumimoji="0" lang="ja-JP" altLang="en-US" sz="1200" b="1" i="0" u="none" strike="noStrike" cap="none" spc="0" normalizeH="0" baseline="0" dirty="0">
              <a:ln>
                <a:noFill/>
              </a:ln>
              <a:solidFill>
                <a:srgbClr val="000000"/>
              </a:solidFill>
              <a:effectLst/>
              <a:uFillTx/>
              <a:latin typeface="Rakuten Sans" panose="020B0503020203020204" pitchFamily="34" charset="0"/>
              <a:ea typeface="メイリオ" panose="020B0604030504040204" pitchFamily="50" charset="-128"/>
              <a:cs typeface="Rakuten Sans" panose="020B0503020203020204" pitchFamily="34" charset="0"/>
              <a:sym typeface="ヒラギノ角ゴ ProN W3"/>
            </a:endParaRPr>
          </a:p>
        </p:txBody>
      </p:sp>
      <p:pic>
        <p:nvPicPr>
          <p:cNvPr id="10" name="図 9">
            <a:extLst>
              <a:ext uri="{FF2B5EF4-FFF2-40B4-BE49-F238E27FC236}">
                <a16:creationId xmlns:a16="http://schemas.microsoft.com/office/drawing/2014/main" id="{1D3BECA7-87CD-CB4F-8FAE-A64ACDE103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6007" y="6501398"/>
            <a:ext cx="1041400" cy="101600"/>
          </a:xfrm>
          <a:prstGeom prst="rect">
            <a:avLst/>
          </a:prstGeom>
        </p:spPr>
      </p:pic>
      <p:pic>
        <p:nvPicPr>
          <p:cNvPr id="7" name="図 6">
            <a:extLst>
              <a:ext uri="{FF2B5EF4-FFF2-40B4-BE49-F238E27FC236}">
                <a16:creationId xmlns:a16="http://schemas.microsoft.com/office/drawing/2014/main" id="{5618D8F2-7405-394E-887D-FC0BD4FB4B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9363" y="6374060"/>
            <a:ext cx="355600" cy="355600"/>
          </a:xfrm>
          <a:prstGeom prst="rect">
            <a:avLst/>
          </a:prstGeom>
        </p:spPr>
      </p:pic>
    </p:spTree>
    <p:extLst>
      <p:ext uri="{BB962C8B-B14F-4D97-AF65-F5344CB8AC3E}">
        <p14:creationId xmlns:p14="http://schemas.microsoft.com/office/powerpoint/2010/main" val="52644336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g_red">
    <p:bg>
      <p:bgPr>
        <a:solidFill>
          <a:srgbClr val="FF008C"/>
        </a:solidFill>
        <a:effectLst/>
      </p:bgPr>
    </p:bg>
    <p:spTree>
      <p:nvGrpSpPr>
        <p:cNvPr id="1" name=""/>
        <p:cNvGrpSpPr/>
        <p:nvPr/>
      </p:nvGrpSpPr>
      <p:grpSpPr>
        <a:xfrm>
          <a:off x="0" y="0"/>
          <a:ext cx="0" cy="0"/>
          <a:chOff x="0" y="0"/>
          <a:chExt cx="0" cy="0"/>
        </a:xfrm>
      </p:grpSpPr>
      <p:sp>
        <p:nvSpPr>
          <p:cNvPr id="45" name="Shape 45"/>
          <p:cNvSpPr>
            <a:spLocks noGrp="1"/>
          </p:cNvSpPr>
          <p:nvPr>
            <p:ph type="title" hasCustomPrompt="1"/>
          </p:nvPr>
        </p:nvSpPr>
        <p:spPr>
          <a:xfrm>
            <a:off x="334963" y="324000"/>
            <a:ext cx="11520000" cy="539667"/>
          </a:xfrm>
          <a:prstGeom prst="rect">
            <a:avLst/>
          </a:prstGeom>
        </p:spPr>
        <p:txBody>
          <a:bodyPr/>
          <a:lstStyle>
            <a:lvl1pPr>
              <a:defRPr b="1" i="0">
                <a:solidFill>
                  <a:srgbClr val="FFFFFF"/>
                </a:solidFill>
                <a:latin typeface="Rakuten Sans" panose="020B0503020203020204" pitchFamily="34" charset="0"/>
                <a:ea typeface="+mj-ea"/>
                <a:cs typeface="Rakuten Sans" panose="020B0503020203020204" pitchFamily="34" charset="0"/>
              </a:defRPr>
            </a:lvl1pPr>
          </a:lstStyle>
          <a:p>
            <a:r>
              <a:rPr lang="en-US" altLang="ja-JP" dirty="0"/>
              <a:t>Click to add title</a:t>
            </a:r>
            <a:endParaRPr dirty="0"/>
          </a:p>
        </p:txBody>
      </p:sp>
      <p:sp>
        <p:nvSpPr>
          <p:cNvPr id="6" name="コンテンツ プレースホルダー 2"/>
          <p:cNvSpPr>
            <a:spLocks noGrp="1"/>
          </p:cNvSpPr>
          <p:nvPr>
            <p:ph sz="quarter" idx="10" hasCustomPrompt="1"/>
          </p:nvPr>
        </p:nvSpPr>
        <p:spPr>
          <a:xfrm>
            <a:off x="334963" y="1028859"/>
            <a:ext cx="11520000" cy="5161230"/>
          </a:xfrm>
          <a:prstGeom prst="rect">
            <a:avLst/>
          </a:prstGeom>
        </p:spPr>
        <p:txBody>
          <a:bodyPr/>
          <a:lstStyle>
            <a:lvl1pPr marL="0" indent="0">
              <a:lnSpc>
                <a:spcPct val="100000"/>
              </a:lnSpc>
              <a:spcAft>
                <a:spcPts val="800"/>
              </a:spcAft>
              <a:defRPr sz="1800" b="0" i="0" baseline="0">
                <a:solidFill>
                  <a:schemeClr val="tx1"/>
                </a:solidFill>
                <a:latin typeface="Rakuten Sans" panose="020B0503020203020204" pitchFamily="34" charset="0"/>
                <a:ea typeface="+mn-ea"/>
                <a:cs typeface="Rakuten Sans" panose="020B0503020203020204" pitchFamily="34" charset="0"/>
              </a:defRPr>
            </a:lvl1pPr>
            <a:lvl2pPr marL="360018" indent="-240012">
              <a:lnSpc>
                <a:spcPct val="100000"/>
              </a:lnSpc>
              <a:spcAft>
                <a:spcPts val="800"/>
              </a:spcAft>
              <a:defRPr sz="1600" baseline="0">
                <a:solidFill>
                  <a:schemeClr val="bg1"/>
                </a:solidFill>
                <a:latin typeface="+mn-ea"/>
                <a:ea typeface="+mn-ea"/>
              </a:defRPr>
            </a:lvl2pPr>
            <a:lvl3pPr marL="720036" indent="-240012">
              <a:lnSpc>
                <a:spcPct val="100000"/>
              </a:lnSpc>
              <a:spcAft>
                <a:spcPts val="800"/>
              </a:spcAft>
              <a:defRPr sz="1600">
                <a:solidFill>
                  <a:schemeClr val="bg1"/>
                </a:solidFill>
                <a:latin typeface="+mn-ea"/>
                <a:ea typeface="+mn-ea"/>
              </a:defRPr>
            </a:lvl3pPr>
            <a:lvl4pPr marL="1080054" indent="-240012">
              <a:lnSpc>
                <a:spcPct val="100000"/>
              </a:lnSpc>
              <a:spcAft>
                <a:spcPts val="800"/>
              </a:spcAft>
              <a:defRPr sz="1600">
                <a:solidFill>
                  <a:schemeClr val="bg1"/>
                </a:solidFill>
                <a:latin typeface="+mn-ea"/>
                <a:ea typeface="+mn-ea"/>
              </a:defRPr>
            </a:lvl4pPr>
            <a:lvl5pPr marL="1440072" indent="-240012">
              <a:lnSpc>
                <a:spcPct val="100000"/>
              </a:lnSpc>
              <a:spcAft>
                <a:spcPts val="800"/>
              </a:spcAft>
              <a:defRPr sz="1600">
                <a:solidFill>
                  <a:schemeClr val="bg1"/>
                </a:solidFill>
                <a:latin typeface="+mn-ea"/>
                <a:ea typeface="+mn-ea"/>
              </a:defRPr>
            </a:lvl5pPr>
            <a:lvl6pPr marL="1800090" indent="-240012">
              <a:lnSpc>
                <a:spcPct val="100000"/>
              </a:lnSpc>
              <a:spcAft>
                <a:spcPts val="800"/>
              </a:spcAft>
              <a:defRPr sz="1600">
                <a:solidFill>
                  <a:schemeClr val="bg1"/>
                </a:solidFill>
                <a:latin typeface="+mn-ea"/>
                <a:ea typeface="+mn-ea"/>
              </a:defRPr>
            </a:lvl6pPr>
            <a:lvl7pPr marL="2160108" indent="-240012">
              <a:lnSpc>
                <a:spcPct val="100000"/>
              </a:lnSpc>
              <a:spcAft>
                <a:spcPts val="800"/>
              </a:spcAft>
              <a:defRPr sz="1600">
                <a:solidFill>
                  <a:schemeClr val="bg1"/>
                </a:solidFill>
                <a:latin typeface="+mn-ea"/>
                <a:ea typeface="+mn-ea"/>
              </a:defRPr>
            </a:lvl7pPr>
            <a:lvl8pPr marL="2520126" indent="-240012">
              <a:lnSpc>
                <a:spcPct val="100000"/>
              </a:lnSpc>
              <a:spcAft>
                <a:spcPts val="800"/>
              </a:spcAft>
              <a:defRPr sz="1600">
                <a:solidFill>
                  <a:schemeClr val="bg1"/>
                </a:solidFill>
                <a:latin typeface="+mn-ea"/>
                <a:ea typeface="+mn-ea"/>
              </a:defRPr>
            </a:lvl8pPr>
            <a:lvl9pPr marL="2880144" indent="-240012">
              <a:lnSpc>
                <a:spcPct val="100000"/>
              </a:lnSpc>
              <a:spcAft>
                <a:spcPts val="800"/>
              </a:spcAft>
              <a:defRPr sz="1600">
                <a:solidFill>
                  <a:schemeClr val="bg1"/>
                </a:solidFill>
                <a:latin typeface="+mn-ea"/>
                <a:ea typeface="+mn-ea"/>
              </a:defRPr>
            </a:lvl9pPr>
          </a:lstStyle>
          <a:p>
            <a:pPr lvl="0"/>
            <a:r>
              <a:rPr kumimoji="1" lang="en-US" altLang="ja-JP" dirty="0"/>
              <a:t>Click to add object</a:t>
            </a:r>
            <a:endParaRPr kumimoji="1" lang="ja-JP" altLang="en-US" dirty="0"/>
          </a:p>
        </p:txBody>
      </p:sp>
      <p:pic>
        <p:nvPicPr>
          <p:cNvPr id="9" name="Picture 8">
            <a:extLst>
              <a:ext uri="{FF2B5EF4-FFF2-40B4-BE49-F238E27FC236}">
                <a16:creationId xmlns:a16="http://schemas.microsoft.com/office/drawing/2014/main" id="{1AF82B00-2742-9246-93A9-69359E0EAF40}"/>
              </a:ext>
            </a:extLst>
          </p:cNvPr>
          <p:cNvPicPr>
            <a:picLocks noChangeAspect="1"/>
          </p:cNvPicPr>
          <p:nvPr userDrawn="1"/>
        </p:nvPicPr>
        <p:blipFill>
          <a:blip r:embed="rId2"/>
          <a:stretch>
            <a:fillRect/>
          </a:stretch>
        </p:blipFill>
        <p:spPr>
          <a:xfrm>
            <a:off x="334963" y="6369660"/>
            <a:ext cx="360000" cy="360000"/>
          </a:xfrm>
          <a:prstGeom prst="rect">
            <a:avLst/>
          </a:prstGeom>
        </p:spPr>
      </p:pic>
      <p:sp>
        <p:nvSpPr>
          <p:cNvPr id="8" name="テキスト ボックス 7">
            <a:extLst>
              <a:ext uri="{FF2B5EF4-FFF2-40B4-BE49-F238E27FC236}">
                <a16:creationId xmlns:a16="http://schemas.microsoft.com/office/drawing/2014/main" id="{811C2E68-B72B-584A-A3EE-BBDEE5A28D35}"/>
              </a:ext>
            </a:extLst>
          </p:cNvPr>
          <p:cNvSpPr txBox="1"/>
          <p:nvPr userDrawn="1"/>
        </p:nvSpPr>
        <p:spPr>
          <a:xfrm>
            <a:off x="11104119" y="6421350"/>
            <a:ext cx="764398" cy="280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4" tIns="47624" rIns="47624" bIns="47624" numCol="1" spcCol="38100" rtlCol="0" anchor="ctr">
            <a:spAutoFit/>
          </a:bodyPr>
          <a:lstStyle/>
          <a:p>
            <a:pPr marL="0" marR="0" indent="0" algn="r" defTabSz="548391" rtl="0" fontAlgn="auto" latinLnBrk="0" hangingPunct="0">
              <a:lnSpc>
                <a:spcPct val="100000"/>
              </a:lnSpc>
              <a:spcBef>
                <a:spcPts val="0"/>
              </a:spcBef>
              <a:spcAft>
                <a:spcPts val="0"/>
              </a:spcAft>
              <a:buClrTx/>
              <a:buSzTx/>
              <a:buFontTx/>
              <a:buNone/>
              <a:tabLst/>
            </a:pPr>
            <a:fld id="{86CB4B4D-7CA3-9044-876B-883B54F8677D}" type="slidenum">
              <a:rPr lang="en-US" altLang="ja-JP" sz="1200" b="1" smtClean="0">
                <a:latin typeface="Rakuten Sans" panose="020B0503020203020204" pitchFamily="34" charset="0"/>
                <a:cs typeface="Rakuten Sans" panose="020B0503020203020204" pitchFamily="34" charset="0"/>
              </a:rPr>
              <a:pPr marL="0" marR="0" indent="0" algn="r" defTabSz="548391" rtl="0" fontAlgn="auto" latinLnBrk="0" hangingPunct="0">
                <a:lnSpc>
                  <a:spcPct val="100000"/>
                </a:lnSpc>
                <a:spcBef>
                  <a:spcPts val="0"/>
                </a:spcBef>
                <a:spcAft>
                  <a:spcPts val="0"/>
                </a:spcAft>
                <a:buClrTx/>
                <a:buSzTx/>
                <a:buFontTx/>
                <a:buNone/>
                <a:tabLst/>
              </a:pPr>
              <a:t>‹#›</a:t>
            </a:fld>
            <a:endParaRPr kumimoji="0" lang="ja-JP" altLang="en-US" sz="1200" b="1" i="0" u="none" strike="noStrike" cap="none" spc="0" normalizeH="0" baseline="0" dirty="0">
              <a:ln>
                <a:noFill/>
              </a:ln>
              <a:solidFill>
                <a:srgbClr val="000000"/>
              </a:solidFill>
              <a:effectLst/>
              <a:uFillTx/>
              <a:latin typeface="Rakuten Sans" panose="020B0503020203020204" pitchFamily="34" charset="0"/>
              <a:ea typeface="メイリオ" panose="020B0604030504040204" pitchFamily="50" charset="-128"/>
              <a:cs typeface="Rakuten Sans" panose="020B0503020203020204" pitchFamily="34" charset="0"/>
              <a:sym typeface="ヒラギノ角ゴ ProN W3"/>
            </a:endParaRPr>
          </a:p>
        </p:txBody>
      </p:sp>
      <p:pic>
        <p:nvPicPr>
          <p:cNvPr id="10" name="図 9">
            <a:extLst>
              <a:ext uri="{FF2B5EF4-FFF2-40B4-BE49-F238E27FC236}">
                <a16:creationId xmlns:a16="http://schemas.microsoft.com/office/drawing/2014/main" id="{404F4F42-D1E8-DD42-9A28-A2E47041DC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06007" y="6501398"/>
            <a:ext cx="1041400" cy="101600"/>
          </a:xfrm>
          <a:prstGeom prst="rect">
            <a:avLst/>
          </a:prstGeom>
        </p:spPr>
      </p:pic>
    </p:spTree>
    <p:extLst>
      <p:ext uri="{BB962C8B-B14F-4D97-AF65-F5344CB8AC3E}">
        <p14:creationId xmlns:p14="http://schemas.microsoft.com/office/powerpoint/2010/main" val="3582466360"/>
      </p:ext>
    </p:extLst>
  </p:cSld>
  <p:clrMapOvr>
    <a:overrideClrMapping bg1="dk1" tx1="lt1" bg2="dk2" tx2="lt2" accent1="accent1" accent2="accent2" accent3="accent3" accent4="accent4" accent5="accent5" accent6="accent6" hlink="hlink" folHlink="folHlink"/>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reserve="1">
  <p:cSld name="full-image">
    <p:spTree>
      <p:nvGrpSpPr>
        <p:cNvPr id="1" name=""/>
        <p:cNvGrpSpPr/>
        <p:nvPr/>
      </p:nvGrpSpPr>
      <p:grpSpPr>
        <a:xfrm>
          <a:off x="0" y="0"/>
          <a:ext cx="0" cy="0"/>
          <a:chOff x="0" y="0"/>
          <a:chExt cx="0" cy="0"/>
        </a:xfrm>
      </p:grpSpPr>
      <p:sp>
        <p:nvSpPr>
          <p:cNvPr id="52" name="Shape 52"/>
          <p:cNvSpPr>
            <a:spLocks noGrp="1"/>
          </p:cNvSpPr>
          <p:nvPr>
            <p:ph type="pic" idx="13" hasCustomPrompt="1"/>
          </p:nvPr>
        </p:nvSpPr>
        <p:spPr>
          <a:xfrm>
            <a:off x="1" y="0"/>
            <a:ext cx="12193587" cy="6858000"/>
          </a:xfrm>
          <a:prstGeom prst="rect">
            <a:avLst/>
          </a:prstGeom>
        </p:spPr>
        <p:txBody>
          <a:bodyPr lIns="91439" tIns="45719" rIns="91439" bIns="45719" anchor="ctr">
            <a:noAutofit/>
          </a:bodyPr>
          <a:lstStyle>
            <a:lvl1pPr algn="ctr">
              <a:defRPr sz="2600" b="1"/>
            </a:lvl1pPr>
          </a:lstStyle>
          <a:p>
            <a:r>
              <a:rPr lang="en-US" altLang="ja-JP" dirty="0"/>
              <a:t>Click icon to add full image</a:t>
            </a:r>
            <a:endParaRPr dirty="0"/>
          </a:p>
        </p:txBody>
      </p:sp>
    </p:spTree>
    <p:extLst>
      <p:ext uri="{BB962C8B-B14F-4D97-AF65-F5344CB8AC3E}">
        <p14:creationId xmlns:p14="http://schemas.microsoft.com/office/powerpoint/2010/main" val="299255459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back-cover1">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5D070D2-11CF-F64A-89E8-B0D10F36B1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8700" y="2870200"/>
            <a:ext cx="5054600" cy="1117600"/>
          </a:xfrm>
          <a:prstGeom prst="rect">
            <a:avLst/>
          </a:prstGeom>
        </p:spPr>
      </p:pic>
    </p:spTree>
    <p:extLst>
      <p:ext uri="{BB962C8B-B14F-4D97-AF65-F5344CB8AC3E}">
        <p14:creationId xmlns:p14="http://schemas.microsoft.com/office/powerpoint/2010/main" val="20889398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reserve="1">
  <p:cSld name="back-cover2">
    <p:bg>
      <p:bgPr>
        <a:solidFill>
          <a:srgbClr val="FF008C"/>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EA3A966-F59D-8E48-A389-056A19D6C0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8700" y="2870200"/>
            <a:ext cx="5054600" cy="1117600"/>
          </a:xfrm>
          <a:prstGeom prst="rect">
            <a:avLst/>
          </a:prstGeom>
        </p:spPr>
      </p:pic>
    </p:spTree>
    <p:extLst>
      <p:ext uri="{BB962C8B-B14F-4D97-AF65-F5344CB8AC3E}">
        <p14:creationId xmlns:p14="http://schemas.microsoft.com/office/powerpoint/2010/main" val="482223635"/>
      </p:ext>
    </p:extLst>
  </p:cSld>
  <p:clrMapOvr>
    <a:overrideClrMapping bg1="dk1" tx1="lt1" bg2="dk2" tx2="lt2" accent1="accent1" accent2="accent2" accent3="accent3" accent4="accent4" accent5="accent5" accent6="accent6" hlink="hlink" folHlink="folHlink"/>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ck">
    <p:bg>
      <p:bgPr>
        <a:solidFill>
          <a:srgbClr val="053766"/>
        </a:solidFill>
        <a:effectLst/>
      </p:bgPr>
    </p:bg>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530BDF2B-0F2D-9B41-9769-A29A9874D2F2}"/>
              </a:ext>
            </a:extLst>
          </p:cNvPr>
          <p:cNvSpPr/>
          <p:nvPr userDrawn="1"/>
        </p:nvSpPr>
        <p:spPr>
          <a:xfrm>
            <a:off x="394771" y="336528"/>
            <a:ext cx="11402458" cy="5996540"/>
          </a:xfrm>
          <a:prstGeom prst="roundRect">
            <a:avLst>
              <a:gd name="adj" fmla="val 15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8326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gray_2">
    <p:bg>
      <p:bgPr>
        <a:gradFill>
          <a:gsLst>
            <a:gs pos="1976">
              <a:srgbClr val="FFFFFF">
                <a:alpha val="0"/>
              </a:srgbClr>
            </a:gs>
            <a:gs pos="50338">
              <a:schemeClr val="bg1"/>
            </a:gs>
            <a:gs pos="96593">
              <a:schemeClr val="bg1">
                <a:lumMod val="85000"/>
              </a:schemeClr>
            </a:gs>
          </a:gsLst>
          <a:path path="circle">
            <a:fillToRect l="37721" t="-19636" r="62278" b="119636"/>
          </a:path>
        </a:gradFill>
        <a:effectLst/>
      </p:bgPr>
    </p:bg>
    <p:spTree>
      <p:nvGrpSpPr>
        <p:cNvPr id="1" name=""/>
        <p:cNvGrpSpPr/>
        <p:nvPr/>
      </p:nvGrpSpPr>
      <p:grpSpPr>
        <a:xfrm>
          <a:off x="0" y="0"/>
          <a:ext cx="0" cy="0"/>
          <a:chOff x="0" y="0"/>
          <a:chExt cx="0" cy="0"/>
        </a:xfrm>
      </p:grpSpPr>
      <p:sp>
        <p:nvSpPr>
          <p:cNvPr id="50" name="本文レベル1…"/>
          <p:cNvSpPr txBox="1">
            <a:spLocks noGrp="1"/>
          </p:cNvSpPr>
          <p:nvPr>
            <p:ph type="body" sz="quarter" idx="1" hasCustomPrompt="1"/>
          </p:nvPr>
        </p:nvSpPr>
        <p:spPr>
          <a:xfrm>
            <a:off x="0" y="927100"/>
            <a:ext cx="12192000" cy="360000"/>
          </a:xfrm>
          <a:prstGeom prst="rect">
            <a:avLst/>
          </a:prstGeom>
        </p:spPr>
        <p:txBody>
          <a:bodyPr lIns="50800" tIns="50800" rIns="50800" bIns="50800" anchor="ctr"/>
          <a:lstStyle>
            <a:lvl1pPr marL="0" indent="0" algn="ctr" defTabSz="1142695">
              <a:spcBef>
                <a:spcPts val="2950"/>
              </a:spcBef>
              <a:buSzTx/>
              <a:buNone/>
              <a:defRPr sz="2650" b="1">
                <a:solidFill>
                  <a:srgbClr val="333333"/>
                </a:solidFill>
                <a:latin typeface="Helvetica Neue"/>
                <a:ea typeface="Helvetica Neue"/>
                <a:cs typeface="Helvetica Neue"/>
                <a:sym typeface="Helvetica Neue"/>
              </a:defRPr>
            </a:lvl1pPr>
            <a:lvl2pPr marL="0" indent="228539" algn="ctr" defTabSz="1142695">
              <a:spcBef>
                <a:spcPts val="2950"/>
              </a:spcBef>
              <a:buSzTx/>
              <a:buNone/>
              <a:defRPr sz="2650" b="1">
                <a:solidFill>
                  <a:srgbClr val="333333"/>
                </a:solidFill>
                <a:latin typeface="Helvetica Neue"/>
                <a:ea typeface="Helvetica Neue"/>
                <a:cs typeface="Helvetica Neue"/>
                <a:sym typeface="Helvetica Neue"/>
              </a:defRPr>
            </a:lvl2pPr>
            <a:lvl3pPr marL="0" indent="685617" algn="ctr" defTabSz="1142695">
              <a:spcBef>
                <a:spcPts val="2950"/>
              </a:spcBef>
              <a:buSzTx/>
              <a:buNone/>
              <a:defRPr sz="2650" b="1">
                <a:solidFill>
                  <a:srgbClr val="333333"/>
                </a:solidFill>
                <a:latin typeface="Helvetica Neue"/>
                <a:ea typeface="Helvetica Neue"/>
                <a:cs typeface="Helvetica Neue"/>
                <a:sym typeface="Helvetica Neue"/>
              </a:defRPr>
            </a:lvl3pPr>
            <a:lvl4pPr marL="0" indent="1142695" algn="ctr" defTabSz="1142695">
              <a:spcBef>
                <a:spcPts val="2950"/>
              </a:spcBef>
              <a:buSzTx/>
              <a:buNone/>
              <a:defRPr sz="2650" b="1">
                <a:solidFill>
                  <a:srgbClr val="333333"/>
                </a:solidFill>
                <a:latin typeface="Helvetica Neue"/>
                <a:ea typeface="Helvetica Neue"/>
                <a:cs typeface="Helvetica Neue"/>
                <a:sym typeface="Helvetica Neue"/>
              </a:defRPr>
            </a:lvl4pPr>
            <a:lvl5pPr marL="0" indent="1599773" algn="ctr" defTabSz="1142695">
              <a:spcBef>
                <a:spcPts val="2950"/>
              </a:spcBef>
              <a:buSzTx/>
              <a:buNone/>
              <a:defRPr sz="2650" b="1">
                <a:solidFill>
                  <a:srgbClr val="333333"/>
                </a:solidFill>
                <a:latin typeface="Helvetica Neue"/>
                <a:ea typeface="Helvetica Neue"/>
                <a:cs typeface="Helvetica Neue"/>
                <a:sym typeface="Helvetica Neue"/>
              </a:defRPr>
            </a:lvl5pPr>
          </a:lstStyle>
          <a:p>
            <a:r>
              <a:t>サブタイトル</a:t>
            </a:r>
          </a:p>
          <a:p>
            <a:pPr lvl="1"/>
            <a:endParaRPr/>
          </a:p>
          <a:p>
            <a:pPr lvl="2"/>
            <a:endParaRPr/>
          </a:p>
          <a:p>
            <a:pPr lvl="3"/>
            <a:endParaRPr/>
          </a:p>
          <a:p>
            <a:pPr lvl="4"/>
            <a:endParaRPr/>
          </a:p>
        </p:txBody>
      </p:sp>
      <p:sp>
        <p:nvSpPr>
          <p:cNvPr id="51" name="テキスト プレースホルダー 5"/>
          <p:cNvSpPr>
            <a:spLocks noGrp="1"/>
          </p:cNvSpPr>
          <p:nvPr>
            <p:ph type="body" sz="quarter" idx="21" hasCustomPrompt="1"/>
          </p:nvPr>
        </p:nvSpPr>
        <p:spPr>
          <a:xfrm>
            <a:off x="0" y="216541"/>
            <a:ext cx="12192000" cy="600001"/>
          </a:xfrm>
          <a:prstGeom prst="rect">
            <a:avLst/>
          </a:prstGeom>
        </p:spPr>
        <p:txBody>
          <a:bodyPr lIns="50800" tIns="50800" rIns="50800" bIns="50800" anchor="ctr"/>
          <a:lstStyle>
            <a:lvl1pPr marL="0" indent="0" algn="ctr" defTabSz="1142695">
              <a:spcBef>
                <a:spcPts val="2950"/>
              </a:spcBef>
              <a:buSzTx/>
              <a:buNone/>
              <a:defRPr sz="3300" b="1">
                <a:solidFill>
                  <a:srgbClr val="333333"/>
                </a:solidFill>
                <a:latin typeface="Meiryo UI"/>
                <a:ea typeface="Meiryo UI"/>
                <a:cs typeface="Meiryo UI"/>
                <a:sym typeface="Meiryo UI"/>
              </a:defRPr>
            </a:lvl1pPr>
          </a:lstStyle>
          <a:p>
            <a:r>
              <a:t>タイトル</a:t>
            </a:r>
          </a:p>
        </p:txBody>
      </p:sp>
    </p:spTree>
    <p:extLst>
      <p:ext uri="{BB962C8B-B14F-4D97-AF65-F5344CB8AC3E}">
        <p14:creationId xmlns:p14="http://schemas.microsoft.com/office/powerpoint/2010/main" val="283098270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334964" y="324000"/>
            <a:ext cx="11522074" cy="53966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r>
              <a:rPr lang="en-US" dirty="0"/>
              <a:t>Title</a:t>
            </a:r>
            <a:endParaRPr dirty="0"/>
          </a:p>
        </p:txBody>
      </p:sp>
    </p:spTree>
  </p:cSld>
  <p:clrMap bg1="lt1" tx1="dk1" bg2="lt2" tx2="dk2" accent1="accent1" accent2="accent2" accent3="accent3" accent4="accent4" accent5="accent5" accent6="accent6" hlink="hlink" folHlink="folHlink"/>
  <p:sldLayoutIdLst>
    <p:sldLayoutId id="2147483656" r:id="rId1"/>
    <p:sldLayoutId id="2147483663" r:id="rId2"/>
    <p:sldLayoutId id="2147483664" r:id="rId3"/>
    <p:sldLayoutId id="2147483665" r:id="rId4"/>
    <p:sldLayoutId id="2147483660" r:id="rId5"/>
    <p:sldLayoutId id="2147483667" r:id="rId6"/>
    <p:sldLayoutId id="2147483666" r:id="rId7"/>
    <p:sldLayoutId id="2147483670" r:id="rId8"/>
    <p:sldLayoutId id="2147483669" r:id="rId9"/>
    <p:sldLayoutId id="2147483671" r:id="rId10"/>
  </p:sldLayoutIdLst>
  <p:transition spd="med"/>
  <p:hf hdr="0" ftr="0" dt="0"/>
  <p:txStyles>
    <p:title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p:titleStyle>
    <p:bodyStyle>
      <a:lvl1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1pPr>
      <a:lvl2pPr marL="464374"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2pPr>
      <a:lvl3pPr marL="631073"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3pPr>
      <a:lvl4pPr marL="797772"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4pPr>
      <a:lvl5pPr marL="964470"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5pPr>
      <a:lvl6pPr marL="1131169"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6pPr>
      <a:lvl7pPr marL="1297868"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7pPr>
      <a:lvl8pPr marL="1464566"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8pPr>
      <a:lvl9pPr marL="1631265"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9pPr>
    </p:bodyStyle>
    <p:other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mn-lt"/>
          <a:ea typeface="+mn-ea"/>
          <a:cs typeface="+mn-cs"/>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mn-lt"/>
          <a:ea typeface="+mn-ea"/>
          <a:cs typeface="+mn-cs"/>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mn-lt"/>
          <a:ea typeface="+mn-ea"/>
          <a:cs typeface="+mn-cs"/>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mn-lt"/>
          <a:ea typeface="+mn-ea"/>
          <a:cs typeface="+mn-cs"/>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mn-lt"/>
          <a:ea typeface="+mn-ea"/>
          <a:cs typeface="+mn-cs"/>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mn-lt"/>
          <a:ea typeface="+mn-ea"/>
          <a:cs typeface="+mn-cs"/>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mn-lt"/>
          <a:ea typeface="+mn-ea"/>
          <a:cs typeface="+mn-cs"/>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mn-lt"/>
          <a:ea typeface="+mn-ea"/>
          <a:cs typeface="+mn-cs"/>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mn-lt"/>
          <a:ea typeface="+mn-ea"/>
          <a:cs typeface="+mn-cs"/>
          <a:sym typeface="Rakuten Global B"/>
        </a:defRPr>
      </a:lvl9pPr>
    </p:otherStyle>
  </p:txStyles>
  <p:extLst>
    <p:ext uri="{27BBF7A9-308A-43DC-89C8-2F10F3537804}">
      <p15:sldGuideLst xmlns:p15="http://schemas.microsoft.com/office/powerpoint/2012/main">
        <p15:guide id="1" orient="horz" pos="648" userDrawn="1">
          <p15:clr>
            <a:srgbClr val="F26B43"/>
          </p15:clr>
        </p15:guide>
        <p15:guide id="2" pos="211" userDrawn="1">
          <p15:clr>
            <a:srgbClr val="F26B43"/>
          </p15:clr>
        </p15:guide>
        <p15:guide id="3" pos="7469" userDrawn="1">
          <p15:clr>
            <a:srgbClr val="F26B43"/>
          </p15:clr>
        </p15:guide>
        <p15:guide id="4" orient="horz" pos="389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emf"/><Relationship Id="rId4"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chart" Target="../charts/chart5.xml"/><Relationship Id="rId4" Type="http://schemas.openxmlformats.org/officeDocument/2006/relationships/chart" Target="../charts/chart4.xml"/><Relationship Id="rId9" Type="http://schemas.openxmlformats.org/officeDocument/2006/relationships/image" Target="../media/image70.sv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hart" Target="../charts/chart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9.svg"/></Relationships>
</file>

<file path=ppt/slides/_rels/slide4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98.png"/><Relationship Id="rId18" Type="http://schemas.openxmlformats.org/officeDocument/2006/relationships/image" Target="../media/image101.svg"/><Relationship Id="rId3" Type="http://schemas.openxmlformats.org/officeDocument/2006/relationships/image" Target="../media/image90.png"/><Relationship Id="rId7" Type="http://schemas.openxmlformats.org/officeDocument/2006/relationships/image" Target="../media/image32.png"/><Relationship Id="rId12" Type="http://schemas.openxmlformats.org/officeDocument/2006/relationships/image" Target="../media/image97.svg"/><Relationship Id="rId17" Type="http://schemas.openxmlformats.org/officeDocument/2006/relationships/image" Target="../media/image100.png"/><Relationship Id="rId2" Type="http://schemas.openxmlformats.org/officeDocument/2006/relationships/notesSlide" Target="../notesSlides/notesSlide35.xml"/><Relationship Id="rId16" Type="http://schemas.openxmlformats.org/officeDocument/2006/relationships/image" Target="../media/image87.svg"/><Relationship Id="rId20" Type="http://schemas.openxmlformats.org/officeDocument/2006/relationships/image" Target="../media/image103.svg"/><Relationship Id="rId1" Type="http://schemas.openxmlformats.org/officeDocument/2006/relationships/slideLayout" Target="../slideLayouts/slideLayout2.xml"/><Relationship Id="rId6" Type="http://schemas.openxmlformats.org/officeDocument/2006/relationships/image" Target="../media/image93.svg"/><Relationship Id="rId11" Type="http://schemas.openxmlformats.org/officeDocument/2006/relationships/image" Target="../media/image96.png"/><Relationship Id="rId5" Type="http://schemas.openxmlformats.org/officeDocument/2006/relationships/image" Target="../media/image92.png"/><Relationship Id="rId15" Type="http://schemas.openxmlformats.org/officeDocument/2006/relationships/image" Target="../media/image86.png"/><Relationship Id="rId10" Type="http://schemas.openxmlformats.org/officeDocument/2006/relationships/image" Target="../media/image95.svg"/><Relationship Id="rId19" Type="http://schemas.openxmlformats.org/officeDocument/2006/relationships/image" Target="../media/image102.png"/><Relationship Id="rId4" Type="http://schemas.openxmlformats.org/officeDocument/2006/relationships/image" Target="../media/image91.svg"/><Relationship Id="rId9" Type="http://schemas.openxmlformats.org/officeDocument/2006/relationships/image" Target="../media/image94.png"/><Relationship Id="rId14" Type="http://schemas.openxmlformats.org/officeDocument/2006/relationships/image" Target="../media/image99.svg"/></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3.svg"/><Relationship Id="rId18" Type="http://schemas.openxmlformats.org/officeDocument/2006/relationships/image" Target="../media/image67.png"/><Relationship Id="rId3" Type="http://schemas.openxmlformats.org/officeDocument/2006/relationships/image" Target="../media/image104.png"/><Relationship Id="rId21" Type="http://schemas.openxmlformats.org/officeDocument/2006/relationships/image" Target="../media/image119.svg"/><Relationship Id="rId7" Type="http://schemas.openxmlformats.org/officeDocument/2006/relationships/image" Target="../media/image108.png"/><Relationship Id="rId12" Type="http://schemas.openxmlformats.org/officeDocument/2006/relationships/image" Target="../media/image112.png"/><Relationship Id="rId17" Type="http://schemas.openxmlformats.org/officeDocument/2006/relationships/image" Target="../media/image117.svg"/><Relationship Id="rId2" Type="http://schemas.openxmlformats.org/officeDocument/2006/relationships/notesSlide" Target="../notesSlides/notesSlide36.xml"/><Relationship Id="rId16" Type="http://schemas.openxmlformats.org/officeDocument/2006/relationships/image" Target="../media/image116.png"/><Relationship Id="rId20"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106.png"/><Relationship Id="rId15" Type="http://schemas.openxmlformats.org/officeDocument/2006/relationships/image" Target="../media/image115.svg"/><Relationship Id="rId10" Type="http://schemas.microsoft.com/office/2007/relationships/hdphoto" Target="../media/hdphoto3.wdp"/><Relationship Id="rId19" Type="http://schemas.openxmlformats.org/officeDocument/2006/relationships/image" Target="../media/image68.sv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4.png"/></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microsoft.com/office/2007/relationships/hdphoto" Target="../media/hdphoto4.wdp"/><Relationship Id="rId9" Type="http://schemas.openxmlformats.org/officeDocument/2006/relationships/image" Target="../media/image126.png"/></Relationships>
</file>

<file path=ppt/slides/_rels/slide4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88.png"/><Relationship Id="rId18" Type="http://schemas.openxmlformats.org/officeDocument/2006/relationships/image" Target="../media/image142.sv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1.png"/><Relationship Id="rId2" Type="http://schemas.openxmlformats.org/officeDocument/2006/relationships/notesSlide" Target="../notesSlides/notesSlide37.xml"/><Relationship Id="rId16" Type="http://schemas.openxmlformats.org/officeDocument/2006/relationships/image" Target="../media/image140.sv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39.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89.svg"/></Relationships>
</file>

<file path=ppt/slides/_rels/slide46.xml.rels><?xml version="1.0" encoding="UTF-8" standalone="yes"?>
<Relationships xmlns="http://schemas.openxmlformats.org/package/2006/relationships"><Relationship Id="rId8" Type="http://schemas.openxmlformats.org/officeDocument/2006/relationships/image" Target="../media/image144.svg"/><Relationship Id="rId13" Type="http://schemas.openxmlformats.org/officeDocument/2006/relationships/image" Target="../media/image147.png"/><Relationship Id="rId3" Type="http://schemas.openxmlformats.org/officeDocument/2006/relationships/image" Target="../media/image98.png"/><Relationship Id="rId7" Type="http://schemas.openxmlformats.org/officeDocument/2006/relationships/image" Target="../media/image143.png"/><Relationship Id="rId12" Type="http://schemas.openxmlformats.org/officeDocument/2006/relationships/image" Target="../media/image93.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7.svg"/><Relationship Id="rId11" Type="http://schemas.openxmlformats.org/officeDocument/2006/relationships/image" Target="../media/image92.png"/><Relationship Id="rId5" Type="http://schemas.openxmlformats.org/officeDocument/2006/relationships/image" Target="../media/image96.png"/><Relationship Id="rId10" Type="http://schemas.openxmlformats.org/officeDocument/2006/relationships/image" Target="../media/image146.svg"/><Relationship Id="rId4" Type="http://schemas.openxmlformats.org/officeDocument/2006/relationships/image" Target="../media/image99.svg"/><Relationship Id="rId9" Type="http://schemas.openxmlformats.org/officeDocument/2006/relationships/image" Target="../media/image145.png"/><Relationship Id="rId14" Type="http://schemas.openxmlformats.org/officeDocument/2006/relationships/image" Target="../media/image148.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3F77B4-573B-6849-A23F-EF79FFA3DC26}"/>
              </a:ext>
            </a:extLst>
          </p:cNvPr>
          <p:cNvSpPr>
            <a:spLocks noGrp="1"/>
          </p:cNvSpPr>
          <p:nvPr>
            <p:ph type="title"/>
          </p:nvPr>
        </p:nvSpPr>
        <p:spPr>
          <a:xfrm>
            <a:off x="503056" y="1701345"/>
            <a:ext cx="11266578" cy="1904003"/>
          </a:xfrm>
        </p:spPr>
        <p:txBody>
          <a:bodyPr>
            <a:noAutofit/>
          </a:bodyPr>
          <a:lstStyle/>
          <a:p>
            <a:r>
              <a:rPr lang="ja-JP" altLang="en-US" sz="6000" dirty="0">
                <a:latin typeface="+mn-ea"/>
                <a:ea typeface="+mn-ea"/>
              </a:rPr>
              <a:t>楽天モバイル法人プラン</a:t>
            </a:r>
            <a:br>
              <a:rPr lang="en-US" altLang="ja-JP" sz="6000" dirty="0">
                <a:latin typeface="+mn-ea"/>
                <a:ea typeface="+mn-ea"/>
              </a:rPr>
            </a:br>
            <a:r>
              <a:rPr lang="ja-JP" altLang="en-US" sz="4000" dirty="0">
                <a:latin typeface="+mn-ea"/>
                <a:ea typeface="+mn-ea"/>
              </a:rPr>
              <a:t>ご紹介</a:t>
            </a:r>
            <a:br>
              <a:rPr lang="en-US" altLang="ja-JP" sz="4000" dirty="0">
                <a:latin typeface="+mn-ea"/>
                <a:ea typeface="+mn-ea"/>
              </a:rPr>
            </a:br>
            <a:endParaRPr kumimoji="1" lang="ja-JP" altLang="en-US" sz="4000" dirty="0">
              <a:latin typeface="+mn-ea"/>
              <a:ea typeface="+mn-ea"/>
            </a:endParaRPr>
          </a:p>
        </p:txBody>
      </p:sp>
      <p:sp>
        <p:nvSpPr>
          <p:cNvPr id="3" name="コンテンツ プレースホルダー 2">
            <a:extLst>
              <a:ext uri="{FF2B5EF4-FFF2-40B4-BE49-F238E27FC236}">
                <a16:creationId xmlns:a16="http://schemas.microsoft.com/office/drawing/2014/main" id="{2DCFF731-0335-3547-98C3-927BD7C24C47}"/>
              </a:ext>
            </a:extLst>
          </p:cNvPr>
          <p:cNvSpPr>
            <a:spLocks noGrp="1"/>
          </p:cNvSpPr>
          <p:nvPr>
            <p:ph sz="quarter" idx="12"/>
          </p:nvPr>
        </p:nvSpPr>
        <p:spPr>
          <a:xfrm>
            <a:off x="503056" y="4212430"/>
            <a:ext cx="7591964" cy="1592068"/>
          </a:xfrm>
        </p:spPr>
        <p:txBody>
          <a:bodyPr/>
          <a:lstStyle/>
          <a:p>
            <a:pPr>
              <a:spcAft>
                <a:spcPts val="600"/>
              </a:spcAft>
            </a:pPr>
            <a:endParaRPr lang="en-US" altLang="ja-JP" dirty="0">
              <a:latin typeface="Meiryo UI" panose="020B0604030504040204" pitchFamily="50" charset="-128"/>
              <a:ea typeface="Meiryo UI" panose="020B0604030504040204" pitchFamily="50" charset="-128"/>
            </a:endParaRPr>
          </a:p>
          <a:p>
            <a:pPr>
              <a:spcAft>
                <a:spcPts val="600"/>
              </a:spcAft>
            </a:pPr>
            <a:r>
              <a:rPr lang="en-US" altLang="ja-JP" dirty="0">
                <a:latin typeface="Meiryo UI" panose="020B0604030504040204" pitchFamily="50" charset="-128"/>
                <a:ea typeface="Meiryo UI" panose="020B0604030504040204" pitchFamily="50" charset="-128"/>
              </a:rPr>
              <a:t>Rakuten Mobile, INC.</a:t>
            </a:r>
          </a:p>
          <a:p>
            <a:pPr>
              <a:spcAft>
                <a:spcPts val="600"/>
              </a:spcAft>
            </a:pPr>
            <a:r>
              <a:rPr lang="en-US" altLang="ja-JP" dirty="0">
                <a:latin typeface="Meiryo UI" panose="020B0604030504040204" pitchFamily="50" charset="-128"/>
                <a:ea typeface="Meiryo UI" panose="020B0604030504040204" pitchFamily="50" charset="-128"/>
              </a:rPr>
              <a:t>Corporate Business Department </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3343113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28">
            <a:extLst>
              <a:ext uri="{FF2B5EF4-FFF2-40B4-BE49-F238E27FC236}">
                <a16:creationId xmlns:a16="http://schemas.microsoft.com/office/drawing/2014/main" id="{05B40663-D77A-2D62-844B-E0F708D5AA1F}"/>
              </a:ext>
            </a:extLst>
          </p:cNvPr>
          <p:cNvSpPr txBox="1"/>
          <p:nvPr/>
        </p:nvSpPr>
        <p:spPr>
          <a:xfrm>
            <a:off x="352800" y="288000"/>
            <a:ext cx="10271760"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38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楽天モバイル法人プラン とは？</a:t>
            </a:r>
            <a:r>
              <a:rPr lang="ja-JP" altLang="en-US" sz="3800" b="1">
                <a:solidFill>
                  <a:srgbClr val="000000"/>
                </a:solidFill>
                <a:latin typeface="Rakuten Sans" panose="020B0503020203020204" pitchFamily="34" charset="0"/>
                <a:ea typeface="Meiryo UI" panose="020B0604030504040204" pitchFamily="34" charset="-128"/>
                <a:cs typeface="Rakuten Sans" panose="020B0503020203020204" pitchFamily="34" charset="0"/>
              </a:rPr>
              <a:t>　</a:t>
            </a:r>
            <a:r>
              <a:rPr kumimoji="1" lang="en-JP" altLang="ja-JP" sz="40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3</a:t>
            </a:r>
            <a:r>
              <a:rPr kumimoji="1" lang="ja-JP" altLang="en-JP" sz="38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つ</a:t>
            </a:r>
            <a:r>
              <a:rPr kumimoji="1" lang="ja-JP" altLang="en-US" sz="38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の強み</a:t>
            </a:r>
          </a:p>
        </p:txBody>
      </p:sp>
      <p:grpSp>
        <p:nvGrpSpPr>
          <p:cNvPr id="5" name="Group 43">
            <a:extLst>
              <a:ext uri="{FF2B5EF4-FFF2-40B4-BE49-F238E27FC236}">
                <a16:creationId xmlns:a16="http://schemas.microsoft.com/office/drawing/2014/main" id="{F3A02EA9-39C0-FD7A-7A1F-796F7FC1B97C}"/>
              </a:ext>
            </a:extLst>
          </p:cNvPr>
          <p:cNvGrpSpPr/>
          <p:nvPr/>
        </p:nvGrpSpPr>
        <p:grpSpPr>
          <a:xfrm>
            <a:off x="753419" y="1594694"/>
            <a:ext cx="10685162" cy="4682207"/>
            <a:chOff x="761772" y="1303843"/>
            <a:chExt cx="10685162" cy="4682207"/>
          </a:xfrm>
        </p:grpSpPr>
        <p:grpSp>
          <p:nvGrpSpPr>
            <p:cNvPr id="6" name="Group 16">
              <a:extLst>
                <a:ext uri="{FF2B5EF4-FFF2-40B4-BE49-F238E27FC236}">
                  <a16:creationId xmlns:a16="http://schemas.microsoft.com/office/drawing/2014/main" id="{45552194-B811-41D6-8235-F1DC6AA2CA7F}"/>
                </a:ext>
              </a:extLst>
            </p:cNvPr>
            <p:cNvGrpSpPr/>
            <p:nvPr/>
          </p:nvGrpSpPr>
          <p:grpSpPr>
            <a:xfrm>
              <a:off x="761772" y="1303843"/>
              <a:ext cx="3435556" cy="4682207"/>
              <a:chOff x="761772" y="1411776"/>
              <a:chExt cx="3435556" cy="4682207"/>
            </a:xfrm>
          </p:grpSpPr>
          <p:sp>
            <p:nvSpPr>
              <p:cNvPr id="23" name="TextBox 11">
                <a:extLst>
                  <a:ext uri="{FF2B5EF4-FFF2-40B4-BE49-F238E27FC236}">
                    <a16:creationId xmlns:a16="http://schemas.microsoft.com/office/drawing/2014/main" id="{37D6FA0A-B0BB-AA21-E496-728CA6A3FC16}"/>
                  </a:ext>
                </a:extLst>
              </p:cNvPr>
              <p:cNvSpPr txBox="1"/>
              <p:nvPr/>
            </p:nvSpPr>
            <p:spPr>
              <a:xfrm>
                <a:off x="761772" y="5289788"/>
                <a:ext cx="3435556" cy="804195"/>
              </a:xfrm>
              <a:prstGeom prst="rect">
                <a:avLst/>
              </a:prstGeom>
              <a:noFill/>
            </p:spPr>
            <p:txBody>
              <a:bodyPr wrap="none" rtlCol="0">
                <a:spAutoFit/>
              </a:bodyPr>
              <a:lstStyle/>
              <a:p>
                <a:pPr marL="0" marR="0" lvl="0" indent="0" algn="ctr" defTabSz="914400" rtl="0" eaLnBrk="1" fontAlgn="auto" latinLnBrk="0" hangingPunct="1">
                  <a:lnSpc>
                    <a:spcPts val="2880"/>
                  </a:lnSpc>
                  <a:spcBef>
                    <a:spcPts val="0"/>
                  </a:spcBef>
                  <a:spcAft>
                    <a:spcPts val="0"/>
                  </a:spcAft>
                  <a:buClrTx/>
                  <a:buSzTx/>
                  <a:buFontTx/>
                  <a:buNone/>
                  <a:tabLst/>
                  <a:defRPr/>
                </a:pPr>
                <a:r>
                  <a:rPr kumimoji="1" lang="en-JP" sz="2400" b="0" i="0" u="none" strike="noStrike" kern="1200" cap="none" spc="0" normalizeH="0" baseline="0" noProof="0">
                    <a:ln>
                      <a:noFill/>
                    </a:ln>
                    <a:solidFill>
                      <a:srgbClr val="FF008C"/>
                    </a:solidFill>
                    <a:effectLst/>
                    <a:uLnTx/>
                    <a:uFillTx/>
                    <a:latin typeface="Meiryo UI" panose="020B0604030504040204" pitchFamily="34" charset="-128"/>
                    <a:ea typeface="Meiryo UI" panose="020B0604030504040204" pitchFamily="34" charset="-128"/>
                    <a:cs typeface="+mn-cs"/>
                  </a:rPr>
                  <a:t>契約台数が少なくても</a:t>
                </a:r>
              </a:p>
              <a:p>
                <a:pPr marL="0" marR="0" lvl="0" indent="0" algn="ctr" defTabSz="914400" rtl="0" eaLnBrk="1" fontAlgn="auto" latinLnBrk="0" hangingPunct="1">
                  <a:lnSpc>
                    <a:spcPts val="2880"/>
                  </a:lnSpc>
                  <a:spcBef>
                    <a:spcPts val="0"/>
                  </a:spcBef>
                  <a:spcAft>
                    <a:spcPts val="0"/>
                  </a:spcAft>
                  <a:buClrTx/>
                  <a:buSzTx/>
                  <a:buFontTx/>
                  <a:buNone/>
                  <a:tabLst/>
                  <a:defRPr/>
                </a:pPr>
                <a:r>
                  <a:rPr kumimoji="1" lang="en-JP" sz="2400" b="0" i="0" u="none" strike="noStrike" kern="1200" cap="none" spc="0" normalizeH="0" baseline="0" noProof="0">
                    <a:ln>
                      <a:noFill/>
                    </a:ln>
                    <a:solidFill>
                      <a:srgbClr val="FF008C"/>
                    </a:solidFill>
                    <a:effectLst/>
                    <a:uLnTx/>
                    <a:uFillTx/>
                    <a:latin typeface="Meiryo UI" panose="020B0604030504040204" pitchFamily="34" charset="-128"/>
                    <a:ea typeface="Meiryo UI" panose="020B0604030504040204" pitchFamily="34" charset="-128"/>
                    <a:cs typeface="+mn-cs"/>
                  </a:rPr>
                  <a:t>リーズナブルに契約できます</a:t>
                </a:r>
              </a:p>
            </p:txBody>
          </p:sp>
          <p:grpSp>
            <p:nvGrpSpPr>
              <p:cNvPr id="24" name="Group 33">
                <a:extLst>
                  <a:ext uri="{FF2B5EF4-FFF2-40B4-BE49-F238E27FC236}">
                    <a16:creationId xmlns:a16="http://schemas.microsoft.com/office/drawing/2014/main" id="{A710BEC1-F8B4-2F34-4D90-8ACE2C14D3A6}"/>
                  </a:ext>
                </a:extLst>
              </p:cNvPr>
              <p:cNvGrpSpPr/>
              <p:nvPr/>
            </p:nvGrpSpPr>
            <p:grpSpPr>
              <a:xfrm>
                <a:off x="964502" y="2138338"/>
                <a:ext cx="3030096" cy="3030096"/>
                <a:chOff x="941176" y="1614770"/>
                <a:chExt cx="3122594" cy="3122594"/>
              </a:xfrm>
            </p:grpSpPr>
            <p:sp>
              <p:nvSpPr>
                <p:cNvPr id="27" name="Flowchart: Connector 3">
                  <a:extLst>
                    <a:ext uri="{FF2B5EF4-FFF2-40B4-BE49-F238E27FC236}">
                      <a16:creationId xmlns:a16="http://schemas.microsoft.com/office/drawing/2014/main" id="{CB047C04-7530-7A6D-0E2D-5EBCA7759003}"/>
                    </a:ext>
                  </a:extLst>
                </p:cNvPr>
                <p:cNvSpPr/>
                <p:nvPr/>
              </p:nvSpPr>
              <p:spPr>
                <a:xfrm>
                  <a:off x="941176" y="1614770"/>
                  <a:ext cx="3122594" cy="3122594"/>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28" name="TextBox 8">
                  <a:extLst>
                    <a:ext uri="{FF2B5EF4-FFF2-40B4-BE49-F238E27FC236}">
                      <a16:creationId xmlns:a16="http://schemas.microsoft.com/office/drawing/2014/main" id="{C6C4E411-5C80-A3F8-1C94-923E33226BF6}"/>
                    </a:ext>
                  </a:extLst>
                </p:cNvPr>
                <p:cNvSpPr txBox="1"/>
                <p:nvPr/>
              </p:nvSpPr>
              <p:spPr>
                <a:xfrm>
                  <a:off x="1244069" y="2577992"/>
                  <a:ext cx="2536097" cy="12369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1</a:t>
                  </a:r>
                  <a:r>
                    <a:rPr kumimoji="1" lang="ja-JP" altLang="en-US"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台から</a:t>
                  </a:r>
                  <a:endParaRPr kumimoji="1" lang="en-US" altLang="ja-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安い料金</a:t>
                  </a:r>
                  <a:endPar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9" name="Flowchart: Connector 3">
                  <a:extLst>
                    <a:ext uri="{FF2B5EF4-FFF2-40B4-BE49-F238E27FC236}">
                      <a16:creationId xmlns:a16="http://schemas.microsoft.com/office/drawing/2014/main" id="{7B17110E-060C-7B20-D573-8EE9ED75063D}"/>
                    </a:ext>
                  </a:extLst>
                </p:cNvPr>
                <p:cNvSpPr/>
                <p:nvPr/>
              </p:nvSpPr>
              <p:spPr>
                <a:xfrm>
                  <a:off x="1038339" y="1716689"/>
                  <a:ext cx="2931053" cy="2931054"/>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30" name="TextBox 19">
                  <a:extLst>
                    <a:ext uri="{FF2B5EF4-FFF2-40B4-BE49-F238E27FC236}">
                      <a16:creationId xmlns:a16="http://schemas.microsoft.com/office/drawing/2014/main" id="{6AAA6AB2-615D-4FA9-296E-5391C79AFC13}"/>
                    </a:ext>
                  </a:extLst>
                </p:cNvPr>
                <p:cNvSpPr txBox="1"/>
                <p:nvPr/>
              </p:nvSpPr>
              <p:spPr>
                <a:xfrm>
                  <a:off x="2205079" y="1911931"/>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①</a:t>
                  </a:r>
                </a:p>
              </p:txBody>
            </p:sp>
          </p:grpSp>
          <p:sp>
            <p:nvSpPr>
              <p:cNvPr id="25" name="TextBox 7">
                <a:extLst>
                  <a:ext uri="{FF2B5EF4-FFF2-40B4-BE49-F238E27FC236}">
                    <a16:creationId xmlns:a16="http://schemas.microsoft.com/office/drawing/2014/main" id="{A5EAF312-A891-F412-AAAB-1C660BA9A7A1}"/>
                  </a:ext>
                </a:extLst>
              </p:cNvPr>
              <p:cNvSpPr txBox="1"/>
              <p:nvPr/>
            </p:nvSpPr>
            <p:spPr>
              <a:xfrm>
                <a:off x="1001421" y="1411776"/>
                <a:ext cx="295625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1600" b="0" i="0" u="none" strike="noStrike" kern="1200" cap="none" spc="0" normalizeH="0" baseline="0" noProof="0">
                    <a:ln>
                      <a:noFill/>
                    </a:ln>
                    <a:solidFill>
                      <a:srgbClr val="043666"/>
                    </a:solidFill>
                    <a:effectLst/>
                    <a:uLnTx/>
                    <a:uFillTx/>
                    <a:latin typeface="Meiryo UI" panose="020B0604030504040204" pitchFamily="50" charset="-128"/>
                    <a:ea typeface="Meiryo UI" panose="020B0604030504040204" pitchFamily="50" charset="-128"/>
                    <a:cs typeface="Rakuten Sans" panose="020B0503020203020204" pitchFamily="34" charset="0"/>
                  </a:rPr>
                  <a:t>完全仮想化等のテクノロジーにより</a:t>
                </a:r>
                <a:br>
                  <a:rPr kumimoji="1" lang="en-JP" sz="1600" b="0" i="0" u="none" strike="noStrike" kern="1200" cap="none" spc="0" normalizeH="0" baseline="0" noProof="0">
                    <a:ln>
                      <a:noFill/>
                    </a:ln>
                    <a:solidFill>
                      <a:srgbClr val="043666"/>
                    </a:solidFill>
                    <a:effectLst/>
                    <a:uLnTx/>
                    <a:uFillTx/>
                    <a:latin typeface="Meiryo UI" panose="020B0604030504040204" pitchFamily="50" charset="-128"/>
                    <a:ea typeface="Meiryo UI" panose="020B0604030504040204" pitchFamily="50" charset="-128"/>
                    <a:cs typeface="Rakuten Sans" panose="020B0503020203020204" pitchFamily="34" charset="0"/>
                  </a:rPr>
                </a:br>
                <a:r>
                  <a:rPr kumimoji="1" lang="en-JP" sz="1600" b="0" i="0" u="none" strike="noStrike" kern="1200" cap="none" spc="0" normalizeH="0" baseline="0" noProof="0">
                    <a:ln>
                      <a:noFill/>
                    </a:ln>
                    <a:solidFill>
                      <a:srgbClr val="043666"/>
                    </a:solidFill>
                    <a:effectLst/>
                    <a:uLnTx/>
                    <a:uFillTx/>
                    <a:latin typeface="Meiryo UI" panose="020B0604030504040204" pitchFamily="50" charset="-128"/>
                    <a:ea typeface="Meiryo UI" panose="020B0604030504040204" pitchFamily="50" charset="-128"/>
                    <a:cs typeface="Rakuten Sans" panose="020B0503020203020204" pitchFamily="34" charset="0"/>
                  </a:rPr>
                  <a:t>大容量／低価格を実現</a:t>
                </a:r>
              </a:p>
            </p:txBody>
          </p:sp>
          <p:sp>
            <p:nvSpPr>
              <p:cNvPr id="26" name="Triangle 15">
                <a:extLst>
                  <a:ext uri="{FF2B5EF4-FFF2-40B4-BE49-F238E27FC236}">
                    <a16:creationId xmlns:a16="http://schemas.microsoft.com/office/drawing/2014/main" id="{020271ED-7B13-93EC-4F98-183E24FC565C}"/>
                  </a:ext>
                </a:extLst>
              </p:cNvPr>
              <p:cNvSpPr/>
              <p:nvPr/>
            </p:nvSpPr>
            <p:spPr>
              <a:xfrm rot="10800000">
                <a:off x="2339359" y="1986998"/>
                <a:ext cx="280384" cy="98901"/>
              </a:xfrm>
              <a:prstGeom prst="triangle">
                <a:avLst/>
              </a:prstGeom>
              <a:solidFill>
                <a:srgbClr val="04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Global R"/>
                  <a:ea typeface="メイリオ"/>
                  <a:cs typeface="+mn-cs"/>
                </a:endParaRPr>
              </a:p>
            </p:txBody>
          </p:sp>
        </p:grpSp>
        <p:grpSp>
          <p:nvGrpSpPr>
            <p:cNvPr id="7" name="Group 17">
              <a:extLst>
                <a:ext uri="{FF2B5EF4-FFF2-40B4-BE49-F238E27FC236}">
                  <a16:creationId xmlns:a16="http://schemas.microsoft.com/office/drawing/2014/main" id="{3967B9CC-E26F-D954-1666-0E18CCA32267}"/>
                </a:ext>
              </a:extLst>
            </p:cNvPr>
            <p:cNvGrpSpPr/>
            <p:nvPr/>
          </p:nvGrpSpPr>
          <p:grpSpPr>
            <a:xfrm>
              <a:off x="4386575" y="1303843"/>
              <a:ext cx="3435556" cy="4682207"/>
              <a:chOff x="761772" y="1411776"/>
              <a:chExt cx="3435556" cy="4682207"/>
            </a:xfrm>
          </p:grpSpPr>
          <p:sp>
            <p:nvSpPr>
              <p:cNvPr id="16" name="TextBox 20">
                <a:extLst>
                  <a:ext uri="{FF2B5EF4-FFF2-40B4-BE49-F238E27FC236}">
                    <a16:creationId xmlns:a16="http://schemas.microsoft.com/office/drawing/2014/main" id="{0E01CFD7-7AB9-FE56-989D-48CAD77AF24A}"/>
                  </a:ext>
                </a:extLst>
              </p:cNvPr>
              <p:cNvSpPr txBox="1"/>
              <p:nvPr/>
            </p:nvSpPr>
            <p:spPr>
              <a:xfrm>
                <a:off x="761772" y="5289788"/>
                <a:ext cx="3435556" cy="804195"/>
              </a:xfrm>
              <a:prstGeom prst="rect">
                <a:avLst/>
              </a:prstGeom>
              <a:noFill/>
            </p:spPr>
            <p:txBody>
              <a:bodyPr wrap="none" rtlCol="0">
                <a:spAutoFit/>
              </a:bodyPr>
              <a:lstStyle/>
              <a:p>
                <a:pPr marL="0" marR="0" lvl="0" indent="0" algn="ctr" defTabSz="914400" rtl="0" eaLnBrk="1" fontAlgn="auto" latinLnBrk="0" hangingPunct="1">
                  <a:lnSpc>
                    <a:spcPts val="2880"/>
                  </a:lnSpc>
                  <a:spcBef>
                    <a:spcPts val="0"/>
                  </a:spcBef>
                  <a:spcAft>
                    <a:spcPts val="0"/>
                  </a:spcAft>
                  <a:buClrTx/>
                  <a:buSzTx/>
                  <a:buFontTx/>
                  <a:buNone/>
                  <a:tabLst/>
                  <a:defRPr/>
                </a:pPr>
                <a:r>
                  <a:rPr kumimoji="1" lang="en-JP" sz="2400" b="0" i="0" u="none" strike="noStrike" kern="1200" cap="none" spc="0" normalizeH="0" baseline="0" noProof="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30</a:t>
                </a:r>
                <a:r>
                  <a:rPr kumimoji="1" lang="en-JP" sz="2400" b="0" i="0" u="none" strike="noStrike" kern="1200" cap="none" spc="0" normalizeH="0" baseline="0" noProof="0">
                    <a:ln>
                      <a:noFill/>
                    </a:ln>
                    <a:solidFill>
                      <a:srgbClr val="FF008C"/>
                    </a:solidFill>
                    <a:effectLst/>
                    <a:uLnTx/>
                    <a:uFillTx/>
                    <a:latin typeface="Meiryo UI" panose="020B0604030504040204" pitchFamily="34" charset="-128"/>
                    <a:ea typeface="Meiryo UI" panose="020B0604030504040204" pitchFamily="34" charset="-128"/>
                    <a:cs typeface="+mn-cs"/>
                  </a:rPr>
                  <a:t>回線以下なら</a:t>
                </a:r>
              </a:p>
              <a:p>
                <a:pPr marL="0" marR="0" lvl="0" indent="0" algn="ctr" defTabSz="914400" rtl="0" eaLnBrk="1" fontAlgn="auto" latinLnBrk="0" hangingPunct="1">
                  <a:lnSpc>
                    <a:spcPts val="2880"/>
                  </a:lnSpc>
                  <a:spcBef>
                    <a:spcPts val="0"/>
                  </a:spcBef>
                  <a:spcAft>
                    <a:spcPts val="0"/>
                  </a:spcAft>
                  <a:buClrTx/>
                  <a:buSzTx/>
                  <a:buFontTx/>
                  <a:buNone/>
                  <a:tabLst/>
                  <a:defRPr/>
                </a:pPr>
                <a:r>
                  <a:rPr kumimoji="1" lang="en-JP" sz="2400" b="0" i="0" u="none" strike="noStrike" kern="1200" cap="none" spc="0" normalizeH="0" baseline="0" noProof="0">
                    <a:ln>
                      <a:noFill/>
                    </a:ln>
                    <a:solidFill>
                      <a:srgbClr val="FF008C"/>
                    </a:solidFill>
                    <a:effectLst/>
                    <a:uLnTx/>
                    <a:uFillTx/>
                    <a:latin typeface="Meiryo UI" panose="020B0604030504040204" pitchFamily="34" charset="-128"/>
                    <a:ea typeface="Meiryo UI" panose="020B0604030504040204" pitchFamily="34" charset="-128"/>
                    <a:cs typeface="+mn-cs"/>
                  </a:rPr>
                  <a:t>オンラインで即契約が可能</a:t>
                </a:r>
              </a:p>
            </p:txBody>
          </p:sp>
          <p:grpSp>
            <p:nvGrpSpPr>
              <p:cNvPr id="17" name="Group 26">
                <a:extLst>
                  <a:ext uri="{FF2B5EF4-FFF2-40B4-BE49-F238E27FC236}">
                    <a16:creationId xmlns:a16="http://schemas.microsoft.com/office/drawing/2014/main" id="{8148AFC7-7B2C-1B6D-359C-D74146BEAE73}"/>
                  </a:ext>
                </a:extLst>
              </p:cNvPr>
              <p:cNvGrpSpPr/>
              <p:nvPr/>
            </p:nvGrpSpPr>
            <p:grpSpPr>
              <a:xfrm>
                <a:off x="964502" y="2138338"/>
                <a:ext cx="3030096" cy="3030096"/>
                <a:chOff x="941176" y="1614770"/>
                <a:chExt cx="3122594" cy="3122594"/>
              </a:xfrm>
            </p:grpSpPr>
            <p:sp>
              <p:nvSpPr>
                <p:cNvPr id="20" name="Flowchart: Connector 3">
                  <a:extLst>
                    <a:ext uri="{FF2B5EF4-FFF2-40B4-BE49-F238E27FC236}">
                      <a16:creationId xmlns:a16="http://schemas.microsoft.com/office/drawing/2014/main" id="{F5956319-CF0E-F169-0EED-0F2EBB624570}"/>
                    </a:ext>
                  </a:extLst>
                </p:cNvPr>
                <p:cNvSpPr/>
                <p:nvPr/>
              </p:nvSpPr>
              <p:spPr>
                <a:xfrm>
                  <a:off x="941176" y="1614770"/>
                  <a:ext cx="3122594" cy="3122594"/>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21" name="Flowchart: Connector 3">
                  <a:extLst>
                    <a:ext uri="{FF2B5EF4-FFF2-40B4-BE49-F238E27FC236}">
                      <a16:creationId xmlns:a16="http://schemas.microsoft.com/office/drawing/2014/main" id="{09596AB1-B91A-AC04-D3B0-22E5EE2D1CCD}"/>
                    </a:ext>
                  </a:extLst>
                </p:cNvPr>
                <p:cNvSpPr/>
                <p:nvPr/>
              </p:nvSpPr>
              <p:spPr>
                <a:xfrm>
                  <a:off x="1038339" y="1716689"/>
                  <a:ext cx="2931053" cy="2931054"/>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22" name="TextBox 32">
                  <a:extLst>
                    <a:ext uri="{FF2B5EF4-FFF2-40B4-BE49-F238E27FC236}">
                      <a16:creationId xmlns:a16="http://schemas.microsoft.com/office/drawing/2014/main" id="{FBC34083-80C2-B0A1-2505-E09133159FB2}"/>
                    </a:ext>
                  </a:extLst>
                </p:cNvPr>
                <p:cNvSpPr txBox="1"/>
                <p:nvPr/>
              </p:nvSpPr>
              <p:spPr>
                <a:xfrm>
                  <a:off x="2205079" y="1911931"/>
                  <a:ext cx="666061" cy="666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②</a:t>
                  </a:r>
                </a:p>
              </p:txBody>
            </p:sp>
          </p:grpSp>
          <p:sp>
            <p:nvSpPr>
              <p:cNvPr id="18" name="TextBox 27">
                <a:extLst>
                  <a:ext uri="{FF2B5EF4-FFF2-40B4-BE49-F238E27FC236}">
                    <a16:creationId xmlns:a16="http://schemas.microsoft.com/office/drawing/2014/main" id="{5E5D2300-2768-3F08-DA23-EEDA9312B3C5}"/>
                  </a:ext>
                </a:extLst>
              </p:cNvPr>
              <p:cNvSpPr txBox="1"/>
              <p:nvPr/>
            </p:nvSpPr>
            <p:spPr>
              <a:xfrm>
                <a:off x="1257100" y="1411776"/>
                <a:ext cx="244490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1600" b="0" i="0" u="none" strike="noStrike" kern="1200" cap="none" spc="0" normalizeH="0" baseline="0" noProof="0">
                    <a:ln>
                      <a:noFill/>
                    </a:ln>
                    <a:solidFill>
                      <a:srgbClr val="043666"/>
                    </a:solidFill>
                    <a:effectLst/>
                    <a:uLnTx/>
                    <a:uFillTx/>
                    <a:latin typeface="Meiryo UI" panose="020B0604030504040204" pitchFamily="50" charset="-128"/>
                    <a:ea typeface="Meiryo UI" panose="020B0604030504040204" pitchFamily="50" charset="-128"/>
                    <a:cs typeface="Rakuten Sans" panose="020B0503020203020204" pitchFamily="34" charset="0"/>
                  </a:rPr>
                  <a:t>楽天だからできる</a:t>
                </a:r>
                <a:br>
                  <a:rPr kumimoji="1" lang="en-JP" sz="1600" b="0" i="0" u="none" strike="noStrike" kern="1200" cap="none" spc="0" normalizeH="0" baseline="0" noProof="0">
                    <a:ln>
                      <a:noFill/>
                    </a:ln>
                    <a:solidFill>
                      <a:srgbClr val="043666"/>
                    </a:solidFill>
                    <a:effectLst/>
                    <a:uLnTx/>
                    <a:uFillTx/>
                    <a:latin typeface="Meiryo UI" panose="020B0604030504040204" pitchFamily="50" charset="-128"/>
                    <a:ea typeface="Meiryo UI" panose="020B0604030504040204" pitchFamily="50" charset="-128"/>
                    <a:cs typeface="Rakuten Sans" panose="020B0503020203020204" pitchFamily="34" charset="0"/>
                  </a:rPr>
                </a:br>
                <a:r>
                  <a:rPr kumimoji="1" lang="en-JP" sz="1600" b="0" i="0" u="none" strike="noStrike" kern="1200" cap="none" spc="0" normalizeH="0" baseline="0" noProof="0">
                    <a:ln>
                      <a:noFill/>
                    </a:ln>
                    <a:solidFill>
                      <a:srgbClr val="043666"/>
                    </a:solidFill>
                    <a:effectLst/>
                    <a:uLnTx/>
                    <a:uFillTx/>
                    <a:latin typeface="Meiryo UI" panose="020B0604030504040204" pitchFamily="50" charset="-128"/>
                    <a:ea typeface="Meiryo UI" panose="020B0604030504040204" pitchFamily="50" charset="-128"/>
                    <a:cs typeface="Rakuten Sans" panose="020B0503020203020204" pitchFamily="34" charset="0"/>
                  </a:rPr>
                  <a:t>既存プロセスのオンライン化</a:t>
                </a:r>
              </a:p>
            </p:txBody>
          </p:sp>
          <p:sp>
            <p:nvSpPr>
              <p:cNvPr id="19" name="Triangle 28">
                <a:extLst>
                  <a:ext uri="{FF2B5EF4-FFF2-40B4-BE49-F238E27FC236}">
                    <a16:creationId xmlns:a16="http://schemas.microsoft.com/office/drawing/2014/main" id="{2F31C32B-29F2-36EC-9D97-D07192F466B9}"/>
                  </a:ext>
                </a:extLst>
              </p:cNvPr>
              <p:cNvSpPr/>
              <p:nvPr/>
            </p:nvSpPr>
            <p:spPr>
              <a:xfrm rot="10800000">
                <a:off x="2339359" y="1986998"/>
                <a:ext cx="280384" cy="98901"/>
              </a:xfrm>
              <a:prstGeom prst="triangle">
                <a:avLst/>
              </a:prstGeom>
              <a:solidFill>
                <a:srgbClr val="04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Global R"/>
                  <a:ea typeface="メイリオ"/>
                  <a:cs typeface="+mn-cs"/>
                </a:endParaRPr>
              </a:p>
            </p:txBody>
          </p:sp>
        </p:grpSp>
        <p:grpSp>
          <p:nvGrpSpPr>
            <p:cNvPr id="8" name="Group 34">
              <a:extLst>
                <a:ext uri="{FF2B5EF4-FFF2-40B4-BE49-F238E27FC236}">
                  <a16:creationId xmlns:a16="http://schemas.microsoft.com/office/drawing/2014/main" id="{BE91DE47-4F31-1A13-9051-B3A90627F31C}"/>
                </a:ext>
              </a:extLst>
            </p:cNvPr>
            <p:cNvGrpSpPr/>
            <p:nvPr/>
          </p:nvGrpSpPr>
          <p:grpSpPr>
            <a:xfrm>
              <a:off x="8011378" y="1303843"/>
              <a:ext cx="3435556" cy="4682207"/>
              <a:chOff x="761772" y="1411776"/>
              <a:chExt cx="3435556" cy="4682207"/>
            </a:xfrm>
          </p:grpSpPr>
          <p:sp>
            <p:nvSpPr>
              <p:cNvPr id="9" name="TextBox 35">
                <a:extLst>
                  <a:ext uri="{FF2B5EF4-FFF2-40B4-BE49-F238E27FC236}">
                    <a16:creationId xmlns:a16="http://schemas.microsoft.com/office/drawing/2014/main" id="{77B1D479-86BD-3CC5-97FB-40CD5EF136E7}"/>
                  </a:ext>
                </a:extLst>
              </p:cNvPr>
              <p:cNvSpPr txBox="1"/>
              <p:nvPr/>
            </p:nvSpPr>
            <p:spPr>
              <a:xfrm>
                <a:off x="761772" y="5289788"/>
                <a:ext cx="3435556" cy="804195"/>
              </a:xfrm>
              <a:prstGeom prst="rect">
                <a:avLst/>
              </a:prstGeom>
              <a:noFill/>
            </p:spPr>
            <p:txBody>
              <a:bodyPr wrap="none" rtlCol="0">
                <a:spAutoFit/>
              </a:bodyPr>
              <a:lstStyle/>
              <a:p>
                <a:pPr marL="0" marR="0" lvl="0" indent="0" algn="ctr" defTabSz="914400" rtl="0" eaLnBrk="1" fontAlgn="auto" latinLnBrk="0" hangingPunct="1">
                  <a:lnSpc>
                    <a:spcPts val="2880"/>
                  </a:lnSpc>
                  <a:spcBef>
                    <a:spcPts val="0"/>
                  </a:spcBef>
                  <a:spcAft>
                    <a:spcPts val="0"/>
                  </a:spcAft>
                  <a:buClrTx/>
                  <a:buSzTx/>
                  <a:buFontTx/>
                  <a:buNone/>
                  <a:tabLst/>
                  <a:defRPr/>
                </a:pPr>
                <a:r>
                  <a:rPr kumimoji="1" lang="en-JP" sz="2400" b="0" i="0" u="none" strike="noStrike" kern="1200" cap="none" spc="0" normalizeH="0" baseline="0" noProof="0">
                    <a:ln>
                      <a:noFill/>
                    </a:ln>
                    <a:solidFill>
                      <a:srgbClr val="FF008C"/>
                    </a:solidFill>
                    <a:effectLst/>
                    <a:uLnTx/>
                    <a:uFillTx/>
                    <a:latin typeface="Meiryo UI" panose="020B0604030504040204" pitchFamily="34" charset="-128"/>
                    <a:ea typeface="Meiryo UI" panose="020B0604030504040204" pitchFamily="34" charset="-128"/>
                    <a:cs typeface="+mn-cs"/>
                  </a:rPr>
                  <a:t>契約まで、また契約後も</a:t>
                </a:r>
                <a:br>
                  <a:rPr kumimoji="1" lang="en-JP" sz="2400" b="0" i="0" u="none" strike="noStrike" kern="1200" cap="none" spc="0" normalizeH="0" baseline="0" noProof="0">
                    <a:ln>
                      <a:noFill/>
                    </a:ln>
                    <a:solidFill>
                      <a:srgbClr val="FF008C"/>
                    </a:solidFill>
                    <a:effectLst/>
                    <a:uLnTx/>
                    <a:uFillTx/>
                    <a:latin typeface="Meiryo UI" panose="020B0604030504040204" pitchFamily="34" charset="-128"/>
                    <a:ea typeface="Meiryo UI" panose="020B0604030504040204" pitchFamily="34" charset="-128"/>
                    <a:cs typeface="+mn-cs"/>
                  </a:rPr>
                </a:br>
                <a:r>
                  <a:rPr kumimoji="1" lang="en-JP" sz="2400" b="0" i="0" u="none" strike="noStrike" kern="1200" cap="none" spc="0" normalizeH="0" baseline="0" noProof="0">
                    <a:ln>
                      <a:noFill/>
                    </a:ln>
                    <a:solidFill>
                      <a:srgbClr val="FF008C"/>
                    </a:solidFill>
                    <a:effectLst/>
                    <a:uLnTx/>
                    <a:uFillTx/>
                    <a:latin typeface="Meiryo UI" panose="020B0604030504040204" pitchFamily="34" charset="-128"/>
                    <a:ea typeface="Meiryo UI" panose="020B0604030504040204" pitchFamily="34" charset="-128"/>
                    <a:cs typeface="+mn-cs"/>
                  </a:rPr>
                  <a:t>迅速にご不安を解消します</a:t>
                </a:r>
                <a:endParaRPr kumimoji="1" lang="en-JP" sz="2000" b="0" i="0" u="none" strike="noStrike" kern="1200" cap="none" spc="0" normalizeH="0" baseline="0" noProof="0">
                  <a:ln>
                    <a:noFill/>
                  </a:ln>
                  <a:solidFill>
                    <a:srgbClr val="FF008C"/>
                  </a:solidFill>
                  <a:effectLst/>
                  <a:uLnTx/>
                  <a:uFillTx/>
                  <a:latin typeface="Meiryo UI" panose="020B0604030504040204" pitchFamily="34" charset="-128"/>
                  <a:ea typeface="Meiryo UI" panose="020B0604030504040204" pitchFamily="34" charset="-128"/>
                  <a:cs typeface="+mn-cs"/>
                </a:endParaRPr>
              </a:p>
            </p:txBody>
          </p:sp>
          <p:grpSp>
            <p:nvGrpSpPr>
              <p:cNvPr id="10" name="Group 36">
                <a:extLst>
                  <a:ext uri="{FF2B5EF4-FFF2-40B4-BE49-F238E27FC236}">
                    <a16:creationId xmlns:a16="http://schemas.microsoft.com/office/drawing/2014/main" id="{5BB484D9-108F-3193-4D20-882A5971BC01}"/>
                  </a:ext>
                </a:extLst>
              </p:cNvPr>
              <p:cNvGrpSpPr/>
              <p:nvPr/>
            </p:nvGrpSpPr>
            <p:grpSpPr>
              <a:xfrm>
                <a:off x="964502" y="2138338"/>
                <a:ext cx="3030096" cy="3030096"/>
                <a:chOff x="941176" y="1614770"/>
                <a:chExt cx="3122594" cy="3122594"/>
              </a:xfrm>
            </p:grpSpPr>
            <p:sp>
              <p:nvSpPr>
                <p:cNvPr id="13" name="Flowchart: Connector 3">
                  <a:extLst>
                    <a:ext uri="{FF2B5EF4-FFF2-40B4-BE49-F238E27FC236}">
                      <a16:creationId xmlns:a16="http://schemas.microsoft.com/office/drawing/2014/main" id="{2EE37E34-4103-43BE-8816-F856BD1F28B9}"/>
                    </a:ext>
                  </a:extLst>
                </p:cNvPr>
                <p:cNvSpPr/>
                <p:nvPr/>
              </p:nvSpPr>
              <p:spPr>
                <a:xfrm>
                  <a:off x="941176" y="1614770"/>
                  <a:ext cx="3122594" cy="3122594"/>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14" name="Flowchart: Connector 3">
                  <a:extLst>
                    <a:ext uri="{FF2B5EF4-FFF2-40B4-BE49-F238E27FC236}">
                      <a16:creationId xmlns:a16="http://schemas.microsoft.com/office/drawing/2014/main" id="{373E2885-81A4-BA7C-38D9-7B16EA4C9379}"/>
                    </a:ext>
                  </a:extLst>
                </p:cNvPr>
                <p:cNvSpPr/>
                <p:nvPr/>
              </p:nvSpPr>
              <p:spPr>
                <a:xfrm>
                  <a:off x="1038339" y="1716689"/>
                  <a:ext cx="2931053" cy="2931054"/>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15" name="TextBox 42">
                  <a:extLst>
                    <a:ext uri="{FF2B5EF4-FFF2-40B4-BE49-F238E27FC236}">
                      <a16:creationId xmlns:a16="http://schemas.microsoft.com/office/drawing/2014/main" id="{41067E55-3B7E-164E-7251-AA9BEC85F92B}"/>
                    </a:ext>
                  </a:extLst>
                </p:cNvPr>
                <p:cNvSpPr txBox="1"/>
                <p:nvPr/>
              </p:nvSpPr>
              <p:spPr>
                <a:xfrm>
                  <a:off x="2205079" y="1911931"/>
                  <a:ext cx="666061" cy="666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③</a:t>
                  </a:r>
                </a:p>
              </p:txBody>
            </p:sp>
          </p:grpSp>
          <p:sp>
            <p:nvSpPr>
              <p:cNvPr id="11" name="TextBox 37">
                <a:extLst>
                  <a:ext uri="{FF2B5EF4-FFF2-40B4-BE49-F238E27FC236}">
                    <a16:creationId xmlns:a16="http://schemas.microsoft.com/office/drawing/2014/main" id="{08C098C6-E5B7-A82B-9236-C24848C78E0F}"/>
                  </a:ext>
                </a:extLst>
              </p:cNvPr>
              <p:cNvSpPr txBox="1"/>
              <p:nvPr/>
            </p:nvSpPr>
            <p:spPr>
              <a:xfrm>
                <a:off x="1257100" y="1411776"/>
                <a:ext cx="244490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1600" b="0" i="0" u="none" strike="noStrike" kern="1200" cap="none" spc="0" normalizeH="0" baseline="0" noProof="0">
                    <a:ln>
                      <a:noFill/>
                    </a:ln>
                    <a:solidFill>
                      <a:srgbClr val="043666"/>
                    </a:solidFill>
                    <a:effectLst/>
                    <a:uLnTx/>
                    <a:uFillTx/>
                    <a:latin typeface="Meiryo UI" panose="020B0604030504040204" pitchFamily="50" charset="-128"/>
                    <a:ea typeface="Meiryo UI" panose="020B0604030504040204" pitchFamily="50" charset="-128"/>
                    <a:cs typeface="Rakuten Sans" panose="020B0503020203020204" pitchFamily="34" charset="0"/>
                  </a:rPr>
                  <a:t>IT企業ならではの</a:t>
                </a:r>
                <a:br>
                  <a:rPr kumimoji="1" lang="en-JP" sz="1600" b="0" i="0" u="none" strike="noStrike" kern="1200" cap="none" spc="0" normalizeH="0" baseline="0" noProof="0">
                    <a:ln>
                      <a:noFill/>
                    </a:ln>
                    <a:solidFill>
                      <a:srgbClr val="043666"/>
                    </a:solidFill>
                    <a:effectLst/>
                    <a:uLnTx/>
                    <a:uFillTx/>
                    <a:latin typeface="Meiryo UI" panose="020B0604030504040204" pitchFamily="50" charset="-128"/>
                    <a:ea typeface="Meiryo UI" panose="020B0604030504040204" pitchFamily="50" charset="-128"/>
                    <a:cs typeface="Rakuten Sans" panose="020B0503020203020204" pitchFamily="34" charset="0"/>
                  </a:rPr>
                </a:br>
                <a:r>
                  <a:rPr kumimoji="1" lang="en-JP" sz="1600" b="0" i="0" u="none" strike="noStrike" kern="1200" cap="none" spc="0" normalizeH="0" baseline="0" noProof="0">
                    <a:ln>
                      <a:noFill/>
                    </a:ln>
                    <a:solidFill>
                      <a:srgbClr val="043666"/>
                    </a:solidFill>
                    <a:effectLst/>
                    <a:uLnTx/>
                    <a:uFillTx/>
                    <a:latin typeface="Meiryo UI" panose="020B0604030504040204" pitchFamily="50" charset="-128"/>
                    <a:ea typeface="Meiryo UI" panose="020B0604030504040204" pitchFamily="50" charset="-128"/>
                    <a:cs typeface="Rakuten Sans" panose="020B0503020203020204" pitchFamily="34" charset="0"/>
                  </a:rPr>
                  <a:t>法人向け最適ツールの提供</a:t>
                </a:r>
              </a:p>
            </p:txBody>
          </p:sp>
          <p:sp>
            <p:nvSpPr>
              <p:cNvPr id="12" name="Triangle 38">
                <a:extLst>
                  <a:ext uri="{FF2B5EF4-FFF2-40B4-BE49-F238E27FC236}">
                    <a16:creationId xmlns:a16="http://schemas.microsoft.com/office/drawing/2014/main" id="{82CBAD78-8ACF-29EF-DD4E-0583119D0C9D}"/>
                  </a:ext>
                </a:extLst>
              </p:cNvPr>
              <p:cNvSpPr/>
              <p:nvPr/>
            </p:nvSpPr>
            <p:spPr>
              <a:xfrm rot="10800000">
                <a:off x="2339359" y="1986998"/>
                <a:ext cx="280384" cy="98901"/>
              </a:xfrm>
              <a:prstGeom prst="triangle">
                <a:avLst/>
              </a:prstGeom>
              <a:solidFill>
                <a:srgbClr val="04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Global R"/>
                  <a:ea typeface="メイリオ"/>
                  <a:cs typeface="+mn-cs"/>
                </a:endParaRPr>
              </a:p>
            </p:txBody>
          </p:sp>
        </p:grpSp>
      </p:grpSp>
      <p:sp>
        <p:nvSpPr>
          <p:cNvPr id="31" name="TextBox 44">
            <a:extLst>
              <a:ext uri="{FF2B5EF4-FFF2-40B4-BE49-F238E27FC236}">
                <a16:creationId xmlns:a16="http://schemas.microsoft.com/office/drawing/2014/main" id="{56179005-527C-63A3-2315-E47822CC3216}"/>
              </a:ext>
            </a:extLst>
          </p:cNvPr>
          <p:cNvSpPr txBox="1"/>
          <p:nvPr/>
        </p:nvSpPr>
        <p:spPr>
          <a:xfrm>
            <a:off x="4906659" y="3151613"/>
            <a:ext cx="2419252"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オンラインで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スピーディに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契約</a:t>
            </a:r>
          </a:p>
        </p:txBody>
      </p:sp>
      <p:sp>
        <p:nvSpPr>
          <p:cNvPr id="32" name="TextBox 45">
            <a:extLst>
              <a:ext uri="{FF2B5EF4-FFF2-40B4-BE49-F238E27FC236}">
                <a16:creationId xmlns:a16="http://schemas.microsoft.com/office/drawing/2014/main" id="{FE392AEC-2486-F2E6-E280-E1891CE5030F}"/>
              </a:ext>
            </a:extLst>
          </p:cNvPr>
          <p:cNvSpPr txBox="1"/>
          <p:nvPr/>
        </p:nvSpPr>
        <p:spPr>
          <a:xfrm>
            <a:off x="8444981" y="3151613"/>
            <a:ext cx="2606803"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充実した</a:t>
            </a:r>
            <a:b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br>
            <a: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管理ツールと</a:t>
            </a:r>
            <a:b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br>
            <a:r>
              <a:rPr kumimoji="1" lang="en-JP" sz="36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サポート</a:t>
            </a:r>
          </a:p>
        </p:txBody>
      </p:sp>
      <p:sp>
        <p:nvSpPr>
          <p:cNvPr id="2" name="TextBox 1">
            <a:extLst>
              <a:ext uri="{FF2B5EF4-FFF2-40B4-BE49-F238E27FC236}">
                <a16:creationId xmlns:a16="http://schemas.microsoft.com/office/drawing/2014/main" id="{9F5F9534-4AE9-060A-8298-1C8A43FFB7F5}"/>
              </a:ext>
            </a:extLst>
          </p:cNvPr>
          <p:cNvSpPr txBox="1"/>
          <p:nvPr/>
        </p:nvSpPr>
        <p:spPr bwMode="auto">
          <a:xfrm>
            <a:off x="352800" y="864000"/>
            <a:ext cx="11551700" cy="41295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rmAutofit/>
          </a:bodyPr>
          <a:lstStyle/>
          <a:p>
            <a:pPr>
              <a:lnSpc>
                <a:spcPct val="120000"/>
              </a:lnSpc>
              <a:spcBef>
                <a:spcPct val="0"/>
              </a:spcBef>
            </a:pPr>
            <a:r>
              <a:rPr lang="ja-JP" altLang="en-US" b="1" i="0">
                <a:solidFill>
                  <a:srgbClr val="333333"/>
                </a:solidFill>
                <a:effectLst/>
                <a:latin typeface="Meiryo UI" panose="020B0604030504040204" pitchFamily="50" charset="-128"/>
                <a:ea typeface="Meiryo UI" panose="020B0604030504040204" pitchFamily="50" charset="-128"/>
              </a:rPr>
              <a:t>✔</a:t>
            </a:r>
            <a:r>
              <a:rPr lang="ja-JP" altLang="en-US" sz="1800" b="1" i="0">
                <a:solidFill>
                  <a:srgbClr val="333333"/>
                </a:solidFill>
                <a:effectLst/>
                <a:latin typeface="Meiryo UI" panose="020B0604030504040204" pitchFamily="50" charset="-128"/>
                <a:ea typeface="Meiryo UI" panose="020B0604030504040204" pitchFamily="50" charset="-128"/>
              </a:rPr>
              <a:t>リーズナブルな価格・スピーディなオンライン対応・充実したサポート</a:t>
            </a:r>
            <a:endParaRPr lang="en-US" sz="1800" b="1" dirty="0">
              <a:latin typeface="Meiryo UI" panose="020B0604030504040204" pitchFamily="50" charset="-128"/>
              <a:ea typeface="Meiryo UI" panose="020B0604030504040204" pitchFamily="50" charset="-128"/>
              <a:cs typeface="+mn-ea"/>
              <a:sym typeface="+mn-lt"/>
            </a:endParaRPr>
          </a:p>
        </p:txBody>
      </p:sp>
      <p:sp>
        <p:nvSpPr>
          <p:cNvPr id="3" name="正方形/長方形 2">
            <a:extLst>
              <a:ext uri="{FF2B5EF4-FFF2-40B4-BE49-F238E27FC236}">
                <a16:creationId xmlns:a16="http://schemas.microsoft.com/office/drawing/2014/main" id="{7FA37228-DF66-2B21-7D80-62EAE41BDDD1}"/>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Tree>
    <p:extLst>
      <p:ext uri="{BB962C8B-B14F-4D97-AF65-F5344CB8AC3E}">
        <p14:creationId xmlns:p14="http://schemas.microsoft.com/office/powerpoint/2010/main" val="105991320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a:extLst>
              <a:ext uri="{FF2B5EF4-FFF2-40B4-BE49-F238E27FC236}">
                <a16:creationId xmlns:a16="http://schemas.microsoft.com/office/drawing/2014/main" id="{0FDA68E2-CC2C-98D8-E1A5-B3003EEB738A}"/>
              </a:ext>
            </a:extLst>
          </p:cNvPr>
          <p:cNvSpPr txBox="1"/>
          <p:nvPr/>
        </p:nvSpPr>
        <p:spPr>
          <a:xfrm>
            <a:off x="570533" y="5433073"/>
            <a:ext cx="10255394" cy="116955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altLang="ja-JP" sz="1000" dirty="0">
                <a:solidFill>
                  <a:srgbClr val="F0F0F0">
                    <a:lumMod val="25000"/>
                  </a:srgbClr>
                </a:solidFill>
                <a:latin typeface="Meiryo UI" panose="020B0604030504040204" pitchFamily="34" charset="-128"/>
                <a:ea typeface="Meiryo UI" panose="020B0604030504040204" pitchFamily="34" charset="-128"/>
              </a:rPr>
              <a:t>※4</a:t>
            </a:r>
            <a:r>
              <a:rPr lang="ja-JP" altLang="en-US" sz="1000" dirty="0">
                <a:solidFill>
                  <a:srgbClr val="F0F0F0">
                    <a:lumMod val="25000"/>
                  </a:srgbClr>
                </a:solidFill>
                <a:latin typeface="Meiryo UI" panose="020B0604030504040204" pitchFamily="34" charset="-128"/>
                <a:ea typeface="Meiryo UI" panose="020B0604030504040204" pitchFamily="34" charset="-128"/>
              </a:rPr>
              <a:t>キャリアの法人向けデータ</a:t>
            </a:r>
            <a:r>
              <a:rPr lang="en-US" altLang="ja-JP" sz="1000" dirty="0">
                <a:solidFill>
                  <a:srgbClr val="F0F0F0">
                    <a:lumMod val="25000"/>
                  </a:srgbClr>
                </a:solidFill>
                <a:latin typeface="Meiryo UI" panose="020B0604030504040204" pitchFamily="34" charset="-128"/>
                <a:ea typeface="Meiryo UI" panose="020B0604030504040204" pitchFamily="34" charset="-128"/>
              </a:rPr>
              <a:t>3GB</a:t>
            </a:r>
            <a:r>
              <a:rPr lang="ja-JP" altLang="en-US" sz="1000" dirty="0">
                <a:solidFill>
                  <a:srgbClr val="F0F0F0">
                    <a:lumMod val="25000"/>
                  </a:srgbClr>
                </a:solidFill>
                <a:latin typeface="Meiryo UI" panose="020B0604030504040204" pitchFamily="34" charset="-128"/>
                <a:ea typeface="Meiryo UI" panose="020B0604030504040204" pitchFamily="34" charset="-128"/>
              </a:rPr>
              <a:t>プラン（料金表価格）の比較。</a:t>
            </a:r>
            <a:r>
              <a:rPr lang="en-US" altLang="ja-JP" sz="1000" dirty="0">
                <a:solidFill>
                  <a:srgbClr val="F0F0F0">
                    <a:lumMod val="25000"/>
                  </a:srgbClr>
                </a:solidFill>
                <a:latin typeface="Meiryo UI" panose="020B0604030504040204" pitchFamily="34" charset="-128"/>
                <a:ea typeface="Meiryo UI" panose="020B0604030504040204" pitchFamily="34" charset="-128"/>
              </a:rPr>
              <a:t>2023</a:t>
            </a:r>
            <a:r>
              <a:rPr lang="ja-JP" altLang="en-US" sz="1000" dirty="0">
                <a:solidFill>
                  <a:srgbClr val="F0F0F0">
                    <a:lumMod val="25000"/>
                  </a:srgbClr>
                </a:solidFill>
                <a:latin typeface="Meiryo UI" panose="020B0604030504040204" pitchFamily="34" charset="-128"/>
                <a:ea typeface="Meiryo UI" panose="020B0604030504040204" pitchFamily="34" charset="-128"/>
              </a:rPr>
              <a:t>年</a:t>
            </a:r>
            <a:r>
              <a:rPr lang="en-US" altLang="ja-JP" sz="1000" dirty="0">
                <a:solidFill>
                  <a:srgbClr val="F0F0F0">
                    <a:lumMod val="25000"/>
                  </a:srgbClr>
                </a:solidFill>
                <a:latin typeface="Meiryo UI" panose="020B0604030504040204" pitchFamily="34" charset="-128"/>
                <a:ea typeface="Meiryo UI" panose="020B0604030504040204" pitchFamily="34" charset="-128"/>
              </a:rPr>
              <a:t>7</a:t>
            </a:r>
            <a:r>
              <a:rPr lang="ja-JP" altLang="en-US" sz="1000" dirty="0">
                <a:solidFill>
                  <a:srgbClr val="F0F0F0">
                    <a:lumMod val="25000"/>
                  </a:srgbClr>
                </a:solidFill>
                <a:latin typeface="Meiryo UI" panose="020B0604030504040204" pitchFamily="34" charset="-128"/>
                <a:ea typeface="Meiryo UI" panose="020B0604030504040204" pitchFamily="34" charset="-128"/>
              </a:rPr>
              <a:t>月時点。</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a:t>
            </a:r>
            <a:r>
              <a:rPr lang="en-US" altLang="ja-JP" sz="1000" dirty="0" err="1">
                <a:solidFill>
                  <a:srgbClr val="F0F0F0">
                    <a:lumMod val="25000"/>
                  </a:srgbClr>
                </a:solidFill>
                <a:latin typeface="Meiryo UI" panose="020B0604030504040204" pitchFamily="34" charset="-128"/>
                <a:ea typeface="Meiryo UI" panose="020B0604030504040204" pitchFamily="34" charset="-128"/>
              </a:rPr>
              <a:t>docomo</a:t>
            </a:r>
            <a:r>
              <a:rPr lang="ja-JP" altLang="en-US" sz="1000" dirty="0">
                <a:solidFill>
                  <a:srgbClr val="F0F0F0">
                    <a:lumMod val="25000"/>
                  </a:srgbClr>
                </a:solidFill>
                <a:latin typeface="Meiryo UI" panose="020B0604030504040204" pitchFamily="34" charset="-128"/>
                <a:ea typeface="Meiryo UI" panose="020B0604030504040204" pitchFamily="34" charset="-128"/>
              </a:rPr>
              <a:t>、</a:t>
            </a:r>
            <a:r>
              <a:rPr lang="en-US" altLang="ja-JP" sz="1000" dirty="0">
                <a:solidFill>
                  <a:srgbClr val="F0F0F0">
                    <a:lumMod val="25000"/>
                  </a:srgbClr>
                </a:solidFill>
                <a:latin typeface="Meiryo UI" panose="020B0604030504040204" pitchFamily="34" charset="-128"/>
                <a:ea typeface="Meiryo UI" panose="020B0604030504040204" pitchFamily="34" charset="-128"/>
              </a:rPr>
              <a:t>au</a:t>
            </a:r>
            <a:r>
              <a:rPr lang="ja-JP" altLang="en-US" sz="1000" dirty="0">
                <a:solidFill>
                  <a:srgbClr val="F0F0F0">
                    <a:lumMod val="25000"/>
                  </a:srgbClr>
                </a:solidFill>
                <a:latin typeface="Meiryo UI" panose="020B0604030504040204" pitchFamily="34" charset="-128"/>
                <a:ea typeface="Meiryo UI" panose="020B0604030504040204" pitchFamily="34" charset="-128"/>
              </a:rPr>
              <a:t>、</a:t>
            </a:r>
            <a:r>
              <a:rPr lang="en-US" altLang="ja-JP" sz="1000" dirty="0">
                <a:solidFill>
                  <a:srgbClr val="F0F0F0">
                    <a:lumMod val="25000"/>
                  </a:srgbClr>
                </a:solidFill>
                <a:latin typeface="Meiryo UI" panose="020B0604030504040204" pitchFamily="34" charset="-128"/>
                <a:ea typeface="Meiryo UI" panose="020B0604030504040204" pitchFamily="34" charset="-128"/>
              </a:rPr>
              <a:t>SoftBank</a:t>
            </a:r>
            <a:r>
              <a:rPr lang="ja-JP" altLang="en-US" sz="1000" dirty="0">
                <a:solidFill>
                  <a:srgbClr val="F0F0F0">
                    <a:lumMod val="25000"/>
                  </a:srgbClr>
                </a:solidFill>
                <a:latin typeface="Meiryo UI" panose="020B0604030504040204" pitchFamily="34" charset="-128"/>
                <a:ea typeface="Meiryo UI" panose="020B0604030504040204" pitchFamily="34" charset="-128"/>
              </a:rPr>
              <a:t>各社の</a:t>
            </a:r>
            <a:r>
              <a:rPr lang="en-US" altLang="ja-JP" sz="1000" dirty="0">
                <a:solidFill>
                  <a:srgbClr val="F0F0F0">
                    <a:lumMod val="25000"/>
                  </a:srgbClr>
                </a:solidFill>
                <a:latin typeface="Meiryo UI" panose="020B0604030504040204" pitchFamily="34" charset="-128"/>
                <a:ea typeface="Meiryo UI" panose="020B0604030504040204" pitchFamily="34" charset="-128"/>
              </a:rPr>
              <a:t>Web</a:t>
            </a:r>
            <a:r>
              <a:rPr lang="ja-JP" altLang="en-US" sz="1000" dirty="0">
                <a:solidFill>
                  <a:srgbClr val="F0F0F0">
                    <a:lumMod val="25000"/>
                  </a:srgbClr>
                </a:solidFill>
                <a:latin typeface="Meiryo UI" panose="020B0604030504040204" pitchFamily="34" charset="-128"/>
                <a:ea typeface="Meiryo UI" panose="020B0604030504040204" pitchFamily="34" charset="-128"/>
              </a:rPr>
              <a:t>サイト上で公開されているデータプラン（料金表価格）の比較。</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a:t>
            </a:r>
            <a:r>
              <a:rPr lang="ja-JP" altLang="en-US" sz="1000" dirty="0">
                <a:solidFill>
                  <a:srgbClr val="F0F0F0">
                    <a:lumMod val="25000"/>
                  </a:srgbClr>
                </a:solidFill>
                <a:latin typeface="Meiryo UI" panose="020B0604030504040204" pitchFamily="34" charset="-128"/>
                <a:ea typeface="Meiryo UI" panose="020B0604030504040204" pitchFamily="34" charset="-128"/>
              </a:rPr>
              <a:t>その他、各種キャンペーンなどによって、割引が適用される場合あり。</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a:t>
            </a:r>
            <a:r>
              <a:rPr lang="ja-JP" altLang="en-US" sz="1000" dirty="0">
                <a:solidFill>
                  <a:srgbClr val="F0F0F0">
                    <a:lumMod val="25000"/>
                  </a:srgbClr>
                </a:solidFill>
                <a:latin typeface="Meiryo UI" panose="020B0604030504040204" pitchFamily="34" charset="-128"/>
                <a:ea typeface="Meiryo UI" panose="020B0604030504040204" pitchFamily="34" charset="-128"/>
              </a:rPr>
              <a:t>楽天モバイルの金額はデータ</a:t>
            </a:r>
            <a:r>
              <a:rPr lang="en-US" altLang="ja-JP" sz="1000" dirty="0">
                <a:solidFill>
                  <a:srgbClr val="F0F0F0">
                    <a:lumMod val="25000"/>
                  </a:srgbClr>
                </a:solidFill>
                <a:latin typeface="Meiryo UI" panose="020B0604030504040204" pitchFamily="34" charset="-128"/>
                <a:ea typeface="Meiryo UI" panose="020B0604030504040204" pitchFamily="34" charset="-128"/>
              </a:rPr>
              <a:t>3GB</a:t>
            </a:r>
            <a:r>
              <a:rPr lang="ja-JP" altLang="en-US" sz="1000" dirty="0">
                <a:solidFill>
                  <a:srgbClr val="F0F0F0">
                    <a:lumMod val="25000"/>
                  </a:srgbClr>
                </a:solidFill>
                <a:latin typeface="Meiryo UI" panose="020B0604030504040204" pitchFamily="34" charset="-128"/>
                <a:ea typeface="Meiryo UI" panose="020B0604030504040204" pitchFamily="34" charset="-128"/>
              </a:rPr>
              <a:t>プラン：</a:t>
            </a:r>
            <a:r>
              <a:rPr lang="en-US" altLang="ja-JP" sz="1000" dirty="0">
                <a:solidFill>
                  <a:srgbClr val="F0F0F0">
                    <a:lumMod val="25000"/>
                  </a:srgbClr>
                </a:solidFill>
                <a:latin typeface="Meiryo UI" panose="020B0604030504040204" pitchFamily="34" charset="-128"/>
                <a:ea typeface="Meiryo UI" panose="020B0604030504040204" pitchFamily="34" charset="-128"/>
              </a:rPr>
              <a:t>980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1,078</a:t>
            </a:r>
            <a:r>
              <a:rPr lang="ja-JP" altLang="en-US" sz="1000" dirty="0">
                <a:solidFill>
                  <a:srgbClr val="F0F0F0">
                    <a:lumMod val="25000"/>
                  </a:srgbClr>
                </a:solidFill>
                <a:latin typeface="Meiryo UI" panose="020B0604030504040204" pitchFamily="34" charset="-128"/>
                <a:ea typeface="Meiryo UI" panose="020B0604030504040204" pitchFamily="34" charset="-128"/>
              </a:rPr>
              <a:t>円）／月（パートナー回線エリア（国内）では、</a:t>
            </a:r>
            <a:r>
              <a:rPr lang="en-US" altLang="ja-JP" sz="1000" dirty="0">
                <a:solidFill>
                  <a:srgbClr val="F0F0F0">
                    <a:lumMod val="25000"/>
                  </a:srgbClr>
                </a:solidFill>
                <a:latin typeface="Meiryo UI" panose="020B0604030504040204" pitchFamily="34" charset="-128"/>
                <a:ea typeface="Meiryo UI" panose="020B0604030504040204" pitchFamily="34" charset="-128"/>
              </a:rPr>
              <a:t>5G</a:t>
            </a:r>
            <a:r>
              <a:rPr lang="ja-JP" altLang="en-US" sz="1000" dirty="0">
                <a:solidFill>
                  <a:srgbClr val="F0F0F0">
                    <a:lumMod val="25000"/>
                  </a:srgbClr>
                </a:solidFill>
                <a:latin typeface="Meiryo UI" panose="020B0604030504040204" pitchFamily="34" charset="-128"/>
                <a:ea typeface="Meiryo UI" panose="020B0604030504040204" pitchFamily="34" charset="-128"/>
              </a:rPr>
              <a:t>の提供なし）。</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a:t>
            </a:r>
            <a:r>
              <a:rPr lang="en-US" altLang="ja-JP" sz="1000" dirty="0" err="1">
                <a:solidFill>
                  <a:srgbClr val="F0F0F0">
                    <a:lumMod val="25000"/>
                  </a:srgbClr>
                </a:solidFill>
                <a:latin typeface="Meiryo UI" panose="020B0604030504040204" pitchFamily="34" charset="-128"/>
                <a:ea typeface="Meiryo UI" panose="020B0604030504040204" pitchFamily="34" charset="-128"/>
              </a:rPr>
              <a:t>docomo</a:t>
            </a:r>
            <a:r>
              <a:rPr lang="ja-JP" altLang="en-US" sz="1000" dirty="0">
                <a:solidFill>
                  <a:srgbClr val="F0F0F0">
                    <a:lumMod val="25000"/>
                  </a:srgbClr>
                </a:solidFill>
                <a:latin typeface="Meiryo UI" panose="020B0604030504040204" pitchFamily="34" charset="-128"/>
                <a:ea typeface="Meiryo UI" panose="020B0604030504040204" pitchFamily="34" charset="-128"/>
              </a:rPr>
              <a:t>の金額は</a:t>
            </a:r>
            <a:r>
              <a:rPr lang="en-US" altLang="ja-JP" sz="1000" dirty="0">
                <a:solidFill>
                  <a:srgbClr val="F0F0F0">
                    <a:lumMod val="25000"/>
                  </a:srgbClr>
                </a:solidFill>
                <a:latin typeface="Meiryo UI" panose="020B0604030504040204" pitchFamily="34" charset="-128"/>
                <a:ea typeface="Meiryo UI" panose="020B0604030504040204" pitchFamily="34" charset="-128"/>
              </a:rPr>
              <a:t>irumo3GB</a:t>
            </a:r>
            <a:r>
              <a:rPr lang="ja-JP" altLang="en-US" sz="1000" dirty="0">
                <a:solidFill>
                  <a:srgbClr val="F0F0F0">
                    <a:lumMod val="25000"/>
                  </a:srgbClr>
                </a:solidFill>
                <a:latin typeface="Meiryo UI" panose="020B0604030504040204" pitchFamily="34" charset="-128"/>
                <a:ea typeface="Meiryo UI" panose="020B0604030504040204" pitchFamily="34" charset="-128"/>
              </a:rPr>
              <a:t>プラン：</a:t>
            </a:r>
            <a:r>
              <a:rPr lang="en-US" altLang="ja-JP" sz="1000" dirty="0">
                <a:solidFill>
                  <a:srgbClr val="F0F0F0">
                    <a:lumMod val="25000"/>
                  </a:srgbClr>
                </a:solidFill>
                <a:latin typeface="Meiryo UI" panose="020B0604030504040204" pitchFamily="34" charset="-128"/>
                <a:ea typeface="Meiryo UI" panose="020B0604030504040204" pitchFamily="34" charset="-128"/>
              </a:rPr>
              <a:t>1,970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2,167</a:t>
            </a:r>
            <a:r>
              <a:rPr lang="ja-JP" altLang="en-US" sz="1000" dirty="0">
                <a:solidFill>
                  <a:srgbClr val="F0F0F0">
                    <a:lumMod val="25000"/>
                  </a:srgbClr>
                </a:solidFill>
                <a:latin typeface="Meiryo UI" panose="020B0604030504040204" pitchFamily="34" charset="-128"/>
                <a:ea typeface="Meiryo UI" panose="020B0604030504040204" pitchFamily="34" charset="-128"/>
              </a:rPr>
              <a:t>円）／月。</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※au</a:t>
            </a:r>
            <a:r>
              <a:rPr lang="ja-JP" altLang="en-US" sz="1000" dirty="0">
                <a:solidFill>
                  <a:srgbClr val="F0F0F0">
                    <a:lumMod val="25000"/>
                  </a:srgbClr>
                </a:solidFill>
                <a:latin typeface="Meiryo UI" panose="020B0604030504040204" pitchFamily="34" charset="-128"/>
                <a:ea typeface="Meiryo UI" panose="020B0604030504040204" pitchFamily="34" charset="-128"/>
              </a:rPr>
              <a:t>の金額はスマホミニプラン </a:t>
            </a:r>
            <a:r>
              <a:rPr lang="en-US" altLang="ja-JP" sz="1000" dirty="0">
                <a:solidFill>
                  <a:srgbClr val="F0F0F0">
                    <a:lumMod val="25000"/>
                  </a:srgbClr>
                </a:solidFill>
                <a:latin typeface="Meiryo UI" panose="020B0604030504040204" pitchFamily="34" charset="-128"/>
                <a:ea typeface="Meiryo UI" panose="020B0604030504040204" pitchFamily="34" charset="-128"/>
              </a:rPr>
              <a:t>5G</a:t>
            </a:r>
            <a:r>
              <a:rPr lang="ja-JP" altLang="en-US" sz="1000" dirty="0">
                <a:solidFill>
                  <a:srgbClr val="F0F0F0">
                    <a:lumMod val="25000"/>
                  </a:srgbClr>
                </a:solidFill>
                <a:latin typeface="Meiryo UI" panose="020B0604030504040204" pitchFamily="34" charset="-128"/>
                <a:ea typeface="Meiryo UI" panose="020B0604030504040204" pitchFamily="34" charset="-128"/>
              </a:rPr>
              <a:t>／</a:t>
            </a:r>
            <a:r>
              <a:rPr lang="en-US" altLang="ja-JP" sz="1000" dirty="0">
                <a:solidFill>
                  <a:srgbClr val="F0F0F0">
                    <a:lumMod val="25000"/>
                  </a:srgbClr>
                </a:solidFill>
                <a:latin typeface="Meiryo UI" panose="020B0604030504040204" pitchFamily="34" charset="-128"/>
                <a:ea typeface="Meiryo UI" panose="020B0604030504040204" pitchFamily="34" charset="-128"/>
              </a:rPr>
              <a:t>4G</a:t>
            </a:r>
            <a:r>
              <a:rPr lang="ja-JP" altLang="en-US" sz="1000" dirty="0">
                <a:solidFill>
                  <a:srgbClr val="F0F0F0">
                    <a:lumMod val="25000"/>
                  </a:srgbClr>
                </a:solidFill>
                <a:latin typeface="Meiryo UI" panose="020B0604030504040204" pitchFamily="34" charset="-128"/>
                <a:ea typeface="Meiryo UI" panose="020B0604030504040204" pitchFamily="34" charset="-128"/>
              </a:rPr>
              <a:t>：</a:t>
            </a:r>
            <a:r>
              <a:rPr lang="en-US" altLang="ja-JP" sz="1000" dirty="0">
                <a:solidFill>
                  <a:srgbClr val="F0F0F0">
                    <a:lumMod val="25000"/>
                  </a:srgbClr>
                </a:solidFill>
                <a:latin typeface="Meiryo UI" panose="020B0604030504040204" pitchFamily="34" charset="-128"/>
                <a:ea typeface="Meiryo UI" panose="020B0604030504040204" pitchFamily="34" charset="-128"/>
              </a:rPr>
              <a:t>5,150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5,665</a:t>
            </a:r>
            <a:r>
              <a:rPr lang="ja-JP" altLang="en-US" sz="1000" dirty="0">
                <a:solidFill>
                  <a:srgbClr val="F0F0F0">
                    <a:lumMod val="25000"/>
                  </a:srgbClr>
                </a:solidFill>
                <a:latin typeface="Meiryo UI" panose="020B0604030504040204" pitchFamily="34" charset="-128"/>
                <a:ea typeface="Meiryo UI" panose="020B0604030504040204" pitchFamily="34" charset="-128"/>
              </a:rPr>
              <a:t>円）／月。</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※SoftBank</a:t>
            </a:r>
            <a:r>
              <a:rPr lang="ja-JP" altLang="en-US" sz="1000" dirty="0">
                <a:solidFill>
                  <a:srgbClr val="F0F0F0">
                    <a:lumMod val="25000"/>
                  </a:srgbClr>
                </a:solidFill>
                <a:latin typeface="Meiryo UI" panose="020B0604030504040204" pitchFamily="34" charset="-128"/>
                <a:ea typeface="Meiryo UI" panose="020B0604030504040204" pitchFamily="34" charset="-128"/>
              </a:rPr>
              <a:t>の金額はデータ通信専用</a:t>
            </a:r>
            <a:r>
              <a:rPr lang="en-US" altLang="ja-JP" sz="1000" dirty="0">
                <a:solidFill>
                  <a:srgbClr val="F0F0F0">
                    <a:lumMod val="25000"/>
                  </a:srgbClr>
                </a:solidFill>
                <a:latin typeface="Meiryo UI" panose="020B0604030504040204" pitchFamily="34" charset="-128"/>
                <a:ea typeface="Meiryo UI" panose="020B0604030504040204" pitchFamily="34" charset="-128"/>
              </a:rPr>
              <a:t>3GB</a:t>
            </a:r>
            <a:r>
              <a:rPr lang="ja-JP" altLang="en-US" sz="1000" dirty="0">
                <a:solidFill>
                  <a:srgbClr val="F0F0F0">
                    <a:lumMod val="25000"/>
                  </a:srgbClr>
                </a:solidFill>
                <a:latin typeface="Meiryo UI" panose="020B0604030504040204" pitchFamily="34" charset="-128"/>
                <a:ea typeface="Meiryo UI" panose="020B0604030504040204" pitchFamily="34" charset="-128"/>
              </a:rPr>
              <a:t>プラン：</a:t>
            </a:r>
            <a:r>
              <a:rPr lang="en-US" altLang="ja-JP" sz="1000" dirty="0">
                <a:solidFill>
                  <a:srgbClr val="F0F0F0">
                    <a:lumMod val="25000"/>
                  </a:srgbClr>
                </a:solidFill>
                <a:latin typeface="Meiryo UI" panose="020B0604030504040204" pitchFamily="34" charset="-128"/>
                <a:ea typeface="Meiryo UI" panose="020B0604030504040204" pitchFamily="34" charset="-128"/>
              </a:rPr>
              <a:t>1,280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1,408</a:t>
            </a:r>
            <a:r>
              <a:rPr lang="ja-JP" altLang="en-US" sz="1000" dirty="0">
                <a:solidFill>
                  <a:srgbClr val="F0F0F0">
                    <a:lumMod val="25000"/>
                  </a:srgbClr>
                </a:solidFill>
                <a:latin typeface="Meiryo UI" panose="020B0604030504040204" pitchFamily="34" charset="-128"/>
                <a:ea typeface="Meiryo UI" panose="020B0604030504040204" pitchFamily="34" charset="-128"/>
              </a:rPr>
              <a:t>円）／月。</a:t>
            </a:r>
          </a:p>
        </p:txBody>
      </p:sp>
      <p:grpSp>
        <p:nvGrpSpPr>
          <p:cNvPr id="7" name="Group 3">
            <a:extLst>
              <a:ext uri="{FF2B5EF4-FFF2-40B4-BE49-F238E27FC236}">
                <a16:creationId xmlns:a16="http://schemas.microsoft.com/office/drawing/2014/main" id="{2FE228DE-9CAF-4465-8915-9B5100B9099A}"/>
              </a:ext>
            </a:extLst>
          </p:cNvPr>
          <p:cNvGrpSpPr/>
          <p:nvPr/>
        </p:nvGrpSpPr>
        <p:grpSpPr>
          <a:xfrm>
            <a:off x="570533" y="208800"/>
            <a:ext cx="950400" cy="949722"/>
            <a:chOff x="3514254" y="-511280"/>
            <a:chExt cx="950400" cy="949722"/>
          </a:xfrm>
        </p:grpSpPr>
        <p:grpSp>
          <p:nvGrpSpPr>
            <p:cNvPr id="8" name="Group 4">
              <a:extLst>
                <a:ext uri="{FF2B5EF4-FFF2-40B4-BE49-F238E27FC236}">
                  <a16:creationId xmlns:a16="http://schemas.microsoft.com/office/drawing/2014/main" id="{DF9F96AF-D125-B9C1-DA94-4FA4239942EE}"/>
                </a:ext>
              </a:extLst>
            </p:cNvPr>
            <p:cNvGrpSpPr/>
            <p:nvPr/>
          </p:nvGrpSpPr>
          <p:grpSpPr>
            <a:xfrm>
              <a:off x="3514254" y="-511280"/>
              <a:ext cx="950400" cy="949722"/>
              <a:chOff x="3514254" y="-511280"/>
              <a:chExt cx="950400" cy="949722"/>
            </a:xfrm>
          </p:grpSpPr>
          <p:sp>
            <p:nvSpPr>
              <p:cNvPr id="11" name="Flowchart: Connector 3">
                <a:extLst>
                  <a:ext uri="{FF2B5EF4-FFF2-40B4-BE49-F238E27FC236}">
                    <a16:creationId xmlns:a16="http://schemas.microsoft.com/office/drawing/2014/main" id="{9C42FC57-E788-FBC1-C3C6-559BC2188CCB}"/>
                  </a:ext>
                </a:extLst>
              </p:cNvPr>
              <p:cNvSpPr/>
              <p:nvPr/>
            </p:nvSpPr>
            <p:spPr>
              <a:xfrm>
                <a:off x="3514254" y="-511280"/>
                <a:ext cx="950400" cy="949722"/>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12" name="Flowchart: Connector 3">
                <a:extLst>
                  <a:ext uri="{FF2B5EF4-FFF2-40B4-BE49-F238E27FC236}">
                    <a16:creationId xmlns:a16="http://schemas.microsoft.com/office/drawing/2014/main" id="{2683C9F1-554C-008C-486F-06BF8FE333A5}"/>
                  </a:ext>
                </a:extLst>
              </p:cNvPr>
              <p:cNvSpPr/>
              <p:nvPr/>
            </p:nvSpPr>
            <p:spPr>
              <a:xfrm>
                <a:off x="3557454" y="-468419"/>
                <a:ext cx="864000" cy="864000"/>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grpSp>
        <p:sp>
          <p:nvSpPr>
            <p:cNvPr id="9" name="TextBox 8">
              <a:extLst>
                <a:ext uri="{FF2B5EF4-FFF2-40B4-BE49-F238E27FC236}">
                  <a16:creationId xmlns:a16="http://schemas.microsoft.com/office/drawing/2014/main" id="{F090FD3C-67A4-CA65-85BD-CDF038A3EE49}"/>
                </a:ext>
              </a:extLst>
            </p:cNvPr>
            <p:cNvSpPr txBox="1"/>
            <p:nvPr/>
          </p:nvSpPr>
          <p:spPr>
            <a:xfrm>
              <a:off x="3793581" y="-468419"/>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18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①</a:t>
              </a:r>
            </a:p>
          </p:txBody>
        </p:sp>
        <p:sp>
          <p:nvSpPr>
            <p:cNvPr id="10" name="TextBox 9">
              <a:extLst>
                <a:ext uri="{FF2B5EF4-FFF2-40B4-BE49-F238E27FC236}">
                  <a16:creationId xmlns:a16="http://schemas.microsoft.com/office/drawing/2014/main" id="{D25DC36F-FCEB-18AF-ED37-E94913B94EA9}"/>
                </a:ext>
              </a:extLst>
            </p:cNvPr>
            <p:cNvSpPr txBox="1"/>
            <p:nvPr/>
          </p:nvSpPr>
          <p:spPr>
            <a:xfrm>
              <a:off x="3652516" y="-165693"/>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20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料金</a:t>
              </a:r>
            </a:p>
          </p:txBody>
        </p:sp>
      </p:grpSp>
      <p:sp>
        <p:nvSpPr>
          <p:cNvPr id="13" name="テキスト ボックス 28">
            <a:extLst>
              <a:ext uri="{FF2B5EF4-FFF2-40B4-BE49-F238E27FC236}">
                <a16:creationId xmlns:a16="http://schemas.microsoft.com/office/drawing/2014/main" id="{A8268B0B-D0FE-FFBF-8529-EA339BA587CA}"/>
              </a:ext>
            </a:extLst>
          </p:cNvPr>
          <p:cNvSpPr txBox="1"/>
          <p:nvPr/>
        </p:nvSpPr>
        <p:spPr>
          <a:xfrm>
            <a:off x="2518739" y="288000"/>
            <a:ext cx="715452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8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a:t>
            </a:r>
            <a:r>
              <a:rPr kumimoji="1" lang="ja-JP" altLang="en-US" sz="38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データプラン</a:t>
            </a:r>
            <a:r>
              <a:rPr kumimoji="1" lang="en-US" altLang="ja-JP" sz="38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a:t>
            </a:r>
            <a:r>
              <a:rPr kumimoji="1" lang="ja-JP" altLang="en-US" sz="3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他社プランとの比較</a:t>
            </a:r>
          </a:p>
        </p:txBody>
      </p:sp>
      <p:sp>
        <p:nvSpPr>
          <p:cNvPr id="2" name="正方形/長方形 1">
            <a:extLst>
              <a:ext uri="{FF2B5EF4-FFF2-40B4-BE49-F238E27FC236}">
                <a16:creationId xmlns:a16="http://schemas.microsoft.com/office/drawing/2014/main" id="{B38BD2B0-DF0E-2BBE-9378-F1DADF5E8742}"/>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pic>
        <p:nvPicPr>
          <p:cNvPr id="5" name="Picture 4" descr="A screenshot of a cell phone&#10;&#10;Description automatically generated">
            <a:extLst>
              <a:ext uri="{FF2B5EF4-FFF2-40B4-BE49-F238E27FC236}">
                <a16:creationId xmlns:a16="http://schemas.microsoft.com/office/drawing/2014/main" id="{82975109-B66E-9933-5C80-000629B2B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82" y="1705236"/>
            <a:ext cx="11083636" cy="3447526"/>
          </a:xfrm>
          <a:prstGeom prst="rect">
            <a:avLst/>
          </a:prstGeom>
        </p:spPr>
      </p:pic>
    </p:spTree>
    <p:extLst>
      <p:ext uri="{BB962C8B-B14F-4D97-AF65-F5344CB8AC3E}">
        <p14:creationId xmlns:p14="http://schemas.microsoft.com/office/powerpoint/2010/main" val="21752420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a:extLst>
              <a:ext uri="{FF2B5EF4-FFF2-40B4-BE49-F238E27FC236}">
                <a16:creationId xmlns:a16="http://schemas.microsoft.com/office/drawing/2014/main" id="{0FDA68E2-CC2C-98D8-E1A5-B3003EEB738A}"/>
              </a:ext>
            </a:extLst>
          </p:cNvPr>
          <p:cNvSpPr txBox="1"/>
          <p:nvPr/>
        </p:nvSpPr>
        <p:spPr>
          <a:xfrm>
            <a:off x="570533" y="5433073"/>
            <a:ext cx="10255394" cy="1015663"/>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altLang="ja-JP" sz="1000" dirty="0">
                <a:solidFill>
                  <a:srgbClr val="F0F0F0">
                    <a:lumMod val="25000"/>
                  </a:srgbClr>
                </a:solidFill>
                <a:latin typeface="Meiryo UI" panose="020B0604030504040204" pitchFamily="34" charset="-128"/>
                <a:ea typeface="Meiryo UI" panose="020B0604030504040204" pitchFamily="34" charset="-128"/>
              </a:rPr>
              <a:t>※</a:t>
            </a:r>
            <a:r>
              <a:rPr lang="ja-JP" altLang="en-US" sz="1000" dirty="0">
                <a:solidFill>
                  <a:srgbClr val="F0F0F0">
                    <a:lumMod val="25000"/>
                  </a:srgbClr>
                </a:solidFill>
                <a:latin typeface="Meiryo UI" panose="020B0604030504040204" pitchFamily="34" charset="-128"/>
                <a:ea typeface="Meiryo UI" panose="020B0604030504040204" pitchFamily="34" charset="-128"/>
              </a:rPr>
              <a:t>各社、プラン料金と国内通話オプションのかけ放題料金の合算で比較。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ea"/>
                <a:sym typeface="+mn-lt"/>
              </a:rPr>
              <a:t> 2023</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ea"/>
                <a:sym typeface="+mn-lt"/>
              </a:rPr>
              <a:t>年</a:t>
            </a:r>
            <a:r>
              <a:rPr lang="en-US" altLang="ja-JP" sz="1000" dirty="0">
                <a:solidFill>
                  <a:srgbClr val="000000"/>
                </a:solidFill>
                <a:latin typeface="Meiryo UI" panose="020B0604030504040204" pitchFamily="50" charset="-128"/>
                <a:ea typeface="Meiryo UI" panose="020B0604030504040204" pitchFamily="50" charset="-128"/>
                <a:cs typeface="+mn-ea"/>
                <a:sym typeface="+mn-lt"/>
              </a:rPr>
              <a:t>7</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ea"/>
                <a:sym typeface="+mn-lt"/>
              </a:rPr>
              <a:t>月時点。</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a:t>
            </a:r>
            <a:r>
              <a:rPr lang="ja-JP" altLang="en-US" sz="1000" dirty="0">
                <a:solidFill>
                  <a:srgbClr val="F0F0F0">
                    <a:lumMod val="25000"/>
                  </a:srgbClr>
                </a:solidFill>
                <a:latin typeface="Meiryo UI" panose="020B0604030504040204" pitchFamily="34" charset="-128"/>
                <a:ea typeface="Meiryo UI" panose="020B0604030504040204" pitchFamily="34" charset="-128"/>
              </a:rPr>
              <a:t>楽天モバイルの金額は音声</a:t>
            </a:r>
            <a:r>
              <a:rPr lang="en-US" altLang="ja-JP" sz="1000" dirty="0">
                <a:solidFill>
                  <a:srgbClr val="F0F0F0">
                    <a:lumMod val="25000"/>
                  </a:srgbClr>
                </a:solidFill>
                <a:latin typeface="Meiryo UI" panose="020B0604030504040204" pitchFamily="34" charset="-128"/>
                <a:ea typeface="Meiryo UI" panose="020B0604030504040204" pitchFamily="34" charset="-128"/>
              </a:rPr>
              <a:t>+</a:t>
            </a:r>
            <a:r>
              <a:rPr lang="ja-JP" altLang="en-US" sz="1000" dirty="0">
                <a:solidFill>
                  <a:srgbClr val="F0F0F0">
                    <a:lumMod val="25000"/>
                  </a:srgbClr>
                </a:solidFill>
                <a:latin typeface="Meiryo UI" panose="020B0604030504040204" pitchFamily="34" charset="-128"/>
                <a:ea typeface="Meiryo UI" panose="020B0604030504040204" pitchFamily="34" charset="-128"/>
              </a:rPr>
              <a:t>データ</a:t>
            </a:r>
            <a:r>
              <a:rPr lang="en-US" altLang="ja-JP" sz="1000" dirty="0">
                <a:solidFill>
                  <a:srgbClr val="F0F0F0">
                    <a:lumMod val="25000"/>
                  </a:srgbClr>
                </a:solidFill>
                <a:latin typeface="Meiryo UI" panose="020B0604030504040204" pitchFamily="34" charset="-128"/>
                <a:ea typeface="Meiryo UI" panose="020B0604030504040204" pitchFamily="34" charset="-128"/>
              </a:rPr>
              <a:t>3GB</a:t>
            </a:r>
            <a:r>
              <a:rPr lang="ja-JP" altLang="en-US" sz="1000" dirty="0">
                <a:solidFill>
                  <a:srgbClr val="F0F0F0">
                    <a:lumMod val="25000"/>
                  </a:srgbClr>
                </a:solidFill>
                <a:latin typeface="Meiryo UI" panose="020B0604030504040204" pitchFamily="34" charset="-128"/>
                <a:ea typeface="Meiryo UI" panose="020B0604030504040204" pitchFamily="34" charset="-128"/>
              </a:rPr>
              <a:t>プラン：</a:t>
            </a:r>
            <a:r>
              <a:rPr lang="en-US" altLang="ja-JP" sz="1000" dirty="0">
                <a:solidFill>
                  <a:srgbClr val="F0F0F0">
                    <a:lumMod val="25000"/>
                  </a:srgbClr>
                </a:solidFill>
                <a:latin typeface="Meiryo UI" panose="020B0604030504040204" pitchFamily="34" charset="-128"/>
                <a:ea typeface="Meiryo UI" panose="020B0604030504040204" pitchFamily="34" charset="-128"/>
              </a:rPr>
              <a:t>1,980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2,178</a:t>
            </a:r>
            <a:r>
              <a:rPr lang="ja-JP" altLang="en-US" sz="1000" dirty="0">
                <a:solidFill>
                  <a:srgbClr val="F0F0F0">
                    <a:lumMod val="25000"/>
                  </a:srgbClr>
                </a:solidFill>
                <a:latin typeface="Meiryo UI" panose="020B0604030504040204" pitchFamily="34" charset="-128"/>
                <a:ea typeface="Meiryo UI" panose="020B0604030504040204" pitchFamily="34" charset="-128"/>
              </a:rPr>
              <a:t>円）／月とかけ放題</a:t>
            </a:r>
            <a:r>
              <a:rPr lang="en-US" altLang="ja-JP" sz="1000" dirty="0">
                <a:solidFill>
                  <a:srgbClr val="F0F0F0">
                    <a:lumMod val="25000"/>
                  </a:srgbClr>
                </a:solidFill>
                <a:latin typeface="Meiryo UI" panose="020B0604030504040204" pitchFamily="34" charset="-128"/>
                <a:ea typeface="Meiryo UI" panose="020B0604030504040204" pitchFamily="34" charset="-128"/>
              </a:rPr>
              <a:t>0</a:t>
            </a:r>
            <a:r>
              <a:rPr lang="ja-JP" altLang="en-US" sz="1000" dirty="0">
                <a:solidFill>
                  <a:srgbClr val="F0F0F0">
                    <a:lumMod val="25000"/>
                  </a:srgbClr>
                </a:solidFill>
                <a:latin typeface="Meiryo UI" panose="020B0604030504040204" pitchFamily="34" charset="-128"/>
                <a:ea typeface="Meiryo UI" panose="020B0604030504040204" pitchFamily="34" charset="-128"/>
              </a:rPr>
              <a:t>円／月（</a:t>
            </a:r>
            <a:r>
              <a:rPr lang="en-US" altLang="ja-JP" sz="1000" dirty="0">
                <a:solidFill>
                  <a:srgbClr val="F0F0F0">
                    <a:lumMod val="25000"/>
                  </a:srgbClr>
                </a:solidFill>
                <a:latin typeface="Meiryo UI" panose="020B0604030504040204" pitchFamily="34" charset="-128"/>
                <a:ea typeface="Meiryo UI" panose="020B0604030504040204" pitchFamily="34" charset="-128"/>
              </a:rPr>
              <a:t>Rakuten Link Office</a:t>
            </a:r>
            <a:r>
              <a:rPr lang="ja-JP" altLang="en-US" sz="1000" dirty="0">
                <a:solidFill>
                  <a:srgbClr val="F0F0F0">
                    <a:lumMod val="25000"/>
                  </a:srgbClr>
                </a:solidFill>
                <a:latin typeface="Meiryo UI" panose="020B0604030504040204" pitchFamily="34" charset="-128"/>
                <a:ea typeface="Meiryo UI" panose="020B0604030504040204" pitchFamily="34" charset="-128"/>
              </a:rPr>
              <a:t>アプリ利用）の合算。</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a:t>
            </a:r>
            <a:r>
              <a:rPr lang="en-US" altLang="ja-JP" sz="1000" dirty="0" err="1">
                <a:solidFill>
                  <a:srgbClr val="F0F0F0">
                    <a:lumMod val="25000"/>
                  </a:srgbClr>
                </a:solidFill>
                <a:latin typeface="Meiryo UI" panose="020B0604030504040204" pitchFamily="34" charset="-128"/>
                <a:ea typeface="Meiryo UI" panose="020B0604030504040204" pitchFamily="34" charset="-128"/>
              </a:rPr>
              <a:t>docomo</a:t>
            </a:r>
            <a:r>
              <a:rPr lang="ja-JP" altLang="en-US" sz="1000" dirty="0">
                <a:solidFill>
                  <a:srgbClr val="F0F0F0">
                    <a:lumMod val="25000"/>
                  </a:srgbClr>
                </a:solidFill>
                <a:latin typeface="Meiryo UI" panose="020B0604030504040204" pitchFamily="34" charset="-128"/>
                <a:ea typeface="Meiryo UI" panose="020B0604030504040204" pitchFamily="34" charset="-128"/>
              </a:rPr>
              <a:t>の金額は</a:t>
            </a:r>
            <a:r>
              <a:rPr lang="en-US" altLang="ja-JP" sz="1000" dirty="0">
                <a:solidFill>
                  <a:srgbClr val="F0F0F0">
                    <a:lumMod val="25000"/>
                  </a:srgbClr>
                </a:solidFill>
                <a:latin typeface="Meiryo UI" panose="020B0604030504040204" pitchFamily="34" charset="-128"/>
                <a:ea typeface="Meiryo UI" panose="020B0604030504040204" pitchFamily="34" charset="-128"/>
              </a:rPr>
              <a:t>irumo3GB</a:t>
            </a:r>
            <a:r>
              <a:rPr lang="ja-JP" altLang="en-US" sz="1000" dirty="0">
                <a:solidFill>
                  <a:srgbClr val="F0F0F0">
                    <a:lumMod val="25000"/>
                  </a:srgbClr>
                </a:solidFill>
                <a:latin typeface="Meiryo UI" panose="020B0604030504040204" pitchFamily="34" charset="-128"/>
                <a:ea typeface="Meiryo UI" panose="020B0604030504040204" pitchFamily="34" charset="-128"/>
              </a:rPr>
              <a:t>プラン</a:t>
            </a:r>
            <a:r>
              <a:rPr lang="en-US" altLang="ja-JP" sz="1000" dirty="0">
                <a:solidFill>
                  <a:srgbClr val="F0F0F0">
                    <a:lumMod val="25000"/>
                  </a:srgbClr>
                </a:solidFill>
                <a:latin typeface="Meiryo UI" panose="020B0604030504040204" pitchFamily="34" charset="-128"/>
                <a:ea typeface="Meiryo UI" panose="020B0604030504040204" pitchFamily="34" charset="-128"/>
              </a:rPr>
              <a:t>1,970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2,167</a:t>
            </a:r>
            <a:r>
              <a:rPr lang="ja-JP" altLang="en-US" sz="1000" dirty="0">
                <a:solidFill>
                  <a:srgbClr val="F0F0F0">
                    <a:lumMod val="25000"/>
                  </a:srgbClr>
                </a:solidFill>
                <a:latin typeface="Meiryo UI" panose="020B0604030504040204" pitchFamily="34" charset="-128"/>
                <a:ea typeface="Meiryo UI" panose="020B0604030504040204" pitchFamily="34" charset="-128"/>
              </a:rPr>
              <a:t>円） ／月とかけ放題：</a:t>
            </a:r>
            <a:r>
              <a:rPr lang="en-US" altLang="ja-JP" sz="1000" dirty="0">
                <a:solidFill>
                  <a:srgbClr val="F0F0F0">
                    <a:lumMod val="25000"/>
                  </a:srgbClr>
                </a:solidFill>
                <a:latin typeface="Meiryo UI" panose="020B0604030504040204" pitchFamily="34" charset="-128"/>
                <a:ea typeface="Meiryo UI" panose="020B0604030504040204" pitchFamily="34" charset="-128"/>
              </a:rPr>
              <a:t>1,800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1,980</a:t>
            </a:r>
            <a:r>
              <a:rPr lang="ja-JP" altLang="en-US" sz="1000" dirty="0">
                <a:solidFill>
                  <a:srgbClr val="F0F0F0">
                    <a:lumMod val="25000"/>
                  </a:srgbClr>
                </a:solidFill>
                <a:latin typeface="Meiryo UI" panose="020B0604030504040204" pitchFamily="34" charset="-128"/>
                <a:ea typeface="Meiryo UI" panose="020B0604030504040204" pitchFamily="34" charset="-128"/>
              </a:rPr>
              <a:t>円） ／月を合算。</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※au</a:t>
            </a:r>
            <a:r>
              <a:rPr lang="ja-JP" altLang="en-US" sz="1000" dirty="0">
                <a:solidFill>
                  <a:srgbClr val="F0F0F0">
                    <a:lumMod val="25000"/>
                  </a:srgbClr>
                </a:solidFill>
                <a:latin typeface="Meiryo UI" panose="020B0604030504040204" pitchFamily="34" charset="-128"/>
                <a:ea typeface="Meiryo UI" panose="020B0604030504040204" pitchFamily="34" charset="-128"/>
              </a:rPr>
              <a:t>の金額はスマホミニプラン </a:t>
            </a:r>
            <a:r>
              <a:rPr lang="en-US" altLang="ja-JP" sz="1000" dirty="0">
                <a:solidFill>
                  <a:srgbClr val="F0F0F0">
                    <a:lumMod val="25000"/>
                  </a:srgbClr>
                </a:solidFill>
                <a:latin typeface="Meiryo UI" panose="020B0604030504040204" pitchFamily="34" charset="-128"/>
                <a:ea typeface="Meiryo UI" panose="020B0604030504040204" pitchFamily="34" charset="-128"/>
              </a:rPr>
              <a:t>5G</a:t>
            </a:r>
            <a:r>
              <a:rPr lang="ja-JP" altLang="en-US" sz="1000" dirty="0">
                <a:solidFill>
                  <a:srgbClr val="F0F0F0">
                    <a:lumMod val="25000"/>
                  </a:srgbClr>
                </a:solidFill>
                <a:latin typeface="Meiryo UI" panose="020B0604030504040204" pitchFamily="34" charset="-128"/>
                <a:ea typeface="Meiryo UI" panose="020B0604030504040204" pitchFamily="34" charset="-128"/>
              </a:rPr>
              <a:t>：</a:t>
            </a:r>
            <a:r>
              <a:rPr lang="en-US" altLang="ja-JP" sz="1000" dirty="0">
                <a:solidFill>
                  <a:srgbClr val="F0F0F0">
                    <a:lumMod val="25000"/>
                  </a:srgbClr>
                </a:solidFill>
                <a:latin typeface="Meiryo UI" panose="020B0604030504040204" pitchFamily="34" charset="-128"/>
                <a:ea typeface="Meiryo UI" panose="020B0604030504040204" pitchFamily="34" charset="-128"/>
              </a:rPr>
              <a:t>5,150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5,665</a:t>
            </a:r>
            <a:r>
              <a:rPr lang="ja-JP" altLang="en-US" sz="1000" dirty="0">
                <a:solidFill>
                  <a:srgbClr val="F0F0F0">
                    <a:lumMod val="25000"/>
                  </a:srgbClr>
                </a:solidFill>
                <a:latin typeface="Meiryo UI" panose="020B0604030504040204" pitchFamily="34" charset="-128"/>
                <a:ea typeface="Meiryo UI" panose="020B0604030504040204" pitchFamily="34" charset="-128"/>
              </a:rPr>
              <a:t>円） ／月とかけ放題</a:t>
            </a:r>
            <a:r>
              <a:rPr lang="en-US" altLang="ja-JP" sz="1000" dirty="0">
                <a:solidFill>
                  <a:srgbClr val="F0F0F0">
                    <a:lumMod val="25000"/>
                  </a:srgbClr>
                </a:solidFill>
                <a:latin typeface="Meiryo UI" panose="020B0604030504040204" pitchFamily="34" charset="-128"/>
                <a:ea typeface="Meiryo UI" panose="020B0604030504040204" pitchFamily="34" charset="-128"/>
              </a:rPr>
              <a:t>1,800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1,980</a:t>
            </a:r>
            <a:r>
              <a:rPr lang="ja-JP" altLang="en-US" sz="1000" dirty="0">
                <a:solidFill>
                  <a:srgbClr val="F0F0F0">
                    <a:lumMod val="25000"/>
                  </a:srgbClr>
                </a:solidFill>
                <a:latin typeface="Meiryo UI" panose="020B0604030504040204" pitchFamily="34" charset="-128"/>
                <a:ea typeface="Meiryo UI" panose="020B0604030504040204" pitchFamily="34" charset="-128"/>
              </a:rPr>
              <a:t>円） ／月を合算。</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en-US" altLang="ja-JP" sz="1000" dirty="0">
                <a:solidFill>
                  <a:srgbClr val="F0F0F0">
                    <a:lumMod val="25000"/>
                  </a:srgbClr>
                </a:solidFill>
                <a:latin typeface="Meiryo UI" panose="020B0604030504040204" pitchFamily="34" charset="-128"/>
                <a:ea typeface="Meiryo UI" panose="020B0604030504040204" pitchFamily="34" charset="-128"/>
              </a:rPr>
              <a:t>※SoftBank</a:t>
            </a:r>
            <a:r>
              <a:rPr lang="ja-JP" altLang="en-US" sz="1000" dirty="0">
                <a:solidFill>
                  <a:srgbClr val="F0F0F0">
                    <a:lumMod val="25000"/>
                  </a:srgbClr>
                </a:solidFill>
                <a:latin typeface="Meiryo UI" panose="020B0604030504040204" pitchFamily="34" charset="-128"/>
                <a:ea typeface="Meiryo UI" panose="020B0604030504040204" pitchFamily="34" charset="-128"/>
              </a:rPr>
              <a:t>の金額はミニフィットプラン</a:t>
            </a:r>
            <a:r>
              <a:rPr lang="en-US" altLang="ja-JP" sz="1000" dirty="0">
                <a:solidFill>
                  <a:srgbClr val="F0F0F0">
                    <a:lumMod val="25000"/>
                  </a:srgbClr>
                </a:solidFill>
                <a:latin typeface="Meiryo UI" panose="020B0604030504040204" pitchFamily="34" charset="-128"/>
                <a:ea typeface="Meiryo UI" panose="020B0604030504040204" pitchFamily="34" charset="-128"/>
              </a:rPr>
              <a:t>+ 4,980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5,478</a:t>
            </a:r>
            <a:r>
              <a:rPr lang="ja-JP" altLang="en-US" sz="1000" dirty="0">
                <a:solidFill>
                  <a:srgbClr val="F0F0F0">
                    <a:lumMod val="25000"/>
                  </a:srgbClr>
                </a:solidFill>
                <a:latin typeface="Meiryo UI" panose="020B0604030504040204" pitchFamily="34" charset="-128"/>
                <a:ea typeface="Meiryo UI" panose="020B0604030504040204" pitchFamily="34" charset="-128"/>
              </a:rPr>
              <a:t>円） ／月とかけ放題：</a:t>
            </a:r>
            <a:r>
              <a:rPr lang="en-US" altLang="ja-JP" sz="1000" dirty="0">
                <a:solidFill>
                  <a:srgbClr val="F0F0F0">
                    <a:lumMod val="25000"/>
                  </a:srgbClr>
                </a:solidFill>
                <a:latin typeface="Meiryo UI" panose="020B0604030504040204" pitchFamily="34" charset="-128"/>
                <a:ea typeface="Meiryo UI" panose="020B0604030504040204" pitchFamily="34" charset="-128"/>
              </a:rPr>
              <a:t>1,800</a:t>
            </a:r>
            <a:r>
              <a:rPr lang="ja-JP" altLang="en-US" sz="1000" dirty="0">
                <a:solidFill>
                  <a:srgbClr val="F0F0F0">
                    <a:lumMod val="25000"/>
                  </a:srgbClr>
                </a:solidFill>
                <a:latin typeface="Meiryo UI" panose="020B0604030504040204" pitchFamily="34" charset="-128"/>
                <a:ea typeface="Meiryo UI" panose="020B0604030504040204" pitchFamily="34" charset="-128"/>
              </a:rPr>
              <a:t>円（税込</a:t>
            </a:r>
            <a:r>
              <a:rPr lang="en-US" altLang="ja-JP" sz="1000" dirty="0">
                <a:solidFill>
                  <a:srgbClr val="F0F0F0">
                    <a:lumMod val="25000"/>
                  </a:srgbClr>
                </a:solidFill>
                <a:latin typeface="Meiryo UI" panose="020B0604030504040204" pitchFamily="34" charset="-128"/>
                <a:ea typeface="Meiryo UI" panose="020B0604030504040204" pitchFamily="34" charset="-128"/>
              </a:rPr>
              <a:t>1,980</a:t>
            </a:r>
            <a:r>
              <a:rPr lang="ja-JP" altLang="en-US" sz="1000" dirty="0">
                <a:solidFill>
                  <a:srgbClr val="F0F0F0">
                    <a:lumMod val="25000"/>
                  </a:srgbClr>
                </a:solidFill>
                <a:latin typeface="Meiryo UI" panose="020B0604030504040204" pitchFamily="34" charset="-128"/>
                <a:ea typeface="Meiryo UI" panose="020B0604030504040204" pitchFamily="34" charset="-128"/>
              </a:rPr>
              <a:t>円） ／月の合算。</a:t>
            </a:r>
            <a:br>
              <a:rPr lang="ja-JP" altLang="en-US" sz="1000" dirty="0">
                <a:solidFill>
                  <a:srgbClr val="F0F0F0">
                    <a:lumMod val="25000"/>
                  </a:srgbClr>
                </a:solidFill>
                <a:latin typeface="Meiryo UI" panose="020B0604030504040204" pitchFamily="34" charset="-128"/>
                <a:ea typeface="Meiryo UI" panose="020B0604030504040204" pitchFamily="34" charset="-128"/>
              </a:rPr>
            </a:br>
            <a:r>
              <a:rPr lang="ja-JP" altLang="en-US" sz="1000" dirty="0">
                <a:solidFill>
                  <a:srgbClr val="F0F0F0">
                    <a:lumMod val="25000"/>
                  </a:srgbClr>
                </a:solidFill>
                <a:latin typeface="Meiryo UI" panose="020B0604030504040204" pitchFamily="34" charset="-128"/>
                <a:ea typeface="Meiryo UI" panose="020B0604030504040204" pitchFamily="34" charset="-128"/>
              </a:rPr>
              <a:t>（</a:t>
            </a:r>
            <a:r>
              <a:rPr lang="en-US" altLang="ja-JP" sz="1000" dirty="0">
                <a:solidFill>
                  <a:srgbClr val="F0F0F0">
                    <a:lumMod val="25000"/>
                  </a:srgbClr>
                </a:solidFill>
                <a:latin typeface="Meiryo UI" panose="020B0604030504040204" pitchFamily="34" charset="-128"/>
                <a:ea typeface="Meiryo UI" panose="020B0604030504040204" pitchFamily="34" charset="-128"/>
              </a:rPr>
              <a:t>2023</a:t>
            </a:r>
            <a:r>
              <a:rPr lang="ja-JP" altLang="en-US" sz="1000" dirty="0">
                <a:solidFill>
                  <a:srgbClr val="F0F0F0">
                    <a:lumMod val="25000"/>
                  </a:srgbClr>
                </a:solidFill>
                <a:latin typeface="Meiryo UI" panose="020B0604030504040204" pitchFamily="34" charset="-128"/>
                <a:ea typeface="Meiryo UI" panose="020B0604030504040204" pitchFamily="34" charset="-128"/>
              </a:rPr>
              <a:t>年</a:t>
            </a:r>
            <a:r>
              <a:rPr lang="en-US" altLang="ja-JP" sz="1000" dirty="0">
                <a:solidFill>
                  <a:srgbClr val="F0F0F0">
                    <a:lumMod val="25000"/>
                  </a:srgbClr>
                </a:solidFill>
                <a:latin typeface="Meiryo UI" panose="020B0604030504040204" pitchFamily="34" charset="-128"/>
                <a:ea typeface="Meiryo UI" panose="020B0604030504040204" pitchFamily="34" charset="-128"/>
              </a:rPr>
              <a:t>2</a:t>
            </a:r>
            <a:r>
              <a:rPr lang="ja-JP" altLang="en-US" sz="1000" dirty="0">
                <a:solidFill>
                  <a:srgbClr val="F0F0F0">
                    <a:lumMod val="25000"/>
                  </a:srgbClr>
                </a:solidFill>
                <a:latin typeface="Meiryo UI" panose="020B0604030504040204" pitchFamily="34" charset="-128"/>
                <a:ea typeface="Meiryo UI" panose="020B0604030504040204" pitchFamily="34" charset="-128"/>
              </a:rPr>
              <a:t>月時点）</a:t>
            </a:r>
          </a:p>
        </p:txBody>
      </p:sp>
      <p:grpSp>
        <p:nvGrpSpPr>
          <p:cNvPr id="7" name="Group 3">
            <a:extLst>
              <a:ext uri="{FF2B5EF4-FFF2-40B4-BE49-F238E27FC236}">
                <a16:creationId xmlns:a16="http://schemas.microsoft.com/office/drawing/2014/main" id="{2FE228DE-9CAF-4465-8915-9B5100B9099A}"/>
              </a:ext>
            </a:extLst>
          </p:cNvPr>
          <p:cNvGrpSpPr/>
          <p:nvPr/>
        </p:nvGrpSpPr>
        <p:grpSpPr>
          <a:xfrm>
            <a:off x="570533" y="208800"/>
            <a:ext cx="950400" cy="949722"/>
            <a:chOff x="3514254" y="-511280"/>
            <a:chExt cx="950400" cy="949722"/>
          </a:xfrm>
        </p:grpSpPr>
        <p:grpSp>
          <p:nvGrpSpPr>
            <p:cNvPr id="8" name="Group 4">
              <a:extLst>
                <a:ext uri="{FF2B5EF4-FFF2-40B4-BE49-F238E27FC236}">
                  <a16:creationId xmlns:a16="http://schemas.microsoft.com/office/drawing/2014/main" id="{DF9F96AF-D125-B9C1-DA94-4FA4239942EE}"/>
                </a:ext>
              </a:extLst>
            </p:cNvPr>
            <p:cNvGrpSpPr/>
            <p:nvPr/>
          </p:nvGrpSpPr>
          <p:grpSpPr>
            <a:xfrm>
              <a:off x="3514254" y="-511280"/>
              <a:ext cx="950400" cy="949722"/>
              <a:chOff x="3514254" y="-511280"/>
              <a:chExt cx="950400" cy="949722"/>
            </a:xfrm>
          </p:grpSpPr>
          <p:sp>
            <p:nvSpPr>
              <p:cNvPr id="11" name="Flowchart: Connector 3">
                <a:extLst>
                  <a:ext uri="{FF2B5EF4-FFF2-40B4-BE49-F238E27FC236}">
                    <a16:creationId xmlns:a16="http://schemas.microsoft.com/office/drawing/2014/main" id="{9C42FC57-E788-FBC1-C3C6-559BC2188CCB}"/>
                  </a:ext>
                </a:extLst>
              </p:cNvPr>
              <p:cNvSpPr/>
              <p:nvPr/>
            </p:nvSpPr>
            <p:spPr>
              <a:xfrm>
                <a:off x="3514254" y="-511280"/>
                <a:ext cx="950400" cy="949722"/>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12" name="Flowchart: Connector 3">
                <a:extLst>
                  <a:ext uri="{FF2B5EF4-FFF2-40B4-BE49-F238E27FC236}">
                    <a16:creationId xmlns:a16="http://schemas.microsoft.com/office/drawing/2014/main" id="{2683C9F1-554C-008C-486F-06BF8FE333A5}"/>
                  </a:ext>
                </a:extLst>
              </p:cNvPr>
              <p:cNvSpPr/>
              <p:nvPr/>
            </p:nvSpPr>
            <p:spPr>
              <a:xfrm>
                <a:off x="3557454" y="-468419"/>
                <a:ext cx="864000" cy="864000"/>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grpSp>
        <p:sp>
          <p:nvSpPr>
            <p:cNvPr id="9" name="TextBox 8">
              <a:extLst>
                <a:ext uri="{FF2B5EF4-FFF2-40B4-BE49-F238E27FC236}">
                  <a16:creationId xmlns:a16="http://schemas.microsoft.com/office/drawing/2014/main" id="{F090FD3C-67A4-CA65-85BD-CDF038A3EE49}"/>
                </a:ext>
              </a:extLst>
            </p:cNvPr>
            <p:cNvSpPr txBox="1"/>
            <p:nvPr/>
          </p:nvSpPr>
          <p:spPr>
            <a:xfrm>
              <a:off x="3793581" y="-468419"/>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18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①</a:t>
              </a:r>
            </a:p>
          </p:txBody>
        </p:sp>
        <p:sp>
          <p:nvSpPr>
            <p:cNvPr id="10" name="TextBox 9">
              <a:extLst>
                <a:ext uri="{FF2B5EF4-FFF2-40B4-BE49-F238E27FC236}">
                  <a16:creationId xmlns:a16="http://schemas.microsoft.com/office/drawing/2014/main" id="{D25DC36F-FCEB-18AF-ED37-E94913B94EA9}"/>
                </a:ext>
              </a:extLst>
            </p:cNvPr>
            <p:cNvSpPr txBox="1"/>
            <p:nvPr/>
          </p:nvSpPr>
          <p:spPr>
            <a:xfrm>
              <a:off x="3652516" y="-165693"/>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20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料金</a:t>
              </a:r>
            </a:p>
          </p:txBody>
        </p:sp>
      </p:grpSp>
      <p:sp>
        <p:nvSpPr>
          <p:cNvPr id="13" name="テキスト ボックス 28">
            <a:extLst>
              <a:ext uri="{FF2B5EF4-FFF2-40B4-BE49-F238E27FC236}">
                <a16:creationId xmlns:a16="http://schemas.microsoft.com/office/drawing/2014/main" id="{A8268B0B-D0FE-FFBF-8529-EA339BA587CA}"/>
              </a:ext>
            </a:extLst>
          </p:cNvPr>
          <p:cNvSpPr txBox="1"/>
          <p:nvPr/>
        </p:nvSpPr>
        <p:spPr>
          <a:xfrm>
            <a:off x="1863112" y="288000"/>
            <a:ext cx="8465779"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8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a:t>
            </a:r>
            <a:r>
              <a:rPr kumimoji="1" lang="ja-JP" altLang="en-US" sz="38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音声＋データプラン</a:t>
            </a:r>
            <a:r>
              <a:rPr kumimoji="1" lang="en-US" altLang="ja-JP" sz="38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a:t>
            </a:r>
            <a:r>
              <a:rPr kumimoji="1" lang="ja-JP" altLang="en-US" sz="3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他社プランとの比較</a:t>
            </a:r>
          </a:p>
        </p:txBody>
      </p:sp>
      <p:sp>
        <p:nvSpPr>
          <p:cNvPr id="2" name="正方形/長方形 1">
            <a:extLst>
              <a:ext uri="{FF2B5EF4-FFF2-40B4-BE49-F238E27FC236}">
                <a16:creationId xmlns:a16="http://schemas.microsoft.com/office/drawing/2014/main" id="{B38BD2B0-DF0E-2BBE-9378-F1DADF5E8742}"/>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pic>
        <p:nvPicPr>
          <p:cNvPr id="14" name="Picture 13" descr="A screenshot of a video game&#10;&#10;Description automatically generated">
            <a:extLst>
              <a:ext uri="{FF2B5EF4-FFF2-40B4-BE49-F238E27FC236}">
                <a16:creationId xmlns:a16="http://schemas.microsoft.com/office/drawing/2014/main" id="{D52AA5F9-4A7C-A6BA-3678-5A3E00330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82" y="1705236"/>
            <a:ext cx="11083636" cy="3447526"/>
          </a:xfrm>
          <a:prstGeom prst="rect">
            <a:avLst/>
          </a:prstGeom>
        </p:spPr>
      </p:pic>
    </p:spTree>
    <p:extLst>
      <p:ext uri="{BB962C8B-B14F-4D97-AF65-F5344CB8AC3E}">
        <p14:creationId xmlns:p14="http://schemas.microsoft.com/office/powerpoint/2010/main" val="34269366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3">
            <a:extLst>
              <a:ext uri="{FF2B5EF4-FFF2-40B4-BE49-F238E27FC236}">
                <a16:creationId xmlns:a16="http://schemas.microsoft.com/office/drawing/2014/main" id="{0B3397E6-BB9D-4BC1-4411-139A3F710642}"/>
              </a:ext>
            </a:extLst>
          </p:cNvPr>
          <p:cNvSpPr/>
          <p:nvPr/>
        </p:nvSpPr>
        <p:spPr>
          <a:xfrm>
            <a:off x="330734" y="1325509"/>
            <a:ext cx="1152797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defRPr/>
            </a:pPr>
            <a:r>
              <a:rPr kumimoji="1" lang="ja-JP" altLang="en-US" sz="3200" b="1" i="0" u="none" strike="noStrike" kern="0" cap="none" spc="0" normalizeH="0" baseline="0" noProof="0">
                <a:ln>
                  <a:noFill/>
                </a:ln>
                <a:solidFill>
                  <a:srgbClr val="FF3399"/>
                </a:solidFill>
                <a:effectLst/>
                <a:uLnTx/>
                <a:uFillTx/>
                <a:latin typeface="Rakuten Sans" panose="020B0503020203020204" pitchFamily="34" charset="0"/>
                <a:ea typeface="Meiryo UI" panose="020B0604030504040204" pitchFamily="34" charset="-128"/>
                <a:cs typeface="Rakuten Sans" panose="020B0503020203020204" pitchFamily="34" charset="0"/>
              </a:rPr>
              <a:t>インターネット企業である楽天ならではの新たな法人契約スキーム</a:t>
            </a:r>
          </a:p>
        </p:txBody>
      </p:sp>
      <p:pic>
        <p:nvPicPr>
          <p:cNvPr id="12" name="Picture 48" descr="A person working on a computer&#10;&#10;Description automatically generated with medium confidence">
            <a:extLst>
              <a:ext uri="{FF2B5EF4-FFF2-40B4-BE49-F238E27FC236}">
                <a16:creationId xmlns:a16="http://schemas.microsoft.com/office/drawing/2014/main" id="{BE119F38-BF7B-CDCC-FB12-449A7A6A2F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223"/>
          <a:stretch/>
        </p:blipFill>
        <p:spPr>
          <a:xfrm>
            <a:off x="330735" y="1918560"/>
            <a:ext cx="5571170" cy="4277014"/>
          </a:xfrm>
          <a:prstGeom prst="rect">
            <a:avLst/>
          </a:prstGeom>
        </p:spPr>
      </p:pic>
      <p:sp>
        <p:nvSpPr>
          <p:cNvPr id="13" name="Oval 50">
            <a:extLst>
              <a:ext uri="{FF2B5EF4-FFF2-40B4-BE49-F238E27FC236}">
                <a16:creationId xmlns:a16="http://schemas.microsoft.com/office/drawing/2014/main" id="{0F661764-3E6F-8D78-0A7B-ED3CF78D75B7}"/>
              </a:ext>
            </a:extLst>
          </p:cNvPr>
          <p:cNvSpPr/>
          <p:nvPr/>
        </p:nvSpPr>
        <p:spPr>
          <a:xfrm>
            <a:off x="6096000" y="2348894"/>
            <a:ext cx="816723" cy="8167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Global R"/>
              <a:ea typeface="メイリオ"/>
              <a:cs typeface="+mn-cs"/>
            </a:endParaRPr>
          </a:p>
        </p:txBody>
      </p:sp>
      <p:sp>
        <p:nvSpPr>
          <p:cNvPr id="14" name="Oval 52">
            <a:extLst>
              <a:ext uri="{FF2B5EF4-FFF2-40B4-BE49-F238E27FC236}">
                <a16:creationId xmlns:a16="http://schemas.microsoft.com/office/drawing/2014/main" id="{E5C80527-38ED-062F-8807-9A215C28CCCF}"/>
              </a:ext>
            </a:extLst>
          </p:cNvPr>
          <p:cNvSpPr/>
          <p:nvPr/>
        </p:nvSpPr>
        <p:spPr>
          <a:xfrm>
            <a:off x="6096000" y="3569362"/>
            <a:ext cx="816723" cy="8167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Global R"/>
              <a:ea typeface="メイリオ"/>
              <a:cs typeface="+mn-cs"/>
            </a:endParaRPr>
          </a:p>
        </p:txBody>
      </p:sp>
      <p:sp>
        <p:nvSpPr>
          <p:cNvPr id="15" name="Oval 53">
            <a:extLst>
              <a:ext uri="{FF2B5EF4-FFF2-40B4-BE49-F238E27FC236}">
                <a16:creationId xmlns:a16="http://schemas.microsoft.com/office/drawing/2014/main" id="{03E7BBEC-9ABD-EFD9-7FEF-C91A1F922A2C}"/>
              </a:ext>
            </a:extLst>
          </p:cNvPr>
          <p:cNvSpPr/>
          <p:nvPr/>
        </p:nvSpPr>
        <p:spPr>
          <a:xfrm>
            <a:off x="6096000" y="4882468"/>
            <a:ext cx="816723" cy="8167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Global R"/>
              <a:ea typeface="メイリオ"/>
              <a:cs typeface="+mn-cs"/>
            </a:endParaRPr>
          </a:p>
        </p:txBody>
      </p:sp>
      <p:sp>
        <p:nvSpPr>
          <p:cNvPr id="16" name="Rectangle 57">
            <a:extLst>
              <a:ext uri="{FF2B5EF4-FFF2-40B4-BE49-F238E27FC236}">
                <a16:creationId xmlns:a16="http://schemas.microsoft.com/office/drawing/2014/main" id="{9508D3B6-8A25-8860-1ABE-7A88AC050352}"/>
              </a:ext>
            </a:extLst>
          </p:cNvPr>
          <p:cNvSpPr/>
          <p:nvPr/>
        </p:nvSpPr>
        <p:spPr>
          <a:xfrm>
            <a:off x="7113565" y="2386788"/>
            <a:ext cx="4358676"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a:ln>
                  <a:noFill/>
                </a:ln>
                <a:solidFill>
                  <a:srgbClr val="053766"/>
                </a:solidFill>
                <a:effectLst/>
                <a:uLnTx/>
                <a:uFillTx/>
                <a:latin typeface="Rakuten Sans" panose="020B0503020203020204" pitchFamily="34" charset="0"/>
                <a:ea typeface="Meiryo UI" panose="020B0604030504040204" pitchFamily="50" charset="-128"/>
                <a:cs typeface="Rakuten Sans" panose="020B0503020203020204" pitchFamily="34" charset="0"/>
              </a:rPr>
              <a:t>30</a:t>
            </a: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回線以下なら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オンラインで即日契約可能</a:t>
            </a:r>
          </a:p>
        </p:txBody>
      </p:sp>
      <p:sp>
        <p:nvSpPr>
          <p:cNvPr id="17" name="Rectangle 59">
            <a:extLst>
              <a:ext uri="{FF2B5EF4-FFF2-40B4-BE49-F238E27FC236}">
                <a16:creationId xmlns:a16="http://schemas.microsoft.com/office/drawing/2014/main" id="{EFE8BE01-2FA1-73CB-8923-A44EA0851FDA}"/>
              </a:ext>
            </a:extLst>
          </p:cNvPr>
          <p:cNvSpPr/>
          <p:nvPr/>
        </p:nvSpPr>
        <p:spPr>
          <a:xfrm>
            <a:off x="7120874" y="3810784"/>
            <a:ext cx="4541815"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お見積もり作成、確認書類</a:t>
            </a:r>
            <a:br>
              <a:rPr kumimoji="1" lang="en-US" altLang="ja-JP"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b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の提出、与信審査などは</a:t>
            </a:r>
            <a:br>
              <a:rPr kumimoji="1" lang="en-US" altLang="ja-JP"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b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すべてオンラインで実施</a:t>
            </a:r>
          </a:p>
        </p:txBody>
      </p:sp>
      <p:pic>
        <p:nvPicPr>
          <p:cNvPr id="18" name="Picture 60">
            <a:extLst>
              <a:ext uri="{FF2B5EF4-FFF2-40B4-BE49-F238E27FC236}">
                <a16:creationId xmlns:a16="http://schemas.microsoft.com/office/drawing/2014/main" id="{E9CD0BBD-49BE-7BBD-82E2-800219BE9472}"/>
              </a:ext>
            </a:extLst>
          </p:cNvPr>
          <p:cNvPicPr>
            <a:picLocks noChangeAspect="1"/>
          </p:cNvPicPr>
          <p:nvPr/>
        </p:nvPicPr>
        <p:blipFill>
          <a:blip r:embed="rId4">
            <a:duotone>
              <a:schemeClr val="bg2">
                <a:shade val="45000"/>
                <a:satMod val="135000"/>
              </a:schemeClr>
              <a:prstClr val="white"/>
            </a:duotone>
            <a:lum bright="-20000" contrast="40000"/>
          </a:blip>
          <a:stretch>
            <a:fillRect/>
          </a:stretch>
        </p:blipFill>
        <p:spPr>
          <a:xfrm>
            <a:off x="6308473" y="3746707"/>
            <a:ext cx="474837" cy="421418"/>
          </a:xfrm>
          <a:prstGeom prst="rect">
            <a:avLst/>
          </a:prstGeom>
        </p:spPr>
      </p:pic>
      <p:pic>
        <p:nvPicPr>
          <p:cNvPr id="19" name="Picture 61">
            <a:extLst>
              <a:ext uri="{FF2B5EF4-FFF2-40B4-BE49-F238E27FC236}">
                <a16:creationId xmlns:a16="http://schemas.microsoft.com/office/drawing/2014/main" id="{F7AFCFF2-E824-66AC-D0BF-B1C2555E2186}"/>
              </a:ext>
            </a:extLst>
          </p:cNvPr>
          <p:cNvPicPr>
            <a:picLocks noChangeAspect="1"/>
          </p:cNvPicPr>
          <p:nvPr/>
        </p:nvPicPr>
        <p:blipFill>
          <a:blip r:embed="rId5">
            <a:duotone>
              <a:schemeClr val="bg2">
                <a:shade val="45000"/>
                <a:satMod val="135000"/>
              </a:schemeClr>
              <a:prstClr val="white"/>
            </a:duotone>
            <a:lum bright="-20000"/>
          </a:blip>
          <a:stretch>
            <a:fillRect/>
          </a:stretch>
        </p:blipFill>
        <p:spPr>
          <a:xfrm>
            <a:off x="6254622" y="5130631"/>
            <a:ext cx="582538" cy="320396"/>
          </a:xfrm>
          <a:prstGeom prst="rect">
            <a:avLst/>
          </a:prstGeom>
        </p:spPr>
      </p:pic>
      <p:pic>
        <p:nvPicPr>
          <p:cNvPr id="20" name="Picture 62">
            <a:extLst>
              <a:ext uri="{FF2B5EF4-FFF2-40B4-BE49-F238E27FC236}">
                <a16:creationId xmlns:a16="http://schemas.microsoft.com/office/drawing/2014/main" id="{CB1E3A16-1652-4CDC-E278-5897FAB05BCE}"/>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6203326" y="2517132"/>
            <a:ext cx="685131" cy="474579"/>
          </a:xfrm>
          <a:prstGeom prst="rect">
            <a:avLst/>
          </a:prstGeom>
        </p:spPr>
      </p:pic>
      <p:sp>
        <p:nvSpPr>
          <p:cNvPr id="21" name="Rectangle 58">
            <a:extLst>
              <a:ext uri="{FF2B5EF4-FFF2-40B4-BE49-F238E27FC236}">
                <a16:creationId xmlns:a16="http://schemas.microsoft.com/office/drawing/2014/main" id="{2F135C25-CF15-E970-405A-F106CED79923}"/>
              </a:ext>
            </a:extLst>
          </p:cNvPr>
          <p:cNvSpPr/>
          <p:nvPr/>
        </p:nvSpPr>
        <p:spPr>
          <a:xfrm>
            <a:off x="7120874" y="5013861"/>
            <a:ext cx="4745139"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製品を最短</a:t>
            </a:r>
            <a:r>
              <a:rPr kumimoji="1" lang="en-US" altLang="ja-JP" sz="3200" b="1" i="0" u="none" strike="noStrike" kern="1200" cap="none" spc="0" normalizeH="0" baseline="0" noProof="0">
                <a:ln>
                  <a:noFill/>
                </a:ln>
                <a:solidFill>
                  <a:srgbClr val="053766"/>
                </a:solidFill>
                <a:effectLst/>
                <a:uLnTx/>
                <a:uFillTx/>
                <a:latin typeface="Rakuten Sans" panose="020B0503020203020204" pitchFamily="34" charset="0"/>
                <a:ea typeface="Meiryo UI" panose="020B0604030504040204" pitchFamily="50" charset="-128"/>
                <a:cs typeface="Rakuten Sans" panose="020B0503020203020204" pitchFamily="34" charset="0"/>
              </a:rPr>
              <a:t>3</a:t>
            </a: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日でお届け</a:t>
            </a:r>
          </a:p>
        </p:txBody>
      </p:sp>
      <p:sp>
        <p:nvSpPr>
          <p:cNvPr id="22" name="TextBox 64">
            <a:extLst>
              <a:ext uri="{FF2B5EF4-FFF2-40B4-BE49-F238E27FC236}">
                <a16:creationId xmlns:a16="http://schemas.microsoft.com/office/drawing/2014/main" id="{D95646E4-3952-820A-E0F6-19C3307D7531}"/>
              </a:ext>
            </a:extLst>
          </p:cNvPr>
          <p:cNvSpPr txBox="1"/>
          <p:nvPr/>
        </p:nvSpPr>
        <p:spPr>
          <a:xfrm>
            <a:off x="8131692" y="5576080"/>
            <a:ext cx="6098146" cy="246221"/>
          </a:xfrm>
          <a:prstGeom prst="rect">
            <a:avLst/>
          </a:prstGeom>
          <a:noFill/>
        </p:spPr>
        <p:txBody>
          <a:bodyPr wrap="square">
            <a:spAutoFit/>
          </a:bodyPr>
          <a:lstStyle/>
          <a:p>
            <a:pPr>
              <a:defRPr/>
            </a:pPr>
            <a:r>
              <a:rPr lang="en-US" altLang="ja-JP" sz="1000">
                <a:solidFill>
                  <a:srgbClr val="F0F0F0">
                    <a:lumMod val="25000"/>
                  </a:srgbClr>
                </a:solidFill>
                <a:latin typeface="Meiryo UI" panose="020B0604030504040204" pitchFamily="34" charset="-128"/>
                <a:ea typeface="Meiryo UI" panose="020B0604030504040204" pitchFamily="34" charset="-128"/>
              </a:rPr>
              <a:t>※</a:t>
            </a:r>
            <a:r>
              <a:rPr lang="ja-JP" altLang="en-US" sz="1000">
                <a:solidFill>
                  <a:srgbClr val="F0F0F0">
                    <a:lumMod val="25000"/>
                  </a:srgbClr>
                </a:solidFill>
                <a:latin typeface="Meiryo UI" panose="020B0604030504040204" pitchFamily="34" charset="-128"/>
                <a:ea typeface="Meiryo UI" panose="020B0604030504040204" pitchFamily="34" charset="-128"/>
              </a:rPr>
              <a:t>書類審査、交通状況によっては納期が遅れる場合がございます。</a:t>
            </a:r>
            <a:endParaRPr lang="en-JP" sz="1000">
              <a:solidFill>
                <a:srgbClr val="F0F0F0">
                  <a:lumMod val="25000"/>
                </a:srgbClr>
              </a:solidFill>
              <a:latin typeface="Meiryo UI" panose="020B0604030504040204" pitchFamily="34" charset="-128"/>
              <a:ea typeface="Meiryo UI" panose="020B0604030504040204" pitchFamily="34" charset="-128"/>
            </a:endParaRPr>
          </a:p>
        </p:txBody>
      </p:sp>
      <p:grpSp>
        <p:nvGrpSpPr>
          <p:cNvPr id="2" name="Group 3">
            <a:extLst>
              <a:ext uri="{FF2B5EF4-FFF2-40B4-BE49-F238E27FC236}">
                <a16:creationId xmlns:a16="http://schemas.microsoft.com/office/drawing/2014/main" id="{A9E56BC7-B8DD-4A13-1498-0FE7C51155ED}"/>
              </a:ext>
            </a:extLst>
          </p:cNvPr>
          <p:cNvGrpSpPr/>
          <p:nvPr/>
        </p:nvGrpSpPr>
        <p:grpSpPr>
          <a:xfrm>
            <a:off x="572400" y="208800"/>
            <a:ext cx="950400" cy="949722"/>
            <a:chOff x="3514254" y="-511280"/>
            <a:chExt cx="950400" cy="949722"/>
          </a:xfrm>
        </p:grpSpPr>
        <p:grpSp>
          <p:nvGrpSpPr>
            <p:cNvPr id="3" name="Group 4">
              <a:extLst>
                <a:ext uri="{FF2B5EF4-FFF2-40B4-BE49-F238E27FC236}">
                  <a16:creationId xmlns:a16="http://schemas.microsoft.com/office/drawing/2014/main" id="{D8007B3A-D10C-1CB4-6551-13D4DFB00814}"/>
                </a:ext>
              </a:extLst>
            </p:cNvPr>
            <p:cNvGrpSpPr/>
            <p:nvPr/>
          </p:nvGrpSpPr>
          <p:grpSpPr>
            <a:xfrm>
              <a:off x="3514254" y="-511280"/>
              <a:ext cx="950400" cy="949722"/>
              <a:chOff x="3514254" y="-511280"/>
              <a:chExt cx="950400" cy="949722"/>
            </a:xfrm>
          </p:grpSpPr>
          <p:sp>
            <p:nvSpPr>
              <p:cNvPr id="26" name="Flowchart: Connector 3">
                <a:extLst>
                  <a:ext uri="{FF2B5EF4-FFF2-40B4-BE49-F238E27FC236}">
                    <a16:creationId xmlns:a16="http://schemas.microsoft.com/office/drawing/2014/main" id="{0F4B5406-CB89-3573-2DD3-60B395D6BA29}"/>
                  </a:ext>
                </a:extLst>
              </p:cNvPr>
              <p:cNvSpPr/>
              <p:nvPr/>
            </p:nvSpPr>
            <p:spPr>
              <a:xfrm>
                <a:off x="3514254" y="-511280"/>
                <a:ext cx="950400" cy="949722"/>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27" name="Flowchart: Connector 3">
                <a:extLst>
                  <a:ext uri="{FF2B5EF4-FFF2-40B4-BE49-F238E27FC236}">
                    <a16:creationId xmlns:a16="http://schemas.microsoft.com/office/drawing/2014/main" id="{7CF78140-02E4-9BF4-A480-B6FAEB5FFBEE}"/>
                  </a:ext>
                </a:extLst>
              </p:cNvPr>
              <p:cNvSpPr/>
              <p:nvPr/>
            </p:nvSpPr>
            <p:spPr>
              <a:xfrm>
                <a:off x="3557454" y="-468419"/>
                <a:ext cx="864000" cy="864000"/>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grpSp>
        <p:sp>
          <p:nvSpPr>
            <p:cNvPr id="23" name="TextBox 22">
              <a:extLst>
                <a:ext uri="{FF2B5EF4-FFF2-40B4-BE49-F238E27FC236}">
                  <a16:creationId xmlns:a16="http://schemas.microsoft.com/office/drawing/2014/main" id="{F5286C36-C377-C12A-A229-69DFC986B0F2}"/>
                </a:ext>
              </a:extLst>
            </p:cNvPr>
            <p:cNvSpPr txBox="1"/>
            <p:nvPr/>
          </p:nvSpPr>
          <p:spPr>
            <a:xfrm>
              <a:off x="3793581" y="-468419"/>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altLang="ja-JP" sz="18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②</a:t>
              </a:r>
            </a:p>
          </p:txBody>
        </p:sp>
        <p:sp>
          <p:nvSpPr>
            <p:cNvPr id="25" name="TextBox 24">
              <a:extLst>
                <a:ext uri="{FF2B5EF4-FFF2-40B4-BE49-F238E27FC236}">
                  <a16:creationId xmlns:a16="http://schemas.microsoft.com/office/drawing/2014/main" id="{2AB48E9F-6342-1F4C-BBEC-060A4B0FAE38}"/>
                </a:ext>
              </a:extLst>
            </p:cNvPr>
            <p:cNvSpPr txBox="1"/>
            <p:nvPr/>
          </p:nvSpPr>
          <p:spPr>
            <a:xfrm>
              <a:off x="3652516" y="-165693"/>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altLang="ja-JP" sz="20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契約</a:t>
              </a:r>
            </a:p>
          </p:txBody>
        </p:sp>
      </p:grpSp>
      <p:sp>
        <p:nvSpPr>
          <p:cNvPr id="28" name="テキスト ボックス 28">
            <a:extLst>
              <a:ext uri="{FF2B5EF4-FFF2-40B4-BE49-F238E27FC236}">
                <a16:creationId xmlns:a16="http://schemas.microsoft.com/office/drawing/2014/main" id="{F76286FA-1DA1-2224-08BE-0E68866519D9}"/>
              </a:ext>
            </a:extLst>
          </p:cNvPr>
          <p:cNvSpPr txBox="1"/>
          <p:nvPr/>
        </p:nvSpPr>
        <p:spPr>
          <a:xfrm>
            <a:off x="3358232" y="288000"/>
            <a:ext cx="547297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8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スピーディなオンライン契約</a:t>
            </a:r>
          </a:p>
        </p:txBody>
      </p:sp>
      <p:sp>
        <p:nvSpPr>
          <p:cNvPr id="4" name="正方形/長方形 3">
            <a:extLst>
              <a:ext uri="{FF2B5EF4-FFF2-40B4-BE49-F238E27FC236}">
                <a16:creationId xmlns:a16="http://schemas.microsoft.com/office/drawing/2014/main" id="{DA1811DC-A282-5A5E-6056-C7A173B99D0F}"/>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Tree>
    <p:extLst>
      <p:ext uri="{BB962C8B-B14F-4D97-AF65-F5344CB8AC3E}">
        <p14:creationId xmlns:p14="http://schemas.microsoft.com/office/powerpoint/2010/main" val="35680199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3F5540A5-8A53-0529-44AA-02759B6CB926}"/>
              </a:ext>
            </a:extLst>
          </p:cNvPr>
          <p:cNvSpPr/>
          <p:nvPr/>
        </p:nvSpPr>
        <p:spPr>
          <a:xfrm>
            <a:off x="332015" y="1413126"/>
            <a:ext cx="1152797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defRPr/>
            </a:pPr>
            <a:r>
              <a:rPr kumimoji="1" lang="ja-JP" altLang="en-US" sz="3200" b="1" i="0" u="none" strike="noStrike" kern="0" cap="none" spc="0" normalizeH="0" baseline="0" noProof="0">
                <a:ln>
                  <a:noFill/>
                </a:ln>
                <a:solidFill>
                  <a:srgbClr val="FF3399"/>
                </a:solidFill>
                <a:effectLst/>
                <a:uLnTx/>
                <a:uFillTx/>
                <a:latin typeface="Rakuten Sans" panose="020B0503020203020204" pitchFamily="34" charset="0"/>
                <a:ea typeface="Meiryo UI" panose="020B0604030504040204" pitchFamily="34" charset="-128"/>
                <a:cs typeface="Rakuten Sans" panose="020B0503020203020204" pitchFamily="34" charset="0"/>
              </a:rPr>
              <a:t>すべての契約回線を「</a:t>
            </a:r>
            <a:r>
              <a:rPr kumimoji="1" lang="en-US" altLang="ja-JP" sz="3200" b="1" i="0" u="none" strike="noStrike" kern="0" cap="none" spc="0" normalizeH="0" baseline="0" noProof="0">
                <a:ln>
                  <a:noFill/>
                </a:ln>
                <a:solidFill>
                  <a:srgbClr val="FF3399"/>
                </a:solidFill>
                <a:effectLst/>
                <a:uLnTx/>
                <a:uFillTx/>
                <a:latin typeface="Rakuten Sans" panose="020B0503020203020204" pitchFamily="34" charset="0"/>
                <a:ea typeface="Meiryo UI" panose="020B0604030504040204" pitchFamily="34" charset="-128"/>
                <a:cs typeface="Rakuten Sans" panose="020B0503020203020204" pitchFamily="34" charset="0"/>
              </a:rPr>
              <a:t>my </a:t>
            </a:r>
            <a:r>
              <a:rPr kumimoji="1" lang="ja-JP" altLang="en-US" sz="3200" b="1" i="0" u="none" strike="noStrike" kern="0" cap="none" spc="0" normalizeH="0" baseline="0" noProof="0">
                <a:ln>
                  <a:noFill/>
                </a:ln>
                <a:solidFill>
                  <a:srgbClr val="FF3399"/>
                </a:solidFill>
                <a:effectLst/>
                <a:uLnTx/>
                <a:uFillTx/>
                <a:latin typeface="Rakuten Sans" panose="020B0503020203020204" pitchFamily="34" charset="0"/>
                <a:ea typeface="Meiryo UI" panose="020B0604030504040204" pitchFamily="34" charset="-128"/>
                <a:cs typeface="Rakuten Sans" panose="020B0503020203020204" pitchFamily="34" charset="0"/>
              </a:rPr>
              <a:t>楽天モバイル </a:t>
            </a:r>
            <a:r>
              <a:rPr kumimoji="1" lang="en-US" altLang="ja-JP" sz="3200" b="1" i="0" u="none" strike="noStrike" kern="0" cap="none" spc="0" normalizeH="0" baseline="0" noProof="0">
                <a:ln>
                  <a:noFill/>
                </a:ln>
                <a:solidFill>
                  <a:srgbClr val="FF3399"/>
                </a:solidFill>
                <a:effectLst/>
                <a:uLnTx/>
                <a:uFillTx/>
                <a:latin typeface="Rakuten Sans" panose="020B0503020203020204" pitchFamily="34" charset="0"/>
                <a:ea typeface="Meiryo UI" panose="020B0604030504040204" pitchFamily="34" charset="-128"/>
                <a:cs typeface="Rakuten Sans" panose="020B0503020203020204" pitchFamily="34" charset="0"/>
              </a:rPr>
              <a:t>Office</a:t>
            </a:r>
            <a:r>
              <a:rPr kumimoji="1" lang="ja-JP" altLang="en-US" sz="3200" b="1" i="0" u="none" strike="noStrike" kern="0" cap="none" spc="0" normalizeH="0" baseline="0" noProof="0">
                <a:ln>
                  <a:noFill/>
                </a:ln>
                <a:solidFill>
                  <a:srgbClr val="FF3399"/>
                </a:solidFill>
                <a:effectLst/>
                <a:uLnTx/>
                <a:uFillTx/>
                <a:latin typeface="Rakuten Sans" panose="020B0503020203020204" pitchFamily="34" charset="0"/>
                <a:ea typeface="Meiryo UI" panose="020B0604030504040204" pitchFamily="34" charset="-128"/>
                <a:cs typeface="Rakuten Sans" panose="020B0503020203020204" pitchFamily="34" charset="0"/>
              </a:rPr>
              <a:t>」で一括管理</a:t>
            </a:r>
          </a:p>
        </p:txBody>
      </p:sp>
      <p:sp>
        <p:nvSpPr>
          <p:cNvPr id="12" name="Rectangle 6">
            <a:extLst>
              <a:ext uri="{FF2B5EF4-FFF2-40B4-BE49-F238E27FC236}">
                <a16:creationId xmlns:a16="http://schemas.microsoft.com/office/drawing/2014/main" id="{CF6733F9-3013-965F-EBC5-BB43519D2D34}"/>
              </a:ext>
            </a:extLst>
          </p:cNvPr>
          <p:cNvSpPr/>
          <p:nvPr/>
        </p:nvSpPr>
        <p:spPr>
          <a:xfrm>
            <a:off x="7389259" y="2258911"/>
            <a:ext cx="4358676"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請求書がダウンロードできる</a:t>
            </a:r>
          </a:p>
        </p:txBody>
      </p:sp>
      <p:sp>
        <p:nvSpPr>
          <p:cNvPr id="13" name="Rectangle 7">
            <a:extLst>
              <a:ext uri="{FF2B5EF4-FFF2-40B4-BE49-F238E27FC236}">
                <a16:creationId xmlns:a16="http://schemas.microsoft.com/office/drawing/2014/main" id="{77159083-7D82-202C-A0F2-4E1DD1506113}"/>
              </a:ext>
            </a:extLst>
          </p:cNvPr>
          <p:cNvSpPr/>
          <p:nvPr/>
        </p:nvSpPr>
        <p:spPr>
          <a:xfrm>
            <a:off x="7389259" y="3466347"/>
            <a:ext cx="5362405"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契約回線の利用状況が</a:t>
            </a:r>
            <a:endParaRPr kumimoji="1" lang="en-US" altLang="ja-JP"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一目でわかる</a:t>
            </a:r>
          </a:p>
        </p:txBody>
      </p:sp>
      <p:sp>
        <p:nvSpPr>
          <p:cNvPr id="14" name="Rectangle 8">
            <a:extLst>
              <a:ext uri="{FF2B5EF4-FFF2-40B4-BE49-F238E27FC236}">
                <a16:creationId xmlns:a16="http://schemas.microsoft.com/office/drawing/2014/main" id="{84F5AC9E-9C0B-7789-A36A-E1286C223BCC}"/>
              </a:ext>
            </a:extLst>
          </p:cNvPr>
          <p:cNvSpPr/>
          <p:nvPr/>
        </p:nvSpPr>
        <p:spPr>
          <a:xfrm>
            <a:off x="7389259" y="4738649"/>
            <a:ext cx="5733119"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br>
            <a:r>
              <a:rPr kumimoji="1" lang="ja-JP" altLang="en-US" sz="2800" b="1" i="0" u="none" strike="noStrike" kern="1200" cap="none" spc="0" normalizeH="0" baseline="0" noProof="0">
                <a:ln>
                  <a:noFill/>
                </a:ln>
                <a:solidFill>
                  <a:srgbClr val="043666"/>
                </a:solidFill>
                <a:effectLst/>
                <a:uLnTx/>
                <a:uFillTx/>
                <a:latin typeface="Rakuten Global R"/>
                <a:ea typeface="Meiryo UI" panose="020B0604030504040204" pitchFamily="50" charset="-128"/>
                <a:cs typeface="+mn-cs"/>
              </a:rPr>
              <a:t>オンラインで</a:t>
            </a:r>
            <a:br>
              <a:rPr kumimoji="1" lang="en-US" altLang="ja-JP"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b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契約プランの変更や</a:t>
            </a:r>
            <a:br>
              <a:rPr kumimoji="1" lang="en-US" altLang="ja-JP"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br>
            <a:r>
              <a:rPr kumimoji="1" lang="ja-JP" altLang="en-US" sz="2800" b="1" i="0" u="none" strike="noStrike" kern="1200" cap="none" spc="0" normalizeH="0" baseline="0" noProof="0">
                <a:ln>
                  <a:noFill/>
                </a:ln>
                <a:solidFill>
                  <a:srgbClr val="053766"/>
                </a:solidFill>
                <a:effectLst/>
                <a:uLnTx/>
                <a:uFillTx/>
                <a:latin typeface="Rakuten Global R"/>
                <a:ea typeface="Meiryo UI" panose="020B0604030504040204" pitchFamily="50" charset="-128"/>
                <a:cs typeface="+mn-cs"/>
              </a:rPr>
              <a:t>オプションの追加が可能</a:t>
            </a:r>
          </a:p>
        </p:txBody>
      </p:sp>
      <p:grpSp>
        <p:nvGrpSpPr>
          <p:cNvPr id="15" name="Group 9">
            <a:extLst>
              <a:ext uri="{FF2B5EF4-FFF2-40B4-BE49-F238E27FC236}">
                <a16:creationId xmlns:a16="http://schemas.microsoft.com/office/drawing/2014/main" id="{AFF7A983-CEFC-BB80-42BC-6F9179EEA5A7}"/>
              </a:ext>
            </a:extLst>
          </p:cNvPr>
          <p:cNvGrpSpPr/>
          <p:nvPr/>
        </p:nvGrpSpPr>
        <p:grpSpPr>
          <a:xfrm>
            <a:off x="6572536" y="2258911"/>
            <a:ext cx="816723" cy="816723"/>
            <a:chOff x="902674" y="3089851"/>
            <a:chExt cx="864000" cy="864000"/>
          </a:xfrm>
        </p:grpSpPr>
        <p:sp>
          <p:nvSpPr>
            <p:cNvPr id="16" name="Oval 10">
              <a:extLst>
                <a:ext uri="{FF2B5EF4-FFF2-40B4-BE49-F238E27FC236}">
                  <a16:creationId xmlns:a16="http://schemas.microsoft.com/office/drawing/2014/main" id="{A8DC9261-4B1F-DCD6-9D45-7BC0DF8BD7F8}"/>
                </a:ext>
              </a:extLst>
            </p:cNvPr>
            <p:cNvSpPr/>
            <p:nvPr/>
          </p:nvSpPr>
          <p:spPr>
            <a:xfrm>
              <a:off x="902674" y="3089851"/>
              <a:ext cx="864000" cy="86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Global R"/>
                <a:ea typeface="メイリオ"/>
                <a:cs typeface="+mn-cs"/>
              </a:endParaRPr>
            </a:p>
          </p:txBody>
        </p:sp>
        <p:pic>
          <p:nvPicPr>
            <p:cNvPr id="17" name="Graphic 11" descr="Download with solid fill">
              <a:extLst>
                <a:ext uri="{FF2B5EF4-FFF2-40B4-BE49-F238E27FC236}">
                  <a16:creationId xmlns:a16="http://schemas.microsoft.com/office/drawing/2014/main" id="{786E77D7-E467-9F7D-C6DE-937EA6457B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6148" y="3218882"/>
              <a:ext cx="608547" cy="608547"/>
            </a:xfrm>
            <a:prstGeom prst="rect">
              <a:avLst/>
            </a:prstGeom>
          </p:spPr>
        </p:pic>
      </p:grpSp>
      <p:sp>
        <p:nvSpPr>
          <p:cNvPr id="18" name="TextBox 3">
            <a:extLst>
              <a:ext uri="{FF2B5EF4-FFF2-40B4-BE49-F238E27FC236}">
                <a16:creationId xmlns:a16="http://schemas.microsoft.com/office/drawing/2014/main" id="{1786AB03-089C-2089-84EF-036BCF6EE698}"/>
              </a:ext>
            </a:extLst>
          </p:cNvPr>
          <p:cNvSpPr txBox="1"/>
          <p:nvPr/>
        </p:nvSpPr>
        <p:spPr>
          <a:xfrm>
            <a:off x="488939" y="5893256"/>
            <a:ext cx="3206188" cy="24622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altLang="ja-JP" sz="1000">
                <a:solidFill>
                  <a:srgbClr val="F0F0F0">
                    <a:lumMod val="25000"/>
                  </a:srgbClr>
                </a:solidFill>
                <a:latin typeface="Meiryo UI" panose="020B0604030504040204" pitchFamily="34" charset="-128"/>
                <a:ea typeface="Meiryo UI" panose="020B0604030504040204" pitchFamily="34" charset="-128"/>
              </a:rPr>
              <a:t>※</a:t>
            </a:r>
            <a:r>
              <a:rPr lang="ja-JP" altLang="en-US" sz="1000">
                <a:solidFill>
                  <a:srgbClr val="F0F0F0">
                    <a:lumMod val="25000"/>
                  </a:srgbClr>
                </a:solidFill>
                <a:latin typeface="Meiryo UI" panose="020B0604030504040204" pitchFamily="34" charset="-128"/>
                <a:ea typeface="Meiryo UI" panose="020B0604030504040204" pitchFamily="34" charset="-128"/>
              </a:rPr>
              <a:t>画面はバージョンによって異なる場合があります。</a:t>
            </a:r>
            <a:endParaRPr lang="en-US" altLang="ja-JP" sz="1000">
              <a:solidFill>
                <a:srgbClr val="F0F0F0">
                  <a:lumMod val="25000"/>
                </a:srgbClr>
              </a:solidFill>
              <a:latin typeface="Meiryo UI" panose="020B0604030504040204" pitchFamily="34" charset="-128"/>
              <a:ea typeface="Meiryo UI" panose="020B0604030504040204" pitchFamily="34" charset="-128"/>
              <a:sym typeface="+mn-lt"/>
            </a:endParaRPr>
          </a:p>
        </p:txBody>
      </p:sp>
      <p:sp>
        <p:nvSpPr>
          <p:cNvPr id="19" name="Oval 32">
            <a:extLst>
              <a:ext uri="{FF2B5EF4-FFF2-40B4-BE49-F238E27FC236}">
                <a16:creationId xmlns:a16="http://schemas.microsoft.com/office/drawing/2014/main" id="{E72544D1-D5D3-FFD6-B465-F23F86D3FE86}"/>
              </a:ext>
            </a:extLst>
          </p:cNvPr>
          <p:cNvSpPr/>
          <p:nvPr/>
        </p:nvSpPr>
        <p:spPr>
          <a:xfrm>
            <a:off x="6461401" y="3435795"/>
            <a:ext cx="816723" cy="8167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Global R"/>
              <a:ea typeface="メイリオ"/>
              <a:cs typeface="+mn-cs"/>
            </a:endParaRPr>
          </a:p>
        </p:txBody>
      </p:sp>
      <p:sp>
        <p:nvSpPr>
          <p:cNvPr id="20" name="Oval 35">
            <a:extLst>
              <a:ext uri="{FF2B5EF4-FFF2-40B4-BE49-F238E27FC236}">
                <a16:creationId xmlns:a16="http://schemas.microsoft.com/office/drawing/2014/main" id="{339EBB45-F308-3BA8-16BA-688FF25A87DA}"/>
              </a:ext>
            </a:extLst>
          </p:cNvPr>
          <p:cNvSpPr/>
          <p:nvPr/>
        </p:nvSpPr>
        <p:spPr>
          <a:xfrm>
            <a:off x="6461401" y="4760950"/>
            <a:ext cx="816723" cy="8167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Global R"/>
              <a:ea typeface="メイリオ"/>
              <a:cs typeface="+mn-cs"/>
            </a:endParaRPr>
          </a:p>
        </p:txBody>
      </p:sp>
      <p:pic>
        <p:nvPicPr>
          <p:cNvPr id="21" name="Graphic 37" descr="Magnifying glass with solid fill">
            <a:extLst>
              <a:ext uri="{FF2B5EF4-FFF2-40B4-BE49-F238E27FC236}">
                <a16:creationId xmlns:a16="http://schemas.microsoft.com/office/drawing/2014/main" id="{9425CC43-1CBB-0CCA-7F3E-3A4875B3B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2820" y="3592837"/>
            <a:ext cx="516155" cy="516155"/>
          </a:xfrm>
          <a:prstGeom prst="rect">
            <a:avLst/>
          </a:prstGeom>
        </p:spPr>
      </p:pic>
      <p:pic>
        <p:nvPicPr>
          <p:cNvPr id="22" name="Graphic 38" descr="List with solid fill">
            <a:extLst>
              <a:ext uri="{FF2B5EF4-FFF2-40B4-BE49-F238E27FC236}">
                <a16:creationId xmlns:a16="http://schemas.microsoft.com/office/drawing/2014/main" id="{AD98D4ED-EA4B-1876-6534-DDFE06C68D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97012" y="4871570"/>
            <a:ext cx="567771" cy="567771"/>
          </a:xfrm>
          <a:prstGeom prst="rect">
            <a:avLst/>
          </a:prstGeom>
        </p:spPr>
      </p:pic>
      <p:pic>
        <p:nvPicPr>
          <p:cNvPr id="23" name="図 22" descr="コンピューターのスクリーンショット&#10;&#10;自動的に生成された説明">
            <a:extLst>
              <a:ext uri="{FF2B5EF4-FFF2-40B4-BE49-F238E27FC236}">
                <a16:creationId xmlns:a16="http://schemas.microsoft.com/office/drawing/2014/main" id="{65690759-C779-83D3-9E95-C4AE3F3718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506" y="2211652"/>
            <a:ext cx="6288810" cy="3681604"/>
          </a:xfrm>
          <a:prstGeom prst="rect">
            <a:avLst/>
          </a:prstGeom>
        </p:spPr>
      </p:pic>
      <p:grpSp>
        <p:nvGrpSpPr>
          <p:cNvPr id="3" name="Group 4">
            <a:extLst>
              <a:ext uri="{FF2B5EF4-FFF2-40B4-BE49-F238E27FC236}">
                <a16:creationId xmlns:a16="http://schemas.microsoft.com/office/drawing/2014/main" id="{1DF9F58F-96CA-1942-4E6C-1888DB5B44E6}"/>
              </a:ext>
            </a:extLst>
          </p:cNvPr>
          <p:cNvGrpSpPr/>
          <p:nvPr/>
        </p:nvGrpSpPr>
        <p:grpSpPr>
          <a:xfrm>
            <a:off x="570533" y="208800"/>
            <a:ext cx="950400" cy="949722"/>
            <a:chOff x="3514254" y="-511280"/>
            <a:chExt cx="950400" cy="949722"/>
          </a:xfrm>
        </p:grpSpPr>
        <p:sp>
          <p:nvSpPr>
            <p:cNvPr id="27" name="Flowchart: Connector 3">
              <a:extLst>
                <a:ext uri="{FF2B5EF4-FFF2-40B4-BE49-F238E27FC236}">
                  <a16:creationId xmlns:a16="http://schemas.microsoft.com/office/drawing/2014/main" id="{A22F9A57-0110-D325-1EE4-5A7EB72EEC04}"/>
                </a:ext>
              </a:extLst>
            </p:cNvPr>
            <p:cNvSpPr/>
            <p:nvPr/>
          </p:nvSpPr>
          <p:spPr>
            <a:xfrm>
              <a:off x="3514254" y="-511280"/>
              <a:ext cx="950400" cy="949722"/>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28" name="Flowchart: Connector 3">
              <a:extLst>
                <a:ext uri="{FF2B5EF4-FFF2-40B4-BE49-F238E27FC236}">
                  <a16:creationId xmlns:a16="http://schemas.microsoft.com/office/drawing/2014/main" id="{03455400-690F-8B53-18F3-B9146A22FAA4}"/>
                </a:ext>
              </a:extLst>
            </p:cNvPr>
            <p:cNvSpPr/>
            <p:nvPr/>
          </p:nvSpPr>
          <p:spPr>
            <a:xfrm>
              <a:off x="3557454" y="-468419"/>
              <a:ext cx="864000" cy="864000"/>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grpSp>
      <p:sp>
        <p:nvSpPr>
          <p:cNvPr id="24" name="TextBox 23">
            <a:extLst>
              <a:ext uri="{FF2B5EF4-FFF2-40B4-BE49-F238E27FC236}">
                <a16:creationId xmlns:a16="http://schemas.microsoft.com/office/drawing/2014/main" id="{9448DD10-1F6A-F10F-1555-317DAA8E4A83}"/>
              </a:ext>
            </a:extLst>
          </p:cNvPr>
          <p:cNvSpPr txBox="1"/>
          <p:nvPr/>
        </p:nvSpPr>
        <p:spPr>
          <a:xfrm>
            <a:off x="849860" y="272116"/>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③</a:t>
            </a:r>
            <a:endParaRPr kumimoji="1" lang="en-JP" altLang="ja-JP" sz="18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6" name="TextBox 25">
            <a:extLst>
              <a:ext uri="{FF2B5EF4-FFF2-40B4-BE49-F238E27FC236}">
                <a16:creationId xmlns:a16="http://schemas.microsoft.com/office/drawing/2014/main" id="{4B2A42D8-99E1-3AAA-D7A7-B1341FF3EFFA}"/>
              </a:ext>
            </a:extLst>
          </p:cNvPr>
          <p:cNvSpPr txBox="1"/>
          <p:nvPr/>
        </p:nvSpPr>
        <p:spPr>
          <a:xfrm>
            <a:off x="531810" y="556514"/>
            <a:ext cx="10278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a:solidFill>
                  <a:srgbClr val="FFFFFF"/>
                </a:solidFill>
                <a:latin typeface="Meiryo UI" panose="020B0604030504040204" pitchFamily="34" charset="-128"/>
                <a:ea typeface="Meiryo UI" panose="020B0604030504040204" pitchFamily="34" charset="-128"/>
              </a:rPr>
              <a:t>サポート</a:t>
            </a:r>
            <a:endParaRPr kumimoji="1" lang="en-JP" altLang="ja-JP" sz="20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9" name="テキスト ボックス 28">
            <a:extLst>
              <a:ext uri="{FF2B5EF4-FFF2-40B4-BE49-F238E27FC236}">
                <a16:creationId xmlns:a16="http://schemas.microsoft.com/office/drawing/2014/main" id="{204E09EB-CA48-9EFE-DAFF-3C6A4ECA89CD}"/>
              </a:ext>
            </a:extLst>
          </p:cNvPr>
          <p:cNvSpPr txBox="1"/>
          <p:nvPr/>
        </p:nvSpPr>
        <p:spPr>
          <a:xfrm>
            <a:off x="2482029" y="288000"/>
            <a:ext cx="722794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ご契約管理者向け</a:t>
            </a:r>
            <a:r>
              <a:rPr kumimoji="1" lang="en-US" altLang="ja-JP" sz="40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Web</a:t>
            </a:r>
            <a:r>
              <a:rPr kumimoji="1" lang="ja-JP" altLang="en-US" sz="3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管理ツール</a:t>
            </a:r>
          </a:p>
        </p:txBody>
      </p:sp>
      <p:sp>
        <p:nvSpPr>
          <p:cNvPr id="2" name="正方形/長方形 1">
            <a:extLst>
              <a:ext uri="{FF2B5EF4-FFF2-40B4-BE49-F238E27FC236}">
                <a16:creationId xmlns:a16="http://schemas.microsoft.com/office/drawing/2014/main" id="{C66FBF1B-87B5-0E75-C76E-6EF206C49DD6}"/>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Tree>
    <p:extLst>
      <p:ext uri="{BB962C8B-B14F-4D97-AF65-F5344CB8AC3E}">
        <p14:creationId xmlns:p14="http://schemas.microsoft.com/office/powerpoint/2010/main" val="311007556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0A21A1FF-BBEA-9396-F3CD-97638F939265}"/>
              </a:ext>
            </a:extLst>
          </p:cNvPr>
          <p:cNvGrpSpPr/>
          <p:nvPr/>
        </p:nvGrpSpPr>
        <p:grpSpPr>
          <a:xfrm>
            <a:off x="285317" y="1314564"/>
            <a:ext cx="6433936" cy="1469444"/>
            <a:chOff x="193327" y="1010937"/>
            <a:chExt cx="6433936" cy="1469444"/>
          </a:xfrm>
        </p:grpSpPr>
        <p:sp>
          <p:nvSpPr>
            <p:cNvPr id="32" name="Rectangle 31">
              <a:extLst>
                <a:ext uri="{FF2B5EF4-FFF2-40B4-BE49-F238E27FC236}">
                  <a16:creationId xmlns:a16="http://schemas.microsoft.com/office/drawing/2014/main" id="{340550D0-AD3A-71A8-3287-A3D1A5CA8547}"/>
                </a:ext>
              </a:extLst>
            </p:cNvPr>
            <p:cNvSpPr/>
            <p:nvPr/>
          </p:nvSpPr>
          <p:spPr>
            <a:xfrm>
              <a:off x="193327" y="1531072"/>
              <a:ext cx="6253193" cy="94161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58" name="Group 57">
              <a:extLst>
                <a:ext uri="{FF2B5EF4-FFF2-40B4-BE49-F238E27FC236}">
                  <a16:creationId xmlns:a16="http://schemas.microsoft.com/office/drawing/2014/main" id="{2762E8F6-7143-5583-3829-83D029A1B287}"/>
                </a:ext>
              </a:extLst>
            </p:cNvPr>
            <p:cNvGrpSpPr/>
            <p:nvPr/>
          </p:nvGrpSpPr>
          <p:grpSpPr>
            <a:xfrm>
              <a:off x="242974" y="1010937"/>
              <a:ext cx="6384289" cy="1469444"/>
              <a:chOff x="242974" y="1010937"/>
              <a:chExt cx="6384289" cy="1469444"/>
            </a:xfrm>
          </p:grpSpPr>
          <p:sp>
            <p:nvSpPr>
              <p:cNvPr id="8" name="Rectangle 7">
                <a:extLst>
                  <a:ext uri="{FF2B5EF4-FFF2-40B4-BE49-F238E27FC236}">
                    <a16:creationId xmlns:a16="http://schemas.microsoft.com/office/drawing/2014/main" id="{16963D53-6480-B324-7DAE-BAE5FBC8BB4F}"/>
                  </a:ext>
                </a:extLst>
              </p:cNvPr>
              <p:cNvSpPr/>
              <p:nvPr/>
            </p:nvSpPr>
            <p:spPr>
              <a:xfrm>
                <a:off x="1079075" y="1596860"/>
                <a:ext cx="5548188" cy="855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i="0" dirty="0">
                    <a:solidFill>
                      <a:srgbClr val="333333"/>
                    </a:solidFill>
                    <a:effectLst/>
                    <a:latin typeface="Noto Sans JP"/>
                  </a:rPr>
                  <a:t>毎月</a:t>
                </a:r>
                <a:r>
                  <a:rPr lang="en-US" altLang="ja-JP" sz="1400" i="0" dirty="0">
                    <a:solidFill>
                      <a:srgbClr val="333333"/>
                    </a:solidFill>
                    <a:effectLst/>
                    <a:latin typeface="Noto Sans JP"/>
                  </a:rPr>
                  <a:t>5</a:t>
                </a:r>
                <a:r>
                  <a:rPr lang="ja-JP" altLang="en-US" sz="1400" i="0" dirty="0">
                    <a:solidFill>
                      <a:srgbClr val="333333"/>
                    </a:solidFill>
                    <a:effectLst/>
                    <a:latin typeface="Noto Sans JP"/>
                  </a:rPr>
                  <a:t>営業日頃</a:t>
                </a:r>
                <a:r>
                  <a:rPr lang="ja-JP" altLang="en-US" sz="1400" b="0" i="0" dirty="0">
                    <a:solidFill>
                      <a:srgbClr val="333333"/>
                    </a:solidFill>
                    <a:effectLst/>
                    <a:latin typeface="Noto Sans JP"/>
                  </a:rPr>
                  <a:t>、前月ご利用分の請求書が発行されます。</a:t>
                </a:r>
                <a:endParaRPr lang="en-US" altLang="ja-JP" sz="1400" b="0" i="0" dirty="0">
                  <a:solidFill>
                    <a:srgbClr val="333333"/>
                  </a:solidFill>
                  <a:effectLst/>
                  <a:latin typeface="Noto Sans JP"/>
                </a:endParaRPr>
              </a:p>
              <a:p>
                <a:r>
                  <a:rPr lang="ja-JP" altLang="en-US" sz="1400" b="0" i="0" dirty="0">
                    <a:solidFill>
                      <a:srgbClr val="333333"/>
                    </a:solidFill>
                    <a:effectLst/>
                    <a:latin typeface="Noto Sans JP"/>
                  </a:rPr>
                  <a:t>ご契約担当者様のメールアドレス宛にお知らせいたしますので、</a:t>
                </a:r>
                <a:endParaRPr lang="en-US" altLang="ja-JP" sz="1400" b="0" i="0" dirty="0">
                  <a:solidFill>
                    <a:srgbClr val="333333"/>
                  </a:solidFill>
                  <a:effectLst/>
                  <a:latin typeface="Noto Sans JP"/>
                </a:endParaRPr>
              </a:p>
              <a:p>
                <a:r>
                  <a:rPr lang="en-US" altLang="ja-JP" sz="1400" b="0" i="0" dirty="0">
                    <a:solidFill>
                      <a:srgbClr val="333333"/>
                    </a:solidFill>
                    <a:effectLst/>
                    <a:latin typeface="Noto Sans JP"/>
                  </a:rPr>
                  <a:t>my </a:t>
                </a:r>
                <a:r>
                  <a:rPr lang="ja-JP" altLang="en-US" sz="1400" b="0" i="0" dirty="0">
                    <a:solidFill>
                      <a:srgbClr val="333333"/>
                    </a:solidFill>
                    <a:effectLst/>
                    <a:latin typeface="Noto Sans JP"/>
                  </a:rPr>
                  <a:t>楽天モバイル </a:t>
                </a:r>
                <a:r>
                  <a:rPr lang="en-US" altLang="ja-JP" sz="1400" b="0" i="0" dirty="0">
                    <a:solidFill>
                      <a:srgbClr val="333333"/>
                    </a:solidFill>
                    <a:effectLst/>
                    <a:latin typeface="Noto Sans JP"/>
                  </a:rPr>
                  <a:t>Office</a:t>
                </a:r>
                <a:r>
                  <a:rPr lang="ja-JP" altLang="en-US" sz="1400" b="0" i="0" dirty="0">
                    <a:solidFill>
                      <a:srgbClr val="333333"/>
                    </a:solidFill>
                    <a:effectLst/>
                    <a:latin typeface="Noto Sans JP"/>
                  </a:rPr>
                  <a:t>のご確認をお願いいたします。</a:t>
                </a:r>
                <a:endParaRPr lang="ja-JP" altLang="en-US" sz="1400" dirty="0">
                  <a:solidFill>
                    <a:schemeClr val="tx1"/>
                  </a:solidFill>
                  <a:ea typeface="Meiryo UI" panose="020B0604030504040204" pitchFamily="50" charset="-128"/>
                </a:endParaRPr>
              </a:p>
            </p:txBody>
          </p:sp>
          <p:sp>
            <p:nvSpPr>
              <p:cNvPr id="16" name="Rectangle 15">
                <a:extLst>
                  <a:ext uri="{FF2B5EF4-FFF2-40B4-BE49-F238E27FC236}">
                    <a16:creationId xmlns:a16="http://schemas.microsoft.com/office/drawing/2014/main" id="{28A3855A-9538-3573-7406-193DEE08BB47}"/>
                  </a:ext>
                </a:extLst>
              </p:cNvPr>
              <p:cNvSpPr/>
              <p:nvPr/>
            </p:nvSpPr>
            <p:spPr>
              <a:xfrm>
                <a:off x="1094952" y="1010937"/>
                <a:ext cx="4236000" cy="544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053766"/>
                    </a:solidFill>
                    <a:ea typeface="Meiryo UI" panose="020B0604030504040204" pitchFamily="50" charset="-128"/>
                  </a:rPr>
                  <a:t>請求書発行のお知らせメール</a:t>
                </a:r>
              </a:p>
            </p:txBody>
          </p:sp>
          <p:sp>
            <p:nvSpPr>
              <p:cNvPr id="56" name="Rectangle 55">
                <a:extLst>
                  <a:ext uri="{FF2B5EF4-FFF2-40B4-BE49-F238E27FC236}">
                    <a16:creationId xmlns:a16="http://schemas.microsoft.com/office/drawing/2014/main" id="{86C6C004-D8D6-192A-006D-71D8D922A392}"/>
                  </a:ext>
                </a:extLst>
              </p:cNvPr>
              <p:cNvSpPr/>
              <p:nvPr/>
            </p:nvSpPr>
            <p:spPr>
              <a:xfrm>
                <a:off x="242974" y="1010937"/>
                <a:ext cx="786454" cy="1469444"/>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4000" b="1" dirty="0"/>
                  <a:t>1</a:t>
                </a:r>
                <a:endParaRPr kumimoji="1" lang="en-US" sz="4000" b="1" dirty="0"/>
              </a:p>
            </p:txBody>
          </p:sp>
        </p:grpSp>
      </p:grpSp>
      <p:grpSp>
        <p:nvGrpSpPr>
          <p:cNvPr id="1024" name="Group 1023">
            <a:extLst>
              <a:ext uri="{FF2B5EF4-FFF2-40B4-BE49-F238E27FC236}">
                <a16:creationId xmlns:a16="http://schemas.microsoft.com/office/drawing/2014/main" id="{607F4FBD-1419-E8F3-CD25-53CA4D2E455B}"/>
              </a:ext>
            </a:extLst>
          </p:cNvPr>
          <p:cNvGrpSpPr/>
          <p:nvPr/>
        </p:nvGrpSpPr>
        <p:grpSpPr>
          <a:xfrm>
            <a:off x="334964" y="3027658"/>
            <a:ext cx="6219457" cy="1482832"/>
            <a:chOff x="242974" y="1349164"/>
            <a:chExt cx="6219457" cy="1482832"/>
          </a:xfrm>
        </p:grpSpPr>
        <p:sp>
          <p:nvSpPr>
            <p:cNvPr id="1025" name="Rectangle 1024">
              <a:extLst>
                <a:ext uri="{FF2B5EF4-FFF2-40B4-BE49-F238E27FC236}">
                  <a16:creationId xmlns:a16="http://schemas.microsoft.com/office/drawing/2014/main" id="{55F61AC9-6049-5B1A-A941-EF5873E90E56}"/>
                </a:ext>
              </a:extLst>
            </p:cNvPr>
            <p:cNvSpPr/>
            <p:nvPr/>
          </p:nvSpPr>
          <p:spPr>
            <a:xfrm>
              <a:off x="242974" y="1926516"/>
              <a:ext cx="6203546" cy="90548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1027" name="Group 1026">
              <a:extLst>
                <a:ext uri="{FF2B5EF4-FFF2-40B4-BE49-F238E27FC236}">
                  <a16:creationId xmlns:a16="http://schemas.microsoft.com/office/drawing/2014/main" id="{A9D5F0A6-5E14-9175-14ED-AC94A096789F}"/>
                </a:ext>
              </a:extLst>
            </p:cNvPr>
            <p:cNvGrpSpPr/>
            <p:nvPr/>
          </p:nvGrpSpPr>
          <p:grpSpPr>
            <a:xfrm>
              <a:off x="242974" y="1349164"/>
              <a:ext cx="6219457" cy="1482832"/>
              <a:chOff x="242974" y="1349164"/>
              <a:chExt cx="6219457" cy="1482832"/>
            </a:xfrm>
          </p:grpSpPr>
          <p:sp>
            <p:nvSpPr>
              <p:cNvPr id="1028" name="Rectangle 1027">
                <a:extLst>
                  <a:ext uri="{FF2B5EF4-FFF2-40B4-BE49-F238E27FC236}">
                    <a16:creationId xmlns:a16="http://schemas.microsoft.com/office/drawing/2014/main" id="{EC033798-F7B3-864C-ED4E-4F92E3B68139}"/>
                  </a:ext>
                </a:extLst>
              </p:cNvPr>
              <p:cNvSpPr/>
              <p:nvPr/>
            </p:nvSpPr>
            <p:spPr>
              <a:xfrm>
                <a:off x="1094953" y="1896114"/>
                <a:ext cx="5367478" cy="767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0" i="0" dirty="0">
                    <a:solidFill>
                      <a:srgbClr val="333333"/>
                    </a:solidFill>
                    <a:effectLst/>
                    <a:latin typeface="Noto Sans JP"/>
                  </a:rPr>
                  <a:t>お持ちのパソコンから</a:t>
                </a:r>
                <a:r>
                  <a:rPr lang="en-US" altLang="ja-JP" sz="1400" b="0" i="0" dirty="0">
                    <a:solidFill>
                      <a:srgbClr val="333333"/>
                    </a:solidFill>
                    <a:effectLst/>
                    <a:latin typeface="Noto Sans JP"/>
                  </a:rPr>
                  <a:t>my </a:t>
                </a:r>
                <a:r>
                  <a:rPr lang="ja-JP" altLang="en-US" sz="1400" b="0" i="0" dirty="0">
                    <a:solidFill>
                      <a:srgbClr val="333333"/>
                    </a:solidFill>
                    <a:effectLst/>
                    <a:latin typeface="Noto Sans JP"/>
                  </a:rPr>
                  <a:t>楽天モバイル </a:t>
                </a:r>
                <a:r>
                  <a:rPr lang="en-US" altLang="ja-JP" sz="1400" b="0" i="0" dirty="0">
                    <a:solidFill>
                      <a:srgbClr val="333333"/>
                    </a:solidFill>
                    <a:effectLst/>
                    <a:latin typeface="Noto Sans JP"/>
                  </a:rPr>
                  <a:t>Office</a:t>
                </a:r>
                <a:r>
                  <a:rPr lang="ja-JP" altLang="en-US" sz="1400" b="0" i="0" dirty="0">
                    <a:solidFill>
                      <a:srgbClr val="333333"/>
                    </a:solidFill>
                    <a:effectLst/>
                    <a:latin typeface="Noto Sans JP"/>
                  </a:rPr>
                  <a:t>にアクセスし、</a:t>
                </a:r>
                <a:endParaRPr lang="en-US" altLang="ja-JP" sz="1400" b="0" i="0" dirty="0">
                  <a:solidFill>
                    <a:srgbClr val="333333"/>
                  </a:solidFill>
                  <a:effectLst/>
                  <a:latin typeface="Noto Sans JP"/>
                </a:endParaRPr>
              </a:p>
              <a:p>
                <a:r>
                  <a:rPr lang="ja-JP" altLang="en-US" sz="1400" b="0" i="0" dirty="0">
                    <a:solidFill>
                      <a:srgbClr val="333333"/>
                    </a:solidFill>
                    <a:effectLst/>
                    <a:latin typeface="Noto Sans JP"/>
                  </a:rPr>
                  <a:t>法人用楽天</a:t>
                </a:r>
                <a:r>
                  <a:rPr lang="en-US" altLang="ja-JP" sz="1400" b="0" i="0" dirty="0">
                    <a:solidFill>
                      <a:srgbClr val="333333"/>
                    </a:solidFill>
                    <a:effectLst/>
                    <a:latin typeface="Noto Sans JP"/>
                  </a:rPr>
                  <a:t>ID</a:t>
                </a:r>
                <a:r>
                  <a:rPr lang="ja-JP" altLang="en-US" sz="1400" b="0" i="0" dirty="0">
                    <a:solidFill>
                      <a:srgbClr val="333333"/>
                    </a:solidFill>
                    <a:effectLst/>
                    <a:latin typeface="Noto Sans JP"/>
                  </a:rPr>
                  <a:t>とパスワードでログインしてください。</a:t>
                </a:r>
                <a:endParaRPr lang="ja-JP" altLang="en-US" sz="1400" dirty="0">
                  <a:solidFill>
                    <a:schemeClr val="tx1"/>
                  </a:solidFill>
                  <a:ea typeface="Meiryo UI" panose="020B0604030504040204" pitchFamily="50" charset="-128"/>
                </a:endParaRPr>
              </a:p>
            </p:txBody>
          </p:sp>
          <p:sp>
            <p:nvSpPr>
              <p:cNvPr id="1029" name="Rectangle 1028">
                <a:extLst>
                  <a:ext uri="{FF2B5EF4-FFF2-40B4-BE49-F238E27FC236}">
                    <a16:creationId xmlns:a16="http://schemas.microsoft.com/office/drawing/2014/main" id="{26C7E46C-A85D-C2C8-D7F8-B4954CF55A2D}"/>
                  </a:ext>
                </a:extLst>
              </p:cNvPr>
              <p:cNvSpPr/>
              <p:nvPr/>
            </p:nvSpPr>
            <p:spPr>
              <a:xfrm>
                <a:off x="1012535" y="1349164"/>
                <a:ext cx="5001048" cy="544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rgbClr val="053766"/>
                    </a:solidFill>
                    <a:ea typeface="Meiryo UI" panose="020B0604030504040204" pitchFamily="50" charset="-128"/>
                  </a:rPr>
                  <a:t>my </a:t>
                </a:r>
                <a:r>
                  <a:rPr lang="ja-JP" altLang="en-US" sz="2400" b="1" dirty="0">
                    <a:solidFill>
                      <a:srgbClr val="053766"/>
                    </a:solidFill>
                    <a:ea typeface="Meiryo UI" panose="020B0604030504040204" pitchFamily="50" charset="-128"/>
                  </a:rPr>
                  <a:t>楽天モバイル </a:t>
                </a:r>
                <a:r>
                  <a:rPr lang="en-US" altLang="ja-JP" sz="2400" b="1" dirty="0">
                    <a:solidFill>
                      <a:srgbClr val="053766"/>
                    </a:solidFill>
                    <a:ea typeface="Meiryo UI" panose="020B0604030504040204" pitchFamily="50" charset="-128"/>
                  </a:rPr>
                  <a:t>Office</a:t>
                </a:r>
                <a:r>
                  <a:rPr lang="ja-JP" altLang="en-US" sz="2400" b="1" dirty="0">
                    <a:solidFill>
                      <a:srgbClr val="053766"/>
                    </a:solidFill>
                    <a:ea typeface="Meiryo UI" panose="020B0604030504040204" pitchFamily="50" charset="-128"/>
                  </a:rPr>
                  <a:t>にログインする</a:t>
                </a:r>
              </a:p>
            </p:txBody>
          </p:sp>
          <p:sp>
            <p:nvSpPr>
              <p:cNvPr id="1030" name="Rectangle 1029">
                <a:extLst>
                  <a:ext uri="{FF2B5EF4-FFF2-40B4-BE49-F238E27FC236}">
                    <a16:creationId xmlns:a16="http://schemas.microsoft.com/office/drawing/2014/main" id="{6373E3F6-8E6F-1CDF-A51D-2F7DEA323BED}"/>
                  </a:ext>
                </a:extLst>
              </p:cNvPr>
              <p:cNvSpPr/>
              <p:nvPr/>
            </p:nvSpPr>
            <p:spPr>
              <a:xfrm>
                <a:off x="242974" y="1362552"/>
                <a:ext cx="786454" cy="1469444"/>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4000" b="1" dirty="0"/>
                  <a:t>2</a:t>
                </a:r>
                <a:endParaRPr kumimoji="1" lang="en-US" sz="4000" b="1" dirty="0"/>
              </a:p>
            </p:txBody>
          </p:sp>
        </p:grpSp>
      </p:grpSp>
      <p:sp>
        <p:nvSpPr>
          <p:cNvPr id="1037" name="Rectangle 1036">
            <a:extLst>
              <a:ext uri="{FF2B5EF4-FFF2-40B4-BE49-F238E27FC236}">
                <a16:creationId xmlns:a16="http://schemas.microsoft.com/office/drawing/2014/main" id="{1A60BE41-B10C-9BB0-F1C3-0DFB1040B090}"/>
              </a:ext>
            </a:extLst>
          </p:cNvPr>
          <p:cNvSpPr/>
          <p:nvPr/>
        </p:nvSpPr>
        <p:spPr>
          <a:xfrm>
            <a:off x="1186942" y="4216402"/>
            <a:ext cx="4836215" cy="260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b="0" i="0" dirty="0">
                <a:solidFill>
                  <a:srgbClr val="333333"/>
                </a:solidFill>
                <a:effectLst/>
                <a:latin typeface="Noto Sans JP"/>
              </a:rPr>
              <a:t>※</a:t>
            </a:r>
            <a:r>
              <a:rPr lang="ja-JP" altLang="en-US" sz="1000" b="0" i="0" dirty="0">
                <a:solidFill>
                  <a:srgbClr val="333333"/>
                </a:solidFill>
                <a:effectLst/>
                <a:latin typeface="Noto Sans JP"/>
              </a:rPr>
              <a:t>法人用楽天</a:t>
            </a:r>
            <a:r>
              <a:rPr lang="en-US" altLang="ja-JP" sz="1000" b="0" i="0" dirty="0">
                <a:solidFill>
                  <a:srgbClr val="333333"/>
                </a:solidFill>
                <a:effectLst/>
                <a:latin typeface="Noto Sans JP"/>
              </a:rPr>
              <a:t>ID</a:t>
            </a:r>
            <a:r>
              <a:rPr lang="ja-JP" altLang="en-US" sz="1000" dirty="0">
                <a:solidFill>
                  <a:srgbClr val="333333"/>
                </a:solidFill>
                <a:latin typeface="Noto Sans JP"/>
              </a:rPr>
              <a:t>：</a:t>
            </a:r>
            <a:r>
              <a:rPr lang="ja-JP" altLang="en-US" sz="1000" b="0" i="0" dirty="0">
                <a:solidFill>
                  <a:srgbClr val="333333"/>
                </a:solidFill>
                <a:effectLst/>
                <a:latin typeface="Noto Sans JP"/>
              </a:rPr>
              <a:t>ご契約担当者様のメールアドレス</a:t>
            </a:r>
            <a:endParaRPr lang="ja-JP" altLang="en-US" sz="1000" dirty="0">
              <a:solidFill>
                <a:schemeClr val="tx1"/>
              </a:solidFill>
              <a:ea typeface="Meiryo UI" panose="020B0604030504040204" pitchFamily="50" charset="-128"/>
            </a:endParaRPr>
          </a:p>
        </p:txBody>
      </p:sp>
      <p:grpSp>
        <p:nvGrpSpPr>
          <p:cNvPr id="1038" name="Group 1037">
            <a:extLst>
              <a:ext uri="{FF2B5EF4-FFF2-40B4-BE49-F238E27FC236}">
                <a16:creationId xmlns:a16="http://schemas.microsoft.com/office/drawing/2014/main" id="{DCDC617C-AABA-479C-BCC5-844510CFE9B6}"/>
              </a:ext>
            </a:extLst>
          </p:cNvPr>
          <p:cNvGrpSpPr/>
          <p:nvPr/>
        </p:nvGrpSpPr>
        <p:grpSpPr>
          <a:xfrm>
            <a:off x="334964" y="4753350"/>
            <a:ext cx="6203547" cy="1470307"/>
            <a:chOff x="242974" y="1197726"/>
            <a:chExt cx="6203547" cy="1470307"/>
          </a:xfrm>
        </p:grpSpPr>
        <p:sp>
          <p:nvSpPr>
            <p:cNvPr id="1039" name="Rectangle 1038">
              <a:extLst>
                <a:ext uri="{FF2B5EF4-FFF2-40B4-BE49-F238E27FC236}">
                  <a16:creationId xmlns:a16="http://schemas.microsoft.com/office/drawing/2014/main" id="{6ED684FF-9DE6-23BB-2AE0-F6C3E032F370}"/>
                </a:ext>
              </a:extLst>
            </p:cNvPr>
            <p:cNvSpPr/>
            <p:nvPr/>
          </p:nvSpPr>
          <p:spPr>
            <a:xfrm>
              <a:off x="245203" y="1726416"/>
              <a:ext cx="6201318" cy="94161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1040" name="Group 1039">
              <a:extLst>
                <a:ext uri="{FF2B5EF4-FFF2-40B4-BE49-F238E27FC236}">
                  <a16:creationId xmlns:a16="http://schemas.microsoft.com/office/drawing/2014/main" id="{3417023B-07A2-C6FC-B247-350353BB7472}"/>
                </a:ext>
              </a:extLst>
            </p:cNvPr>
            <p:cNvGrpSpPr/>
            <p:nvPr/>
          </p:nvGrpSpPr>
          <p:grpSpPr>
            <a:xfrm>
              <a:off x="242974" y="1197726"/>
              <a:ext cx="6203546" cy="1470307"/>
              <a:chOff x="242974" y="1197726"/>
              <a:chExt cx="6203546" cy="1470307"/>
            </a:xfrm>
          </p:grpSpPr>
          <p:sp>
            <p:nvSpPr>
              <p:cNvPr id="1041" name="Rectangle 1040">
                <a:extLst>
                  <a:ext uri="{FF2B5EF4-FFF2-40B4-BE49-F238E27FC236}">
                    <a16:creationId xmlns:a16="http://schemas.microsoft.com/office/drawing/2014/main" id="{0E13E698-C4AF-18C0-5019-F046A92054F1}"/>
                  </a:ext>
                </a:extLst>
              </p:cNvPr>
              <p:cNvSpPr/>
              <p:nvPr/>
            </p:nvSpPr>
            <p:spPr>
              <a:xfrm>
                <a:off x="1080007" y="1775078"/>
                <a:ext cx="5366513" cy="69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0" i="0" dirty="0">
                    <a:solidFill>
                      <a:srgbClr val="333333"/>
                    </a:solidFill>
                    <a:effectLst/>
                    <a:latin typeface="Noto Sans JP"/>
                  </a:rPr>
                  <a:t>請求情報のページから請求書をダウンロードし、</a:t>
                </a:r>
                <a:br>
                  <a:rPr lang="ja-JP" altLang="en-US" sz="1400" dirty="0"/>
                </a:br>
                <a:r>
                  <a:rPr lang="ja-JP" altLang="en-US" sz="1400" i="0" dirty="0">
                    <a:solidFill>
                      <a:srgbClr val="333333"/>
                    </a:solidFill>
                    <a:effectLst/>
                    <a:latin typeface="Noto Sans JP"/>
                  </a:rPr>
                  <a:t>お支払い期限までに、指定口座へお振込みください。</a:t>
                </a:r>
                <a:endParaRPr lang="ja-JP" altLang="en-US" sz="1400" dirty="0">
                  <a:solidFill>
                    <a:schemeClr val="tx1"/>
                  </a:solidFill>
                  <a:ea typeface="Meiryo UI" panose="020B0604030504040204" pitchFamily="50" charset="-128"/>
                </a:endParaRPr>
              </a:p>
            </p:txBody>
          </p:sp>
          <p:sp>
            <p:nvSpPr>
              <p:cNvPr id="1042" name="Rectangle 1041">
                <a:extLst>
                  <a:ext uri="{FF2B5EF4-FFF2-40B4-BE49-F238E27FC236}">
                    <a16:creationId xmlns:a16="http://schemas.microsoft.com/office/drawing/2014/main" id="{00C42D4F-5FD8-ABEF-6ABF-8D5E46E0D31B}"/>
                  </a:ext>
                </a:extLst>
              </p:cNvPr>
              <p:cNvSpPr/>
              <p:nvPr/>
            </p:nvSpPr>
            <p:spPr>
              <a:xfrm>
                <a:off x="1094952" y="1197726"/>
                <a:ext cx="5001048" cy="544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053766"/>
                    </a:solidFill>
                    <a:ea typeface="Meiryo UI" panose="020B0604030504040204" pitchFamily="50" charset="-128"/>
                  </a:rPr>
                  <a:t>請求書のダウンロード、お振込み</a:t>
                </a:r>
              </a:p>
            </p:txBody>
          </p:sp>
          <p:sp>
            <p:nvSpPr>
              <p:cNvPr id="1043" name="Rectangle 1042">
                <a:extLst>
                  <a:ext uri="{FF2B5EF4-FFF2-40B4-BE49-F238E27FC236}">
                    <a16:creationId xmlns:a16="http://schemas.microsoft.com/office/drawing/2014/main" id="{DDF1EEAA-3318-071E-7B6D-09021D167142}"/>
                  </a:ext>
                </a:extLst>
              </p:cNvPr>
              <p:cNvSpPr/>
              <p:nvPr/>
            </p:nvSpPr>
            <p:spPr>
              <a:xfrm>
                <a:off x="242974" y="1198589"/>
                <a:ext cx="786454" cy="1469444"/>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4000" b="1" dirty="0"/>
                  <a:t>3</a:t>
                </a:r>
                <a:endParaRPr kumimoji="1" lang="en-US" sz="4000" b="1" dirty="0"/>
              </a:p>
            </p:txBody>
          </p:sp>
        </p:grpSp>
      </p:grpSp>
      <p:pic>
        <p:nvPicPr>
          <p:cNvPr id="1044" name="Picture 2">
            <a:extLst>
              <a:ext uri="{FF2B5EF4-FFF2-40B4-BE49-F238E27FC236}">
                <a16:creationId xmlns:a16="http://schemas.microsoft.com/office/drawing/2014/main" id="{ED091033-21C1-C062-CD33-29374194B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263" y="1620834"/>
            <a:ext cx="5131620" cy="42582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02A41-ADE9-B22A-A476-FAC9F5AC705C}"/>
              </a:ext>
            </a:extLst>
          </p:cNvPr>
          <p:cNvSpPr/>
          <p:nvPr/>
        </p:nvSpPr>
        <p:spPr>
          <a:xfrm>
            <a:off x="6627263" y="1080592"/>
            <a:ext cx="2861548" cy="429414"/>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i="0" dirty="0">
                <a:solidFill>
                  <a:schemeClr val="bg1"/>
                </a:solidFill>
                <a:effectLst/>
                <a:latin typeface="Noto Sans JP"/>
              </a:rPr>
              <a:t>my </a:t>
            </a:r>
            <a:r>
              <a:rPr lang="ja-JP" altLang="en-US" sz="1400" b="1" i="0" dirty="0">
                <a:solidFill>
                  <a:schemeClr val="bg1"/>
                </a:solidFill>
                <a:effectLst/>
                <a:latin typeface="Noto Sans JP"/>
              </a:rPr>
              <a:t>楽天モバイル </a:t>
            </a:r>
            <a:r>
              <a:rPr lang="en-US" altLang="ja-JP" sz="1400" b="1" i="0" dirty="0">
                <a:solidFill>
                  <a:schemeClr val="bg1"/>
                </a:solidFill>
                <a:effectLst/>
                <a:latin typeface="Noto Sans JP"/>
              </a:rPr>
              <a:t>Office</a:t>
            </a:r>
            <a:r>
              <a:rPr lang="ja-JP" altLang="en-US" sz="1400" b="1" i="0" dirty="0">
                <a:solidFill>
                  <a:schemeClr val="bg1"/>
                </a:solidFill>
                <a:effectLst/>
                <a:latin typeface="Noto Sans JP"/>
              </a:rPr>
              <a:t>の画面</a:t>
            </a:r>
            <a:endParaRPr kumimoji="1" lang="en-US" sz="1400" b="1" dirty="0">
              <a:solidFill>
                <a:schemeClr val="bg1"/>
              </a:solidFill>
            </a:endParaRPr>
          </a:p>
        </p:txBody>
      </p:sp>
      <p:sp>
        <p:nvSpPr>
          <p:cNvPr id="3" name="TextBox 3">
            <a:extLst>
              <a:ext uri="{FF2B5EF4-FFF2-40B4-BE49-F238E27FC236}">
                <a16:creationId xmlns:a16="http://schemas.microsoft.com/office/drawing/2014/main" id="{EF2EC9A3-F76E-F06D-DA5A-7EBBF72A797D}"/>
              </a:ext>
            </a:extLst>
          </p:cNvPr>
          <p:cNvSpPr txBox="1"/>
          <p:nvPr/>
        </p:nvSpPr>
        <p:spPr>
          <a:xfrm>
            <a:off x="8552695" y="5977436"/>
            <a:ext cx="3206188" cy="246221"/>
          </a:xfrm>
          <a:prstGeom prst="rect">
            <a:avLst/>
          </a:prstGeom>
          <a:noFill/>
        </p:spPr>
        <p:txBody>
          <a:bodyPr wrap="square" rtlCol="0">
            <a:spAutoFit/>
          </a:bodyPr>
          <a:lstStyle/>
          <a:p>
            <a:r>
              <a:rPr lang="en-US" altLang="ja-JP" sz="1000" b="0" i="0" dirty="0">
                <a:solidFill>
                  <a:schemeClr val="bg2">
                    <a:lumMod val="25000"/>
                  </a:schemeClr>
                </a:solidFill>
                <a:effectLst/>
                <a:latin typeface="Noto Sans JP"/>
              </a:rPr>
              <a:t>※</a:t>
            </a:r>
            <a:r>
              <a:rPr lang="ja-JP" altLang="en-US" sz="1000" b="0" i="0" dirty="0">
                <a:solidFill>
                  <a:schemeClr val="bg2">
                    <a:lumMod val="25000"/>
                  </a:schemeClr>
                </a:solidFill>
                <a:effectLst/>
                <a:latin typeface="Noto Sans JP"/>
              </a:rPr>
              <a:t>画面はバージョンによって異なる場合があります。</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p:txBody>
      </p:sp>
      <p:grpSp>
        <p:nvGrpSpPr>
          <p:cNvPr id="9" name="Group 4">
            <a:extLst>
              <a:ext uri="{FF2B5EF4-FFF2-40B4-BE49-F238E27FC236}">
                <a16:creationId xmlns:a16="http://schemas.microsoft.com/office/drawing/2014/main" id="{04D396B5-282D-C393-6469-09534B74804F}"/>
              </a:ext>
            </a:extLst>
          </p:cNvPr>
          <p:cNvGrpSpPr/>
          <p:nvPr/>
        </p:nvGrpSpPr>
        <p:grpSpPr>
          <a:xfrm>
            <a:off x="570533" y="208800"/>
            <a:ext cx="950400" cy="949722"/>
            <a:chOff x="3514254" y="-511280"/>
            <a:chExt cx="950400" cy="949722"/>
          </a:xfrm>
        </p:grpSpPr>
        <p:sp>
          <p:nvSpPr>
            <p:cNvPr id="10" name="Flowchart: Connector 3">
              <a:extLst>
                <a:ext uri="{FF2B5EF4-FFF2-40B4-BE49-F238E27FC236}">
                  <a16:creationId xmlns:a16="http://schemas.microsoft.com/office/drawing/2014/main" id="{F47B96CC-F238-FE6C-0D90-654FC91356F0}"/>
                </a:ext>
              </a:extLst>
            </p:cNvPr>
            <p:cNvSpPr/>
            <p:nvPr/>
          </p:nvSpPr>
          <p:spPr>
            <a:xfrm>
              <a:off x="3514254" y="-511280"/>
              <a:ext cx="950400" cy="949722"/>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11" name="Flowchart: Connector 3">
              <a:extLst>
                <a:ext uri="{FF2B5EF4-FFF2-40B4-BE49-F238E27FC236}">
                  <a16:creationId xmlns:a16="http://schemas.microsoft.com/office/drawing/2014/main" id="{69E9D126-B0FD-CC99-4BC3-7F58ABC0607A}"/>
                </a:ext>
              </a:extLst>
            </p:cNvPr>
            <p:cNvSpPr/>
            <p:nvPr/>
          </p:nvSpPr>
          <p:spPr>
            <a:xfrm>
              <a:off x="3557454" y="-468419"/>
              <a:ext cx="864000" cy="864000"/>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grpSp>
      <p:sp>
        <p:nvSpPr>
          <p:cNvPr id="12" name="TextBox 11">
            <a:extLst>
              <a:ext uri="{FF2B5EF4-FFF2-40B4-BE49-F238E27FC236}">
                <a16:creationId xmlns:a16="http://schemas.microsoft.com/office/drawing/2014/main" id="{6754F5F2-73D9-C2D2-18F1-CF9950F34CA3}"/>
              </a:ext>
            </a:extLst>
          </p:cNvPr>
          <p:cNvSpPr txBox="1"/>
          <p:nvPr/>
        </p:nvSpPr>
        <p:spPr>
          <a:xfrm>
            <a:off x="849860" y="272116"/>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③</a:t>
            </a:r>
            <a:endParaRPr kumimoji="1" lang="en-JP" altLang="ja-JP" sz="18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13" name="TextBox 12">
            <a:extLst>
              <a:ext uri="{FF2B5EF4-FFF2-40B4-BE49-F238E27FC236}">
                <a16:creationId xmlns:a16="http://schemas.microsoft.com/office/drawing/2014/main" id="{F0656252-6300-6C2D-8A5A-E5206F1AD72E}"/>
              </a:ext>
            </a:extLst>
          </p:cNvPr>
          <p:cNvSpPr txBox="1"/>
          <p:nvPr/>
        </p:nvSpPr>
        <p:spPr>
          <a:xfrm>
            <a:off x="531810" y="556514"/>
            <a:ext cx="10278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a:solidFill>
                  <a:srgbClr val="FFFFFF"/>
                </a:solidFill>
                <a:latin typeface="Meiryo UI" panose="020B0604030504040204" pitchFamily="34" charset="-128"/>
                <a:ea typeface="Meiryo UI" panose="020B0604030504040204" pitchFamily="34" charset="-128"/>
              </a:rPr>
              <a:t>サポート</a:t>
            </a:r>
            <a:endParaRPr kumimoji="1" lang="en-JP" altLang="ja-JP" sz="20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14" name="テキスト ボックス 28">
            <a:extLst>
              <a:ext uri="{FF2B5EF4-FFF2-40B4-BE49-F238E27FC236}">
                <a16:creationId xmlns:a16="http://schemas.microsoft.com/office/drawing/2014/main" id="{D23581C5-ED13-1850-7535-1459B099ECB6}"/>
              </a:ext>
            </a:extLst>
          </p:cNvPr>
          <p:cNvSpPr txBox="1"/>
          <p:nvPr/>
        </p:nvSpPr>
        <p:spPr>
          <a:xfrm>
            <a:off x="4016744" y="288000"/>
            <a:ext cx="4158510"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お支払いまでの流れ</a:t>
            </a:r>
          </a:p>
        </p:txBody>
      </p:sp>
    </p:spTree>
    <p:extLst>
      <p:ext uri="{BB962C8B-B14F-4D97-AF65-F5344CB8AC3E}">
        <p14:creationId xmlns:p14="http://schemas.microsoft.com/office/powerpoint/2010/main" val="2090648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楽天モバイル、10月より携帯キャリア事業としてのサービスを開始 | 楽天株式会社">
            <a:extLst>
              <a:ext uri="{FF2B5EF4-FFF2-40B4-BE49-F238E27FC236}">
                <a16:creationId xmlns:a16="http://schemas.microsoft.com/office/drawing/2014/main" id="{61146E12-58D7-E34D-9BE7-DA50EFBFF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84" y="957657"/>
            <a:ext cx="4616230" cy="1136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0B3D4-1DE3-644B-852F-D4AD5FDECD5C}"/>
              </a:ext>
            </a:extLst>
          </p:cNvPr>
          <p:cNvSpPr txBox="1"/>
          <p:nvPr/>
        </p:nvSpPr>
        <p:spPr>
          <a:xfrm>
            <a:off x="4023959" y="3013502"/>
            <a:ext cx="414408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800" b="1">
                <a:solidFill>
                  <a:srgbClr val="333333"/>
                </a:solidFill>
                <a:latin typeface="Meiryo UI" panose="020B0604030504040204" pitchFamily="34" charset="-128"/>
                <a:ea typeface="Meiryo UI" panose="020B0604030504040204" pitchFamily="34" charset="-128"/>
                <a:cs typeface="Rakuten Sans" panose="020B0503020203020204" pitchFamily="34" charset="0"/>
              </a:rPr>
              <a:t>料金プラン詳細</a:t>
            </a:r>
            <a:endParaRPr kumimoji="1" lang="ja-JP" altLang="en-US" sz="4800" b="1" i="0" u="none" strike="noStrike" kern="1200" cap="none" spc="0" normalizeH="0" baseline="0" noProof="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endParaRPr>
          </a:p>
        </p:txBody>
      </p:sp>
    </p:spTree>
    <p:extLst>
      <p:ext uri="{BB962C8B-B14F-4D97-AF65-F5344CB8AC3E}">
        <p14:creationId xmlns:p14="http://schemas.microsoft.com/office/powerpoint/2010/main" val="681426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2356198850"/>
              </p:ext>
            </p:extLst>
          </p:nvPr>
        </p:nvGraphicFramePr>
        <p:xfrm>
          <a:off x="472543" y="1404000"/>
          <a:ext cx="11246914" cy="4259093"/>
        </p:xfrm>
        <a:graphic>
          <a:graphicData uri="http://schemas.openxmlformats.org/drawingml/2006/table">
            <a:tbl>
              <a:tblPr firstRow="1" bandRow="1">
                <a:tableStyleId>{5C22544A-7EE6-4342-B048-85BDC9FD1C3A}</a:tableStyleId>
              </a:tblPr>
              <a:tblGrid>
                <a:gridCol w="699855">
                  <a:extLst>
                    <a:ext uri="{9D8B030D-6E8A-4147-A177-3AD203B41FA5}">
                      <a16:colId xmlns:a16="http://schemas.microsoft.com/office/drawing/2014/main" val="2816894868"/>
                    </a:ext>
                  </a:extLst>
                </a:gridCol>
                <a:gridCol w="2083022">
                  <a:extLst>
                    <a:ext uri="{9D8B030D-6E8A-4147-A177-3AD203B41FA5}">
                      <a16:colId xmlns:a16="http://schemas.microsoft.com/office/drawing/2014/main" val="1660296356"/>
                    </a:ext>
                  </a:extLst>
                </a:gridCol>
                <a:gridCol w="2077294">
                  <a:extLst>
                    <a:ext uri="{9D8B030D-6E8A-4147-A177-3AD203B41FA5}">
                      <a16:colId xmlns:a16="http://schemas.microsoft.com/office/drawing/2014/main" val="1432616850"/>
                    </a:ext>
                  </a:extLst>
                </a:gridCol>
                <a:gridCol w="2190117">
                  <a:extLst>
                    <a:ext uri="{9D8B030D-6E8A-4147-A177-3AD203B41FA5}">
                      <a16:colId xmlns:a16="http://schemas.microsoft.com/office/drawing/2014/main" val="1030046333"/>
                    </a:ext>
                  </a:extLst>
                </a:gridCol>
                <a:gridCol w="4196626">
                  <a:extLst>
                    <a:ext uri="{9D8B030D-6E8A-4147-A177-3AD203B41FA5}">
                      <a16:colId xmlns:a16="http://schemas.microsoft.com/office/drawing/2014/main" val="249183932"/>
                    </a:ext>
                  </a:extLst>
                </a:gridCol>
              </a:tblGrid>
              <a:tr h="316896">
                <a:tc rowSpan="2" gridSpan="2">
                  <a:txBody>
                    <a:bodyPr/>
                    <a:lstStyle/>
                    <a:p>
                      <a:r>
                        <a:rPr kumimoji="1" lang="ja-JP" altLang="en-US" sz="1400" b="1">
                          <a:solidFill>
                            <a:schemeClr val="bg1"/>
                          </a:solidFill>
                          <a:latin typeface="Meiryo UI" panose="020B0604030504040204" pitchFamily="50" charset="-128"/>
                          <a:ea typeface="Meiryo UI" panose="020B0604030504040204" pitchFamily="50" charset="-128"/>
                        </a:rPr>
                        <a:t>エリア</a:t>
                      </a: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053766"/>
                    </a:solidFill>
                  </a:tcPr>
                </a:tc>
                <a:tc rowSpan="2" hMerge="1">
                  <a:txBody>
                    <a:bodyPr/>
                    <a:lstStyle/>
                    <a:p>
                      <a:endParaRPr kumimoji="1" lang="ja-JP" altLang="en-US"/>
                    </a:p>
                  </a:txBody>
                  <a:tcPr/>
                </a:tc>
                <a:tc gridSpan="2">
                  <a:txBody>
                    <a:bodyPr/>
                    <a:lstStyle/>
                    <a:p>
                      <a:r>
                        <a:rPr kumimoji="1" lang="ja-JP" altLang="en-US" sz="1400" b="1">
                          <a:solidFill>
                            <a:schemeClr val="bg1"/>
                          </a:solidFill>
                          <a:latin typeface="Meiryo UI" panose="020B0604030504040204" pitchFamily="50" charset="-128"/>
                          <a:ea typeface="Meiryo UI" panose="020B0604030504040204" pitchFamily="50" charset="-128"/>
                        </a:rPr>
                        <a:t>国内</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053766"/>
                    </a:solidFill>
                  </a:tcPr>
                </a:tc>
                <a:tc hMerge="1">
                  <a:txBody>
                    <a:bodyPr/>
                    <a:lstStyle/>
                    <a:p>
                      <a:endParaRPr kumimoji="1" lang="ja-JP" altLang="en-US"/>
                    </a:p>
                  </a:txBody>
                  <a:tcPr/>
                </a:tc>
                <a:tc rowSpan="2">
                  <a:txBody>
                    <a:bodyPr/>
                    <a:lstStyle/>
                    <a:p>
                      <a:r>
                        <a:rPr kumimoji="1" lang="ja-JP" altLang="en-US" sz="1400" b="1">
                          <a:solidFill>
                            <a:schemeClr val="bg1"/>
                          </a:solidFill>
                          <a:latin typeface="Meiryo UI" panose="020B0604030504040204" pitchFamily="50" charset="-128"/>
                          <a:ea typeface="Meiryo UI" panose="020B0604030504040204" pitchFamily="50" charset="-128"/>
                        </a:rPr>
                        <a:t>海外</a:t>
                      </a:r>
                      <a:endParaRPr kumimoji="1" lang="en-US" altLang="ja-JP" sz="1400" b="1">
                        <a:solidFill>
                          <a:schemeClr val="bg1"/>
                        </a:solidFill>
                        <a:latin typeface="Meiryo UI" panose="020B0604030504040204" pitchFamily="50" charset="-128"/>
                        <a:ea typeface="Meiryo UI" panose="020B0604030504040204" pitchFamily="50" charset="-128"/>
                      </a:endParaRPr>
                    </a:p>
                    <a:p>
                      <a:r>
                        <a:rPr kumimoji="1" lang="ja-JP" altLang="en-US" sz="1200" b="1">
                          <a:solidFill>
                            <a:schemeClr val="bg1"/>
                          </a:solidFill>
                          <a:latin typeface="Meiryo UI" panose="020B0604030504040204" pitchFamily="50" charset="-128"/>
                          <a:ea typeface="Meiryo UI" panose="020B0604030504040204" pitchFamily="50" charset="-128"/>
                        </a:rPr>
                        <a:t>（海外指定の国と地域）</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053766"/>
                    </a:solidFill>
                  </a:tcPr>
                </a:tc>
                <a:extLst>
                  <a:ext uri="{0D108BD9-81ED-4DB2-BD59-A6C34878D82A}">
                    <a16:rowId xmlns:a16="http://schemas.microsoft.com/office/drawing/2014/main" val="4103355092"/>
                  </a:ext>
                </a:extLst>
              </a:tr>
              <a:tr h="316896">
                <a:tc gridSpan="2" vMerge="1">
                  <a:txBody>
                    <a:bodyPr/>
                    <a:lstStyle/>
                    <a:p>
                      <a:endParaRPr kumimoji="1" lang="ja-JP" altLang="en-US"/>
                    </a:p>
                  </a:txBody>
                  <a:tcPr/>
                </a:tc>
                <a:tc hMerge="1" vMerge="1">
                  <a:txBody>
                    <a:bodyPr/>
                    <a:lstStyle/>
                    <a:p>
                      <a:endParaRPr kumimoji="1" lang="ja-JP" altLang="en-US"/>
                    </a:p>
                  </a:txBody>
                  <a:tcPr/>
                </a:tc>
                <a:tc>
                  <a:txBody>
                    <a:bodyPr/>
                    <a:lstStyle/>
                    <a:p>
                      <a:r>
                        <a:rPr kumimoji="1" lang="ja-JP" altLang="en-US" sz="1400" b="1">
                          <a:solidFill>
                            <a:schemeClr val="bg1"/>
                          </a:solidFill>
                          <a:latin typeface="Meiryo UI" panose="020B0604030504040204" pitchFamily="50" charset="-128"/>
                          <a:ea typeface="Meiryo UI" panose="020B0604030504040204" pitchFamily="50" charset="-128"/>
                        </a:rPr>
                        <a:t>楽天回線エリア</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053766"/>
                    </a:solidFill>
                  </a:tcPr>
                </a:tc>
                <a:tc>
                  <a:txBody>
                    <a:bodyPr/>
                    <a:lstStyle/>
                    <a:p>
                      <a:r>
                        <a:rPr kumimoji="1" lang="ja-JP" altLang="en-US" sz="1400" b="1">
                          <a:solidFill>
                            <a:schemeClr val="bg1"/>
                          </a:solidFill>
                          <a:latin typeface="Meiryo UI" panose="020B0604030504040204" pitchFamily="50" charset="-128"/>
                          <a:ea typeface="Meiryo UI" panose="020B0604030504040204" pitchFamily="50" charset="-128"/>
                        </a:rPr>
                        <a:t>パートナー回線エリア</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053766"/>
                    </a:solidFill>
                  </a:tcPr>
                </a:tc>
                <a:tc vMerge="1">
                  <a:txBody>
                    <a:bodyPr/>
                    <a:lstStyle/>
                    <a:p>
                      <a:endParaRPr kumimoji="1" lang="ja-JP" altLang="en-US" sz="1400" b="1">
                        <a:solidFill>
                          <a:schemeClr val="bg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053766"/>
                    </a:solidFill>
                  </a:tcPr>
                </a:tc>
                <a:extLst>
                  <a:ext uri="{0D108BD9-81ED-4DB2-BD59-A6C34878D82A}">
                    <a16:rowId xmlns:a16="http://schemas.microsoft.com/office/drawing/2014/main" val="2779790988"/>
                  </a:ext>
                </a:extLst>
              </a:tr>
              <a:tr h="538725">
                <a:tc gridSpan="2">
                  <a:txBody>
                    <a:bodyPr/>
                    <a:lstStyle/>
                    <a:p>
                      <a:r>
                        <a:rPr kumimoji="1" lang="ja-JP" altLang="en-US" sz="1400" b="1">
                          <a:solidFill>
                            <a:schemeClr val="bg1"/>
                          </a:solidFill>
                          <a:latin typeface="Meiryo UI" panose="020B0604030504040204" pitchFamily="50" charset="-128"/>
                          <a:ea typeface="Meiryo UI" panose="020B0604030504040204" pitchFamily="50" charset="-128"/>
                        </a:rPr>
                        <a:t>データ通信</a:t>
                      </a: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3766"/>
                    </a:solidFill>
                  </a:tcPr>
                </a:tc>
                <a:tc hMerge="1">
                  <a:txBody>
                    <a:bodyPr/>
                    <a:lstStyle/>
                    <a:p>
                      <a:endParaRPr kumimoji="1" lang="ja-JP" altLang="en-US"/>
                    </a:p>
                  </a:txBody>
                  <a:tcPr/>
                </a:tc>
                <a:tc gridSpan="2">
                  <a:txBody>
                    <a:bodyPr/>
                    <a:lstStyle/>
                    <a:p>
                      <a:r>
                        <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rPr>
                        <a:t>各プラン容量による</a:t>
                      </a:r>
                      <a:br>
                        <a:rPr kumimoji="1" lang="en-US" altLang="ja-JP" sz="1400" b="0" dirty="0">
                          <a:solidFill>
                            <a:schemeClr val="tx1">
                              <a:lumMod val="95000"/>
                              <a:lumOff val="5000"/>
                            </a:schemeClr>
                          </a:solidFill>
                          <a:latin typeface="Meiryo UI" panose="020B0604030504040204" pitchFamily="50" charset="-128"/>
                          <a:ea typeface="Meiryo UI" panose="020B0604030504040204" pitchFamily="50" charset="-128"/>
                        </a:rPr>
                      </a:br>
                      <a:r>
                        <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rPr>
                        <a:t>超過後は最大</a:t>
                      </a:r>
                      <a:r>
                        <a:rPr kumimoji="1" lang="en-US" altLang="ja-JP" sz="1400" b="0" dirty="0">
                          <a:solidFill>
                            <a:schemeClr val="tx1">
                              <a:lumMod val="95000"/>
                              <a:lumOff val="5000"/>
                            </a:schemeClr>
                          </a:solidFill>
                          <a:latin typeface="Meiryo UI" panose="020B0604030504040204" pitchFamily="50" charset="-128"/>
                          <a:ea typeface="Meiryo UI" panose="020B0604030504040204" pitchFamily="50" charset="-128"/>
                        </a:rPr>
                        <a:t>200kbps</a:t>
                      </a:r>
                      <a:r>
                        <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rPr>
                        <a:t>で使い放題 </a:t>
                      </a:r>
                      <a:r>
                        <a:rPr kumimoji="1" lang="en-US" altLang="ja-JP" sz="1050" b="0" dirty="0">
                          <a:solidFill>
                            <a:schemeClr val="tx1">
                              <a:lumMod val="95000"/>
                              <a:lumOff val="5000"/>
                            </a:schemeClr>
                          </a:solidFill>
                          <a:latin typeface="Meiryo UI" panose="020B0604030504040204" pitchFamily="50" charset="-128"/>
                          <a:ea typeface="Meiryo UI" panose="020B0604030504040204" pitchFamily="50" charset="-128"/>
                        </a:rPr>
                        <a:t>※2</a:t>
                      </a:r>
                      <a:endPar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hMerge="1">
                  <a:txBody>
                    <a:bodyPr/>
                    <a:lstStyle/>
                    <a:p>
                      <a:endParaRPr kumimoji="1" lang="ja-JP" altLang="en-US" sz="1400" b="0">
                        <a:latin typeface="Meiryo UI" panose="020B0604030504040204" pitchFamily="50" charset="-128"/>
                        <a:ea typeface="Meiryo UI" panose="020B0604030504040204" pitchFamily="50" charset="-128"/>
                      </a:endParaRPr>
                    </a:p>
                  </a:txBody>
                  <a:tcPr anchor="ctr" anchorCtr="1"/>
                </a:tc>
                <a:tc>
                  <a:txBody>
                    <a:bodyPr/>
                    <a:lstStyle/>
                    <a:p>
                      <a:r>
                        <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rPr>
                        <a:t>各プラン容量による</a:t>
                      </a:r>
                      <a:br>
                        <a:rPr kumimoji="1" lang="en-US" altLang="ja-JP" sz="1400" b="0" dirty="0">
                          <a:solidFill>
                            <a:schemeClr val="tx1">
                              <a:lumMod val="95000"/>
                              <a:lumOff val="5000"/>
                            </a:schemeClr>
                          </a:solidFill>
                          <a:latin typeface="Meiryo UI" panose="020B0604030504040204" pitchFamily="50" charset="-128"/>
                          <a:ea typeface="Meiryo UI" panose="020B0604030504040204" pitchFamily="50" charset="-128"/>
                        </a:rPr>
                      </a:br>
                      <a:r>
                        <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rPr>
                        <a:t>超過後は最大</a:t>
                      </a:r>
                      <a:r>
                        <a:rPr kumimoji="1" lang="en-US" altLang="ja-JP" sz="1400" b="0" dirty="0">
                          <a:solidFill>
                            <a:schemeClr val="tx1">
                              <a:lumMod val="95000"/>
                              <a:lumOff val="5000"/>
                            </a:schemeClr>
                          </a:solidFill>
                          <a:latin typeface="Meiryo UI" panose="020B0604030504040204" pitchFamily="50" charset="-128"/>
                          <a:ea typeface="Meiryo UI" panose="020B0604030504040204" pitchFamily="50" charset="-128"/>
                        </a:rPr>
                        <a:t>128kbps</a:t>
                      </a:r>
                      <a:r>
                        <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rPr>
                        <a:t>で使い放題 </a:t>
                      </a:r>
                      <a:r>
                        <a:rPr kumimoji="1" lang="en-US" altLang="ja-JP" sz="1050" b="0" dirty="0">
                          <a:solidFill>
                            <a:schemeClr val="tx1">
                              <a:lumMod val="95000"/>
                              <a:lumOff val="5000"/>
                            </a:schemeClr>
                          </a:solidFill>
                          <a:latin typeface="Meiryo UI" panose="020B0604030504040204" pitchFamily="50" charset="-128"/>
                          <a:ea typeface="Meiryo UI" panose="020B0604030504040204" pitchFamily="50" charset="-128"/>
                        </a:rPr>
                        <a:t>※3※4</a:t>
                      </a:r>
                      <a:endPar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3473843829"/>
                  </a:ext>
                </a:extLst>
              </a:tr>
              <a:tr h="531931">
                <a:tc rowSpan="3">
                  <a:txBody>
                    <a:bodyPr/>
                    <a:lstStyle/>
                    <a:p>
                      <a:r>
                        <a:rPr kumimoji="1" lang="ja-JP" altLang="en-US" sz="1800" b="1">
                          <a:solidFill>
                            <a:schemeClr val="bg1"/>
                          </a:solidFill>
                        </a:rPr>
                        <a:t>通話</a:t>
                      </a:r>
                      <a:endParaRPr kumimoji="1" lang="ja-JP" altLang="en-US" sz="1800" b="1">
                        <a:solidFill>
                          <a:schemeClr val="bg1"/>
                        </a:solidFill>
                        <a:latin typeface="Meiryo UI" panose="020B0604030504040204" pitchFamily="50" charset="-128"/>
                        <a:ea typeface="Meiryo UI"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053766"/>
                    </a:solidFill>
                  </a:tcPr>
                </a:tc>
                <a:tc>
                  <a:txBody>
                    <a:bodyPr/>
                    <a:lstStyle/>
                    <a:p>
                      <a:r>
                        <a:rPr kumimoji="1" lang="en-US" altLang="ja-JP" sz="1400" b="1">
                          <a:solidFill>
                            <a:schemeClr val="tx1">
                              <a:lumMod val="95000"/>
                              <a:lumOff val="5000"/>
                            </a:schemeClr>
                          </a:solidFill>
                          <a:latin typeface="Meiryo UI" panose="020B0604030504040204" pitchFamily="50" charset="-128"/>
                          <a:ea typeface="Meiryo UI" panose="020B0604030504040204" pitchFamily="50" charset="-128"/>
                        </a:rPr>
                        <a:t>Rakuten Link</a:t>
                      </a:r>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 </a:t>
                      </a:r>
                      <a:r>
                        <a:rPr kumimoji="1" lang="en-US" altLang="ja-JP" sz="1400" b="1">
                          <a:solidFill>
                            <a:schemeClr val="tx1">
                              <a:lumMod val="95000"/>
                              <a:lumOff val="5000"/>
                            </a:schemeClr>
                          </a:solidFill>
                          <a:latin typeface="Meiryo UI" panose="020B0604030504040204" pitchFamily="50" charset="-128"/>
                          <a:ea typeface="Meiryo UI" panose="020B0604030504040204" pitchFamily="50" charset="-128"/>
                        </a:rPr>
                        <a:t>Office</a:t>
                      </a:r>
                    </a:p>
                    <a:p>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同士</a:t>
                      </a: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gridSpan="3">
                  <a:txBody>
                    <a:bodyPr/>
                    <a:lstStyle/>
                    <a:p>
                      <a:r>
                        <a:rPr kumimoji="1" lang="ja-JP" altLang="en-US" sz="2000" b="1">
                          <a:solidFill>
                            <a:srgbClr val="FF3399"/>
                          </a:solidFill>
                          <a:latin typeface="Meiryo UI" panose="020B0604030504040204" pitchFamily="50" charset="-128"/>
                          <a:ea typeface="Meiryo UI" panose="020B0604030504040204" pitchFamily="50" charset="-128"/>
                        </a:rPr>
                        <a:t>無料</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FF2F9"/>
                    </a:solidFill>
                  </a:tcPr>
                </a:tc>
                <a:tc hMerge="1">
                  <a:txBody>
                    <a:bodyPr/>
                    <a:lstStyle/>
                    <a:p>
                      <a:endParaRPr kumimoji="1" lang="ja-JP" altLang="en-US"/>
                    </a:p>
                  </a:txBody>
                  <a:tcPr/>
                </a:tc>
                <a:tc hMerge="1">
                  <a:txBody>
                    <a:bodyPr/>
                    <a:lstStyle/>
                    <a:p>
                      <a:endParaRPr lang="en-US"/>
                    </a:p>
                  </a:txBody>
                  <a:tcPr>
                    <a:lnL w="12700" cap="flat" cmpd="sng" algn="ctr">
                      <a:solidFill>
                        <a:srgbClr val="E0E0E0"/>
                      </a:solidFill>
                      <a:prstDash val="solid"/>
                      <a:round/>
                      <a:headEnd type="none" w="med" len="med"/>
                      <a:tailEnd type="none" w="med" len="med"/>
                    </a:lnL>
                    <a:lnT w="12700" cap="flat" cmpd="sng" algn="ctr">
                      <a:solidFill>
                        <a:srgbClr val="E0E0E0"/>
                      </a:solidFill>
                      <a:prstDash val="solid"/>
                      <a:round/>
                      <a:headEnd type="none" w="med" len="med"/>
                      <a:tailEnd type="none" w="med" len="med"/>
                    </a:lnT>
                  </a:tcPr>
                </a:tc>
                <a:extLst>
                  <a:ext uri="{0D108BD9-81ED-4DB2-BD59-A6C34878D82A}">
                    <a16:rowId xmlns:a16="http://schemas.microsoft.com/office/drawing/2014/main" val="895031249"/>
                  </a:ext>
                </a:extLst>
              </a:tr>
              <a:tr h="625801">
                <a:tc vMerge="1">
                  <a:txBody>
                    <a:bodyPr/>
                    <a:lstStyle/>
                    <a:p>
                      <a:endParaRPr kumimoji="1" lang="ja-JP" altLang="en-US"/>
                    </a:p>
                  </a:txBody>
                  <a:tcPr/>
                </a:tc>
                <a:tc>
                  <a:txBody>
                    <a:bodyPr/>
                    <a:lstStyle/>
                    <a:p>
                      <a:r>
                        <a:rPr kumimoji="1" lang="en-US" altLang="ja-JP" sz="1400" b="1">
                          <a:solidFill>
                            <a:schemeClr val="tx1">
                              <a:lumMod val="95000"/>
                              <a:lumOff val="5000"/>
                            </a:schemeClr>
                          </a:solidFill>
                          <a:latin typeface="Meiryo UI" panose="020B0604030504040204" pitchFamily="50" charset="-128"/>
                          <a:ea typeface="Meiryo UI" panose="020B0604030504040204" pitchFamily="50" charset="-128"/>
                        </a:rPr>
                        <a:t>Rakuten Link</a:t>
                      </a:r>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 </a:t>
                      </a:r>
                      <a:r>
                        <a:rPr kumimoji="1" lang="en-US" altLang="ja-JP" sz="1400" b="1">
                          <a:solidFill>
                            <a:schemeClr val="tx1">
                              <a:lumMod val="95000"/>
                              <a:lumOff val="5000"/>
                            </a:schemeClr>
                          </a:solidFill>
                          <a:latin typeface="Meiryo UI" panose="020B0604030504040204" pitchFamily="50" charset="-128"/>
                          <a:ea typeface="Meiryo UI" panose="020B0604030504040204" pitchFamily="50" charset="-128"/>
                        </a:rPr>
                        <a:t>Office</a:t>
                      </a:r>
                    </a:p>
                    <a:p>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利用</a:t>
                      </a: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gridSpan="2">
                  <a:txBody>
                    <a:bodyPr/>
                    <a:lstStyle/>
                    <a:p>
                      <a:r>
                        <a:rPr kumimoji="1" lang="ja-JP" altLang="en-US" sz="2000" b="1">
                          <a:solidFill>
                            <a:srgbClr val="FF3399"/>
                          </a:solidFill>
                          <a:latin typeface="Meiryo UI" panose="020B0604030504040204" pitchFamily="50" charset="-128"/>
                          <a:ea typeface="Meiryo UI" panose="020B0604030504040204" pitchFamily="50" charset="-128"/>
                        </a:rPr>
                        <a:t>無料</a:t>
                      </a:r>
                      <a:endParaRPr kumimoji="1" lang="ja-JP" altLang="en-US" sz="2000" b="0">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FF2F9"/>
                    </a:solidFill>
                  </a:tcPr>
                </a:tc>
                <a:tc hMerge="1">
                  <a:txBody>
                    <a:bodyPr/>
                    <a:lstStyle/>
                    <a:p>
                      <a:endParaRPr kumimoji="1" lang="ja-JP" altLang="en-US"/>
                    </a:p>
                  </a:txBody>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海外の対象国と地域：</a:t>
                      </a:r>
                      <a:r>
                        <a:rPr kumimoji="1" lang="ja-JP" altLang="en-US" sz="2000" b="1">
                          <a:solidFill>
                            <a:srgbClr val="FF3399"/>
                          </a:solidFill>
                          <a:latin typeface="Meiryo UI" panose="020B0604030504040204" pitchFamily="50" charset="-128"/>
                          <a:ea typeface="Meiryo UI" panose="020B0604030504040204" pitchFamily="50" charset="-128"/>
                        </a:rPr>
                        <a:t>無料</a:t>
                      </a:r>
                      <a:br>
                        <a:rPr kumimoji="1" lang="ja-JP" altLang="en-US" sz="1400">
                          <a:solidFill>
                            <a:schemeClr val="tx1"/>
                          </a:solidFill>
                          <a:latin typeface="Meiryo UI" panose="020B0604030504040204" pitchFamily="50" charset="-128"/>
                          <a:ea typeface="Meiryo UI" panose="020B0604030504040204" pitchFamily="50" charset="-128"/>
                        </a:rPr>
                      </a:br>
                      <a:r>
                        <a:rPr kumimoji="1" lang="ja-JP" altLang="en-US" sz="1400">
                          <a:solidFill>
                            <a:schemeClr val="tx1"/>
                          </a:solidFill>
                          <a:latin typeface="Meiryo UI" panose="020B0604030504040204" pitchFamily="50" charset="-128"/>
                          <a:ea typeface="Meiryo UI" panose="020B0604030504040204" pitchFamily="50" charset="-128"/>
                        </a:rPr>
                        <a:t>その他の地域：国・地域別従量課金</a:t>
                      </a:r>
                      <a:endParaRPr kumimoji="1" lang="ja-JP" altLang="en-US" sz="2000" b="0">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FF2F9"/>
                    </a:solidFill>
                  </a:tcPr>
                </a:tc>
                <a:extLst>
                  <a:ext uri="{0D108BD9-81ED-4DB2-BD59-A6C34878D82A}">
                    <a16:rowId xmlns:a16="http://schemas.microsoft.com/office/drawing/2014/main" val="1638783417"/>
                  </a:ext>
                </a:extLst>
              </a:tr>
              <a:tr h="385556">
                <a:tc vMerge="1">
                  <a:txBody>
                    <a:bodyPr/>
                    <a:lstStyle/>
                    <a:p>
                      <a:endParaRPr kumimoji="1" lang="ja-JP" altLang="en-US"/>
                    </a:p>
                  </a:txBody>
                  <a:tcPr/>
                </a:tc>
                <a:tc>
                  <a:txBody>
                    <a:bodyPr/>
                    <a:lstStyle/>
                    <a:p>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標準アプリでの電話</a:t>
                      </a: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gridSpan="2">
                  <a:txBody>
                    <a:bodyPr/>
                    <a:lstStyle/>
                    <a:p>
                      <a:r>
                        <a:rPr kumimoji="1" lang="en-US" altLang="ja-JP" sz="1400" b="0">
                          <a:solidFill>
                            <a:schemeClr val="tx1">
                              <a:lumMod val="95000"/>
                              <a:lumOff val="5000"/>
                            </a:schemeClr>
                          </a:solidFill>
                          <a:latin typeface="Meiryo UI" panose="020B0604030504040204" pitchFamily="50" charset="-128"/>
                          <a:ea typeface="Meiryo UI" panose="020B0604030504040204" pitchFamily="50" charset="-128"/>
                        </a:rPr>
                        <a:t>20</a:t>
                      </a:r>
                      <a:r>
                        <a:rPr kumimoji="1" lang="ja-JP" altLang="en-US" sz="1400" b="0">
                          <a:solidFill>
                            <a:schemeClr val="tx1">
                              <a:lumMod val="95000"/>
                              <a:lumOff val="5000"/>
                            </a:schemeClr>
                          </a:solidFill>
                          <a:latin typeface="Meiryo UI" panose="020B0604030504040204" pitchFamily="50" charset="-128"/>
                          <a:ea typeface="Meiryo UI" panose="020B0604030504040204" pitchFamily="50" charset="-128"/>
                        </a:rPr>
                        <a:t>円</a:t>
                      </a:r>
                      <a:r>
                        <a:rPr kumimoji="1" lang="en-US" altLang="ja-JP" sz="1400" b="0">
                          <a:solidFill>
                            <a:schemeClr val="tx1">
                              <a:lumMod val="95000"/>
                              <a:lumOff val="5000"/>
                            </a:schemeClr>
                          </a:solidFill>
                          <a:latin typeface="Meiryo UI" panose="020B0604030504040204" pitchFamily="50" charset="-128"/>
                          <a:ea typeface="Meiryo UI" panose="020B0604030504040204" pitchFamily="50" charset="-128"/>
                        </a:rPr>
                        <a:t>/30</a:t>
                      </a:r>
                      <a:r>
                        <a:rPr kumimoji="1" lang="ja-JP" altLang="en-US" sz="1400" b="0">
                          <a:solidFill>
                            <a:schemeClr val="tx1">
                              <a:lumMod val="95000"/>
                              <a:lumOff val="5000"/>
                            </a:schemeClr>
                          </a:solidFill>
                          <a:latin typeface="Meiryo UI" panose="020B0604030504040204" pitchFamily="50" charset="-128"/>
                          <a:ea typeface="Meiryo UI" panose="020B0604030504040204" pitchFamily="50" charset="-128"/>
                        </a:rPr>
                        <a:t>秒</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ja-JP" altLang="en-US" sz="1400" b="0">
                          <a:solidFill>
                            <a:schemeClr val="tx1">
                              <a:lumMod val="95000"/>
                              <a:lumOff val="5000"/>
                            </a:schemeClr>
                          </a:solidFill>
                          <a:latin typeface="Meiryo UI" panose="020B0604030504040204" pitchFamily="50" charset="-128"/>
                          <a:ea typeface="Meiryo UI" panose="020B0604030504040204" pitchFamily="50" charset="-128"/>
                        </a:rPr>
                        <a:t>国・地域別従量課金</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1632196625"/>
                  </a:ext>
                </a:extLst>
              </a:tr>
              <a:tr h="531931">
                <a:tc rowSpan="3">
                  <a:txBody>
                    <a:bodyPr/>
                    <a:lstStyle/>
                    <a:p>
                      <a:r>
                        <a:rPr kumimoji="1" lang="en-US" altLang="ja-JP" sz="1800" b="1">
                          <a:solidFill>
                            <a:schemeClr val="bg1"/>
                          </a:solidFill>
                        </a:rPr>
                        <a:t>SMS</a:t>
                      </a:r>
                      <a:endParaRPr kumimoji="1" lang="ja-JP" altLang="en-US" sz="1800" b="1">
                        <a:solidFill>
                          <a:schemeClr val="bg1"/>
                        </a:solidFill>
                        <a:latin typeface="Meiryo UI" panose="020B0604030504040204" pitchFamily="50" charset="-128"/>
                        <a:ea typeface="Meiryo UI"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3766"/>
                    </a:solidFill>
                  </a:tcPr>
                </a:tc>
                <a:tc>
                  <a:txBody>
                    <a:bodyPr/>
                    <a:lstStyle/>
                    <a:p>
                      <a:r>
                        <a:rPr kumimoji="1" lang="en-US" altLang="ja-JP" sz="1400" b="1">
                          <a:solidFill>
                            <a:schemeClr val="tx1">
                              <a:lumMod val="95000"/>
                              <a:lumOff val="5000"/>
                            </a:schemeClr>
                          </a:solidFill>
                          <a:latin typeface="Meiryo UI" panose="020B0604030504040204" pitchFamily="50" charset="-128"/>
                          <a:ea typeface="Meiryo UI" panose="020B0604030504040204" pitchFamily="50" charset="-128"/>
                        </a:rPr>
                        <a:t>Rakuten Link</a:t>
                      </a:r>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 </a:t>
                      </a:r>
                      <a:r>
                        <a:rPr kumimoji="1" lang="en-US" altLang="ja-JP" sz="1400" b="1">
                          <a:solidFill>
                            <a:schemeClr val="tx1">
                              <a:lumMod val="95000"/>
                              <a:lumOff val="5000"/>
                            </a:schemeClr>
                          </a:solidFill>
                          <a:latin typeface="Meiryo UI" panose="020B0604030504040204" pitchFamily="50" charset="-128"/>
                          <a:ea typeface="Meiryo UI" panose="020B0604030504040204" pitchFamily="50" charset="-128"/>
                        </a:rPr>
                        <a:t>Office</a:t>
                      </a:r>
                    </a:p>
                    <a:p>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同士</a:t>
                      </a: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gridSpan="3">
                  <a:txBody>
                    <a:bodyPr/>
                    <a:lstStyle/>
                    <a:p>
                      <a:r>
                        <a:rPr kumimoji="1" lang="ja-JP" altLang="en-US" sz="2000" b="1">
                          <a:solidFill>
                            <a:srgbClr val="FF3399"/>
                          </a:solidFill>
                          <a:latin typeface="Meiryo UI" panose="020B0604030504040204" pitchFamily="50" charset="-128"/>
                          <a:ea typeface="Meiryo UI" panose="020B0604030504040204" pitchFamily="50" charset="-128"/>
                        </a:rPr>
                        <a:t>無料</a:t>
                      </a:r>
                      <a:endParaRPr kumimoji="1" lang="ja-JP" altLang="en-US" sz="2000" b="0">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FF2F9"/>
                    </a:solidFill>
                  </a:tcPr>
                </a:tc>
                <a:tc hMerge="1">
                  <a:txBody>
                    <a:bodyPr/>
                    <a:lstStyle/>
                    <a:p>
                      <a:endParaRPr kumimoji="1" lang="ja-JP" altLang="en-US"/>
                    </a:p>
                  </a:txBody>
                  <a:tcPr/>
                </a:tc>
                <a:tc hMerge="1">
                  <a:txBody>
                    <a:bodyPr/>
                    <a:lstStyle/>
                    <a:p>
                      <a:endParaRPr lang="en-US"/>
                    </a:p>
                  </a:txBody>
                  <a:tcPr>
                    <a:lnL w="12700" cap="flat" cmpd="sng" algn="ctr">
                      <a:solidFill>
                        <a:srgbClr val="E0E0E0"/>
                      </a:solidFill>
                      <a:prstDash val="solid"/>
                      <a:round/>
                      <a:headEnd type="none" w="med" len="med"/>
                      <a:tailEnd type="none" w="med" len="med"/>
                    </a:lnL>
                    <a:lnT w="12700" cap="flat" cmpd="sng" algn="ctr">
                      <a:solidFill>
                        <a:srgbClr val="E0E0E0"/>
                      </a:solidFill>
                      <a:prstDash val="solid"/>
                      <a:round/>
                      <a:headEnd type="none" w="med" len="med"/>
                      <a:tailEnd type="none" w="med" len="med"/>
                    </a:lnT>
                  </a:tcPr>
                </a:tc>
                <a:extLst>
                  <a:ext uri="{0D108BD9-81ED-4DB2-BD59-A6C34878D82A}">
                    <a16:rowId xmlns:a16="http://schemas.microsoft.com/office/drawing/2014/main" val="2667150867"/>
                  </a:ext>
                </a:extLst>
              </a:tr>
              <a:tr h="625801">
                <a:tc vMerge="1">
                  <a:txBody>
                    <a:bodyPr/>
                    <a:lstStyle/>
                    <a:p>
                      <a:endParaRPr kumimoji="1" lang="ja-JP" altLang="en-US"/>
                    </a:p>
                  </a:txBody>
                  <a:tcPr/>
                </a:tc>
                <a:tc>
                  <a:txBody>
                    <a:bodyPr/>
                    <a:lstStyle/>
                    <a:p>
                      <a:r>
                        <a:rPr kumimoji="1" lang="en-US" altLang="ja-JP" sz="1400" b="1">
                          <a:solidFill>
                            <a:schemeClr val="tx1">
                              <a:lumMod val="95000"/>
                              <a:lumOff val="5000"/>
                            </a:schemeClr>
                          </a:solidFill>
                          <a:latin typeface="Meiryo UI" panose="020B0604030504040204" pitchFamily="50" charset="-128"/>
                          <a:ea typeface="Meiryo UI" panose="020B0604030504040204" pitchFamily="50" charset="-128"/>
                        </a:rPr>
                        <a:t>Rakuten Link</a:t>
                      </a:r>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 </a:t>
                      </a:r>
                      <a:r>
                        <a:rPr kumimoji="1" lang="en-US" altLang="ja-JP" sz="1400" b="1">
                          <a:solidFill>
                            <a:schemeClr val="tx1">
                              <a:lumMod val="95000"/>
                              <a:lumOff val="5000"/>
                            </a:schemeClr>
                          </a:solidFill>
                          <a:latin typeface="Meiryo UI" panose="020B0604030504040204" pitchFamily="50" charset="-128"/>
                          <a:ea typeface="Meiryo UI" panose="020B0604030504040204" pitchFamily="50" charset="-128"/>
                        </a:rPr>
                        <a:t>Office</a:t>
                      </a:r>
                    </a:p>
                    <a:p>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利用</a:t>
                      </a: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gridSpan="2">
                  <a:txBody>
                    <a:bodyPr/>
                    <a:lstStyle/>
                    <a:p>
                      <a:r>
                        <a:rPr kumimoji="1" lang="ja-JP" altLang="en-US" sz="2000" b="1">
                          <a:solidFill>
                            <a:srgbClr val="FF3399"/>
                          </a:solidFill>
                          <a:latin typeface="Meiryo UI" panose="020B0604030504040204" pitchFamily="50" charset="-128"/>
                          <a:ea typeface="Meiryo UI" panose="020B0604030504040204" pitchFamily="50" charset="-128"/>
                        </a:rPr>
                        <a:t>無料</a:t>
                      </a:r>
                      <a:endParaRPr kumimoji="1" lang="ja-JP" altLang="en-US" sz="2000" b="0">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FF2F9"/>
                    </a:solidFill>
                  </a:tcPr>
                </a:tc>
                <a:tc hMerge="1">
                  <a:txBody>
                    <a:bodyPr/>
                    <a:lstStyle/>
                    <a:p>
                      <a:endParaRPr kumimoji="1" lang="ja-JP" altLang="en-US"/>
                    </a:p>
                  </a:txBody>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海外の対象国と地域：</a:t>
                      </a:r>
                      <a:r>
                        <a:rPr kumimoji="1" lang="ja-JP" altLang="en-US" sz="2000" b="1">
                          <a:solidFill>
                            <a:srgbClr val="FF3399"/>
                          </a:solidFill>
                          <a:latin typeface="Meiryo UI" panose="020B0604030504040204" pitchFamily="50" charset="-128"/>
                          <a:ea typeface="Meiryo UI" panose="020B0604030504040204" pitchFamily="50" charset="-128"/>
                        </a:rPr>
                        <a:t>無料</a:t>
                      </a:r>
                      <a:br>
                        <a:rPr kumimoji="1" lang="ja-JP" altLang="en-US" sz="1400">
                          <a:solidFill>
                            <a:schemeClr val="tx1"/>
                          </a:solidFill>
                          <a:latin typeface="Meiryo UI" panose="020B0604030504040204" pitchFamily="50" charset="-128"/>
                          <a:ea typeface="Meiryo UI" panose="020B0604030504040204" pitchFamily="50" charset="-128"/>
                        </a:rPr>
                      </a:br>
                      <a:r>
                        <a:rPr kumimoji="1" lang="ja-JP" altLang="en-US" sz="1400">
                          <a:solidFill>
                            <a:schemeClr val="tx1"/>
                          </a:solidFill>
                          <a:latin typeface="Meiryo UI" panose="020B0604030504040204" pitchFamily="50" charset="-128"/>
                          <a:ea typeface="Meiryo UI" panose="020B0604030504040204" pitchFamily="50" charset="-128"/>
                        </a:rPr>
                        <a:t>その他の地域：</a:t>
                      </a:r>
                      <a:r>
                        <a:rPr kumimoji="1" lang="en-US" altLang="ja-JP" sz="1400">
                          <a:solidFill>
                            <a:schemeClr val="tx1"/>
                          </a:solidFill>
                          <a:latin typeface="Meiryo UI" panose="020B0604030504040204" pitchFamily="50" charset="-128"/>
                          <a:ea typeface="Meiryo UI" panose="020B0604030504040204" pitchFamily="50" charset="-128"/>
                        </a:rPr>
                        <a:t>100</a:t>
                      </a:r>
                      <a:r>
                        <a:rPr kumimoji="1" lang="ja-JP" altLang="en-US" sz="1400">
                          <a:solidFill>
                            <a:schemeClr val="tx1"/>
                          </a:solidFill>
                          <a:latin typeface="Meiryo UI" panose="020B0604030504040204" pitchFamily="50" charset="-128"/>
                          <a:ea typeface="Meiryo UI" panose="020B0604030504040204" pitchFamily="50" charset="-128"/>
                        </a:rPr>
                        <a:t>円</a:t>
                      </a:r>
                      <a:r>
                        <a:rPr kumimoji="1" lang="ja-JP" altLang="en-US" sz="1400" b="0">
                          <a:solidFill>
                            <a:schemeClr val="tx1">
                              <a:lumMod val="95000"/>
                              <a:lumOff val="5000"/>
                            </a:schemeClr>
                          </a:solidFill>
                          <a:latin typeface="Meiryo UI" panose="020B0604030504040204" pitchFamily="50" charset="-128"/>
                          <a:ea typeface="Meiryo UI" panose="020B0604030504040204" pitchFamily="50" charset="-128"/>
                        </a:rPr>
                        <a:t>（不課税）</a:t>
                      </a:r>
                      <a:r>
                        <a:rPr kumimoji="1" lang="en-US" altLang="ja-JP" sz="1400">
                          <a:solidFill>
                            <a:schemeClr val="tx1"/>
                          </a:solidFill>
                          <a:latin typeface="Meiryo UI" panose="020B0604030504040204" pitchFamily="50" charset="-128"/>
                          <a:ea typeface="Meiryo UI" panose="020B0604030504040204" pitchFamily="50" charset="-128"/>
                        </a:rPr>
                        <a:t>/70</a:t>
                      </a:r>
                      <a:r>
                        <a:rPr kumimoji="1" lang="ja-JP" altLang="en-US" sz="1400">
                          <a:solidFill>
                            <a:schemeClr val="tx1"/>
                          </a:solidFill>
                          <a:latin typeface="Meiryo UI" panose="020B0604030504040204" pitchFamily="50" charset="-128"/>
                          <a:ea typeface="Meiryo UI" panose="020B0604030504040204" pitchFamily="50" charset="-128"/>
                        </a:rPr>
                        <a:t>文字</a:t>
                      </a:r>
                      <a:r>
                        <a:rPr kumimoji="1" lang="en-US" altLang="ja-JP" sz="1400">
                          <a:solidFill>
                            <a:schemeClr val="tx1"/>
                          </a:solidFill>
                          <a:latin typeface="Meiryo UI" panose="020B0604030504040204" pitchFamily="50" charset="-128"/>
                          <a:ea typeface="Meiryo UI" panose="020B0604030504040204" pitchFamily="50" charset="-128"/>
                        </a:rPr>
                        <a:t>(</a:t>
                      </a:r>
                      <a:r>
                        <a:rPr kumimoji="1" lang="ja-JP" altLang="en-US" sz="1400">
                          <a:solidFill>
                            <a:schemeClr val="tx1"/>
                          </a:solidFill>
                          <a:latin typeface="Meiryo UI" panose="020B0604030504040204" pitchFamily="50" charset="-128"/>
                          <a:ea typeface="Meiryo UI" panose="020B0604030504040204" pitchFamily="50" charset="-128"/>
                        </a:rPr>
                        <a:t>全角</a:t>
                      </a:r>
                      <a:r>
                        <a:rPr kumimoji="1" lang="en-US" altLang="ja-JP" sz="1400">
                          <a:solidFill>
                            <a:schemeClr val="tx1"/>
                          </a:solidFill>
                          <a:latin typeface="Meiryo UI" panose="020B0604030504040204" pitchFamily="50" charset="-128"/>
                          <a:ea typeface="Meiryo UI" panose="020B0604030504040204" pitchFamily="50" charset="-128"/>
                        </a:rPr>
                        <a:t>)</a:t>
                      </a:r>
                      <a:endParaRPr kumimoji="1" lang="ja-JP" altLang="en-US" sz="2000" b="0">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FF2F9"/>
                    </a:solidFill>
                  </a:tcPr>
                </a:tc>
                <a:extLst>
                  <a:ext uri="{0D108BD9-81ED-4DB2-BD59-A6C34878D82A}">
                    <a16:rowId xmlns:a16="http://schemas.microsoft.com/office/drawing/2014/main" val="3962404553"/>
                  </a:ext>
                </a:extLst>
              </a:tr>
              <a:tr h="385556">
                <a:tc vMerge="1">
                  <a:txBody>
                    <a:bodyPr/>
                    <a:lstStyle/>
                    <a:p>
                      <a:endParaRPr kumimoji="1" lang="ja-JP" altLang="en-US"/>
                    </a:p>
                  </a:txBody>
                  <a:tcPr/>
                </a:tc>
                <a:tc>
                  <a:txBody>
                    <a:bodyPr/>
                    <a:lstStyle/>
                    <a:p>
                      <a:r>
                        <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rPr>
                        <a:t>標準アプリでの</a:t>
                      </a:r>
                      <a:r>
                        <a:rPr kumimoji="1" lang="en-US" altLang="ja-JP" sz="1400" b="1">
                          <a:solidFill>
                            <a:schemeClr val="tx1">
                              <a:lumMod val="95000"/>
                              <a:lumOff val="5000"/>
                            </a:schemeClr>
                          </a:solidFill>
                          <a:latin typeface="Meiryo UI" panose="020B0604030504040204" pitchFamily="50" charset="-128"/>
                          <a:ea typeface="Meiryo UI" panose="020B0604030504040204" pitchFamily="50" charset="-128"/>
                        </a:rPr>
                        <a:t>SMS</a:t>
                      </a:r>
                      <a:endParaRPr kumimoji="1" lang="ja-JP" altLang="en-US" sz="1400" b="1">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7"/>
                    </a:solidFill>
                  </a:tcPr>
                </a:tc>
                <a:tc gridSpan="2">
                  <a:txBody>
                    <a:bodyPr/>
                    <a:lstStyle/>
                    <a:p>
                      <a:r>
                        <a:rPr kumimoji="1" lang="en-US" altLang="ja-JP" sz="1400" b="0">
                          <a:solidFill>
                            <a:schemeClr val="tx1">
                              <a:lumMod val="95000"/>
                              <a:lumOff val="5000"/>
                            </a:schemeClr>
                          </a:solidFill>
                          <a:latin typeface="Meiryo UI" panose="020B0604030504040204" pitchFamily="50" charset="-128"/>
                          <a:ea typeface="Meiryo UI" panose="020B0604030504040204" pitchFamily="50" charset="-128"/>
                        </a:rPr>
                        <a:t>3</a:t>
                      </a:r>
                      <a:r>
                        <a:rPr kumimoji="1" lang="ja-JP" altLang="en-US" sz="1400" b="0">
                          <a:solidFill>
                            <a:schemeClr val="tx1">
                              <a:lumMod val="95000"/>
                              <a:lumOff val="5000"/>
                            </a:schemeClr>
                          </a:solidFill>
                          <a:latin typeface="Meiryo UI" panose="020B0604030504040204" pitchFamily="50" charset="-128"/>
                          <a:ea typeface="Meiryo UI" panose="020B0604030504040204" pitchFamily="50" charset="-128"/>
                        </a:rPr>
                        <a:t>円（税込</a:t>
                      </a:r>
                      <a:r>
                        <a:rPr kumimoji="1" lang="en-US" altLang="ja-JP" sz="1400" b="0">
                          <a:solidFill>
                            <a:schemeClr val="tx1">
                              <a:lumMod val="95000"/>
                              <a:lumOff val="5000"/>
                            </a:schemeClr>
                          </a:solidFill>
                          <a:latin typeface="Meiryo UI" panose="020B0604030504040204" pitchFamily="50" charset="-128"/>
                          <a:ea typeface="Meiryo UI" panose="020B0604030504040204" pitchFamily="50" charset="-128"/>
                        </a:rPr>
                        <a:t>3.3</a:t>
                      </a:r>
                      <a:r>
                        <a:rPr kumimoji="1" lang="ja-JP" altLang="en-US" sz="1400" b="0">
                          <a:solidFill>
                            <a:schemeClr val="tx1">
                              <a:lumMod val="95000"/>
                              <a:lumOff val="5000"/>
                            </a:schemeClr>
                          </a:solidFill>
                          <a:latin typeface="Meiryo UI" panose="020B0604030504040204" pitchFamily="50" charset="-128"/>
                          <a:ea typeface="Meiryo UI" panose="020B0604030504040204" pitchFamily="50" charset="-128"/>
                        </a:rPr>
                        <a:t>円）</a:t>
                      </a:r>
                      <a:r>
                        <a:rPr kumimoji="1" lang="en-US" altLang="ja-JP" sz="1400" b="0">
                          <a:solidFill>
                            <a:schemeClr val="tx1">
                              <a:lumMod val="95000"/>
                              <a:lumOff val="5000"/>
                            </a:schemeClr>
                          </a:solidFill>
                          <a:latin typeface="Meiryo UI" panose="020B0604030504040204" pitchFamily="50" charset="-128"/>
                          <a:ea typeface="Meiryo UI" panose="020B0604030504040204" pitchFamily="50" charset="-128"/>
                        </a:rPr>
                        <a:t>/70</a:t>
                      </a:r>
                      <a:r>
                        <a:rPr kumimoji="1" lang="ja-JP" altLang="en-US" sz="1400" b="0">
                          <a:solidFill>
                            <a:schemeClr val="tx1">
                              <a:lumMod val="95000"/>
                              <a:lumOff val="5000"/>
                            </a:schemeClr>
                          </a:solidFill>
                          <a:latin typeface="Meiryo UI" panose="020B0604030504040204" pitchFamily="50" charset="-128"/>
                          <a:ea typeface="Meiryo UI" panose="020B0604030504040204" pitchFamily="50" charset="-128"/>
                        </a:rPr>
                        <a:t>文字</a:t>
                      </a:r>
                      <a:r>
                        <a:rPr kumimoji="1" lang="en-US" altLang="ja-JP" sz="1400" b="0">
                          <a:solidFill>
                            <a:schemeClr val="tx1">
                              <a:lumMod val="95000"/>
                              <a:lumOff val="5000"/>
                            </a:schemeClr>
                          </a:solidFill>
                          <a:latin typeface="Meiryo UI" panose="020B0604030504040204" pitchFamily="50" charset="-128"/>
                          <a:ea typeface="Meiryo UI" panose="020B0604030504040204" pitchFamily="50" charset="-128"/>
                        </a:rPr>
                        <a:t>(</a:t>
                      </a:r>
                      <a:r>
                        <a:rPr kumimoji="1" lang="ja-JP" altLang="en-US" sz="1400" b="0">
                          <a:solidFill>
                            <a:schemeClr val="tx1">
                              <a:lumMod val="95000"/>
                              <a:lumOff val="5000"/>
                            </a:schemeClr>
                          </a:solidFill>
                          <a:latin typeface="Meiryo UI" panose="020B0604030504040204" pitchFamily="50" charset="-128"/>
                          <a:ea typeface="Meiryo UI" panose="020B0604030504040204" pitchFamily="50" charset="-128"/>
                        </a:rPr>
                        <a:t>全角</a:t>
                      </a:r>
                      <a:r>
                        <a:rPr kumimoji="1" lang="en-US" altLang="ja-JP" sz="1400" b="0">
                          <a:solidFill>
                            <a:schemeClr val="tx1">
                              <a:lumMod val="95000"/>
                              <a:lumOff val="5000"/>
                            </a:schemeClr>
                          </a:solidFill>
                          <a:latin typeface="Meiryo UI" panose="020B0604030504040204" pitchFamily="50" charset="-128"/>
                          <a:ea typeface="Meiryo UI" panose="020B0604030504040204" pitchFamily="50" charset="-128"/>
                        </a:rPr>
                        <a:t>)</a:t>
                      </a:r>
                      <a:endParaRPr kumimoji="1" lang="ja-JP" altLang="en-US" sz="1400" b="0">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en-US" altLang="ja-JP" sz="1400" dirty="0">
                          <a:solidFill>
                            <a:schemeClr val="tx1"/>
                          </a:solidFill>
                          <a:latin typeface="Meiryo UI" panose="020B0604030504040204" pitchFamily="50" charset="-128"/>
                          <a:ea typeface="Meiryo UI" panose="020B0604030504040204" pitchFamily="50" charset="-128"/>
                        </a:rPr>
                        <a:t>100</a:t>
                      </a:r>
                      <a:r>
                        <a:rPr kumimoji="1" lang="ja-JP" altLang="en-US" sz="1400" dirty="0">
                          <a:solidFill>
                            <a:schemeClr val="tx1"/>
                          </a:solidFill>
                          <a:latin typeface="Meiryo UI" panose="020B0604030504040204" pitchFamily="50" charset="-128"/>
                          <a:ea typeface="Meiryo UI" panose="020B0604030504040204" pitchFamily="50" charset="-128"/>
                        </a:rPr>
                        <a:t>円</a:t>
                      </a:r>
                      <a:r>
                        <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rPr>
                        <a:t>（不課税）</a:t>
                      </a:r>
                      <a:r>
                        <a:rPr kumimoji="1" lang="en-US" altLang="ja-JP" sz="1400" dirty="0">
                          <a:solidFill>
                            <a:schemeClr val="tx1"/>
                          </a:solidFill>
                          <a:latin typeface="Meiryo UI" panose="020B0604030504040204" pitchFamily="50" charset="-128"/>
                          <a:ea typeface="Meiryo UI" panose="020B0604030504040204" pitchFamily="50" charset="-128"/>
                        </a:rPr>
                        <a:t>/70</a:t>
                      </a:r>
                      <a:r>
                        <a:rPr kumimoji="1" lang="ja-JP" altLang="en-US" sz="1400" dirty="0">
                          <a:solidFill>
                            <a:schemeClr val="tx1"/>
                          </a:solidFill>
                          <a:latin typeface="Meiryo UI" panose="020B0604030504040204" pitchFamily="50" charset="-128"/>
                          <a:ea typeface="Meiryo UI" panose="020B0604030504040204" pitchFamily="50" charset="-128"/>
                        </a:rPr>
                        <a:t>文字</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全角</a:t>
                      </a:r>
                      <a:r>
                        <a:rPr kumimoji="1"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b="0" dirty="0">
                        <a:solidFill>
                          <a:schemeClr val="tx1">
                            <a:lumMod val="95000"/>
                            <a:lumOff val="5000"/>
                          </a:schemeClr>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7723785"/>
                  </a:ext>
                </a:extLst>
              </a:tr>
            </a:tbl>
          </a:graphicData>
        </a:graphic>
      </p:graphicFrame>
      <p:sp>
        <p:nvSpPr>
          <p:cNvPr id="6" name="TextBox 3"/>
          <p:cNvSpPr txBox="1"/>
          <p:nvPr/>
        </p:nvSpPr>
        <p:spPr>
          <a:xfrm>
            <a:off x="600364" y="5645513"/>
            <a:ext cx="11246914" cy="1169551"/>
          </a:xfrm>
          <a:prstGeom prst="rect">
            <a:avLst/>
          </a:prstGeom>
          <a:noFill/>
        </p:spPr>
        <p:txBody>
          <a:bodyPr wrap="square" rtlCol="0">
            <a:spAutoFit/>
          </a:bodyPr>
          <a:lstStyle/>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※1</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データプランのお客様はご利用いただけません。 </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※2</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パートナー回線エリア（国内）のデータ容量を超えた場合、パートナー回線エリア（国内）での通信速度が最大</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200kbps</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に制限されます。</a:t>
            </a:r>
            <a:b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b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※3</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パートナー回線エリア（海外）とは海外ローミング（データ通信）でご利用可能な海外指定の国と地域です。パートナー回線エリア（海外）のデータ容量を超えた場合、パートナー回線エリア（海外）での通信速度が最大</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128kbps</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に制限されます。</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※4</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海外ローミングデータのデータ残量は翌月に繰り越されません。</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海外では、通常の電話を利用した発着信、</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SMS</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の送受信はできません。</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通信速度はベストエフォート（規格上の最大速度）であり、実効速度は通信環境・状況により変動します。</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p:txBody>
      </p:sp>
      <p:sp>
        <p:nvSpPr>
          <p:cNvPr id="15" name="テキスト ボックス 28">
            <a:extLst>
              <a:ext uri="{FF2B5EF4-FFF2-40B4-BE49-F238E27FC236}">
                <a16:creationId xmlns:a16="http://schemas.microsoft.com/office/drawing/2014/main" id="{7F3E4243-B6E7-82DC-D923-49653BCC30A4}"/>
              </a:ext>
            </a:extLst>
          </p:cNvPr>
          <p:cNvSpPr txBox="1"/>
          <p:nvPr/>
        </p:nvSpPr>
        <p:spPr>
          <a:xfrm>
            <a:off x="352800" y="288000"/>
            <a:ext cx="7846212" cy="67710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3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楽天モバイル法人プラン　料金詳細</a:t>
            </a:r>
          </a:p>
        </p:txBody>
      </p:sp>
      <p:sp>
        <p:nvSpPr>
          <p:cNvPr id="16" name="TextBox 15">
            <a:extLst>
              <a:ext uri="{FF2B5EF4-FFF2-40B4-BE49-F238E27FC236}">
                <a16:creationId xmlns:a16="http://schemas.microsoft.com/office/drawing/2014/main" id="{CE66E1D6-9EF1-8167-C5CB-EEE8DF537947}"/>
              </a:ext>
            </a:extLst>
          </p:cNvPr>
          <p:cNvSpPr txBox="1"/>
          <p:nvPr/>
        </p:nvSpPr>
        <p:spPr bwMode="auto">
          <a:xfrm>
            <a:off x="352800" y="864000"/>
            <a:ext cx="10744405" cy="41295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rmAutofit/>
          </a:bodyPr>
          <a:lstStyle/>
          <a:p>
            <a:pPr>
              <a:lnSpc>
                <a:spcPct val="120000"/>
              </a:lnSpc>
              <a:spcBef>
                <a:spcPct val="0"/>
              </a:spcBef>
            </a:pPr>
            <a:r>
              <a:rPr lang="ja-JP" altLang="en-US" b="1" i="0" dirty="0">
                <a:solidFill>
                  <a:srgbClr val="333333"/>
                </a:solidFill>
                <a:effectLst/>
                <a:latin typeface="Meiryo UI" panose="020B0604030504040204" pitchFamily="50" charset="-128"/>
                <a:ea typeface="Meiryo UI" panose="020B0604030504040204" pitchFamily="50" charset="-128"/>
              </a:rPr>
              <a:t>✔</a:t>
            </a:r>
            <a:r>
              <a:rPr lang="en-US" altLang="ja-JP" b="1" dirty="0">
                <a:solidFill>
                  <a:srgbClr val="333333"/>
                </a:solidFill>
                <a:latin typeface="Meiryo UI" panose="020B0604030504040204" pitchFamily="50" charset="-128"/>
                <a:ea typeface="Meiryo UI" panose="020B0604030504040204" pitchFamily="50" charset="-128"/>
              </a:rPr>
              <a:t>Rakuten</a:t>
            </a:r>
            <a:r>
              <a:rPr lang="ja-JP" altLang="en-US" b="1" dirty="0">
                <a:solidFill>
                  <a:srgbClr val="333333"/>
                </a:solidFill>
                <a:latin typeface="Meiryo UI" panose="020B0604030504040204" pitchFamily="50" charset="-128"/>
                <a:ea typeface="Meiryo UI" panose="020B0604030504040204" pitchFamily="50" charset="-128"/>
              </a:rPr>
              <a:t> </a:t>
            </a:r>
            <a:r>
              <a:rPr lang="en-US" altLang="ja-JP" b="1" dirty="0">
                <a:solidFill>
                  <a:srgbClr val="333333"/>
                </a:solidFill>
                <a:latin typeface="Meiryo UI" panose="020B0604030504040204" pitchFamily="50" charset="-128"/>
                <a:ea typeface="Meiryo UI" panose="020B0604030504040204" pitchFamily="50" charset="-128"/>
              </a:rPr>
              <a:t>Link</a:t>
            </a:r>
            <a:r>
              <a:rPr lang="ja-JP" altLang="en-US" b="1" dirty="0">
                <a:solidFill>
                  <a:srgbClr val="333333"/>
                </a:solidFill>
                <a:latin typeface="Meiryo UI" panose="020B0604030504040204" pitchFamily="50" charset="-128"/>
                <a:ea typeface="Meiryo UI" panose="020B0604030504040204" pitchFamily="50" charset="-128"/>
              </a:rPr>
              <a:t> </a:t>
            </a:r>
            <a:r>
              <a:rPr lang="en-US" altLang="ja-JP" b="1" dirty="0">
                <a:solidFill>
                  <a:srgbClr val="333333"/>
                </a:solidFill>
                <a:latin typeface="Meiryo UI" panose="020B0604030504040204" pitchFamily="50" charset="-128"/>
                <a:ea typeface="Meiryo UI" panose="020B0604030504040204" pitchFamily="50" charset="-128"/>
              </a:rPr>
              <a:t>Office</a:t>
            </a:r>
            <a:r>
              <a:rPr lang="ja-JP" altLang="en-US" b="1" dirty="0">
                <a:solidFill>
                  <a:srgbClr val="333333"/>
                </a:solidFill>
                <a:latin typeface="Meiryo UI" panose="020B0604030504040204" pitchFamily="50" charset="-128"/>
                <a:ea typeface="Meiryo UI" panose="020B0604030504040204" pitchFamily="50" charset="-128"/>
              </a:rPr>
              <a:t>アプリなら、国内での通話・</a:t>
            </a:r>
            <a:r>
              <a:rPr lang="en-US" altLang="ja-JP" b="1" dirty="0">
                <a:solidFill>
                  <a:srgbClr val="333333"/>
                </a:solidFill>
                <a:latin typeface="Meiryo UI" panose="020B0604030504040204" pitchFamily="50" charset="-128"/>
                <a:ea typeface="Meiryo UI" panose="020B0604030504040204" pitchFamily="50" charset="-128"/>
              </a:rPr>
              <a:t>SMS</a:t>
            </a:r>
            <a:r>
              <a:rPr lang="ja-JP" altLang="en-US" b="1" dirty="0">
                <a:solidFill>
                  <a:srgbClr val="333333"/>
                </a:solidFill>
                <a:latin typeface="Meiryo UI" panose="020B0604030504040204" pitchFamily="50" charset="-128"/>
                <a:ea typeface="Meiryo UI" panose="020B0604030504040204" pitchFamily="50" charset="-128"/>
              </a:rPr>
              <a:t>が無料 </a:t>
            </a:r>
            <a:r>
              <a:rPr lang="en-US" altLang="ja-JP" b="1" dirty="0">
                <a:solidFill>
                  <a:srgbClr val="333333"/>
                </a:solidFill>
                <a:latin typeface="Meiryo UI" panose="020B0604030504040204" pitchFamily="50" charset="-128"/>
                <a:ea typeface="Meiryo UI" panose="020B0604030504040204" pitchFamily="50" charset="-128"/>
              </a:rPr>
              <a:t>/ </a:t>
            </a:r>
            <a:r>
              <a:rPr lang="ja-JP" altLang="en-US" b="1" dirty="0">
                <a:solidFill>
                  <a:srgbClr val="333333"/>
                </a:solidFill>
                <a:latin typeface="Meiryo UI" panose="020B0604030504040204" pitchFamily="50" charset="-128"/>
                <a:ea typeface="Meiryo UI" panose="020B0604030504040204" pitchFamily="50" charset="-128"/>
              </a:rPr>
              <a:t>海外でもお得に通信可能</a:t>
            </a:r>
            <a:r>
              <a:rPr lang="en-US" altLang="ja-JP" baseline="30000" dirty="0">
                <a:solidFill>
                  <a:srgbClr val="333333"/>
                </a:solidFill>
                <a:latin typeface="Meiryo UI" panose="020B0604030504040204" pitchFamily="50" charset="-128"/>
                <a:ea typeface="Meiryo UI" panose="020B0604030504040204" pitchFamily="50" charset="-128"/>
              </a:rPr>
              <a:t>※1</a:t>
            </a:r>
            <a:endParaRPr lang="en-US" sz="1800" baseline="30000" dirty="0">
              <a:latin typeface="Meiryo UI" panose="020B0604030504040204" pitchFamily="50" charset="-128"/>
              <a:ea typeface="Meiryo UI" panose="020B0604030504040204" pitchFamily="50" charset="-128"/>
              <a:cs typeface="+mn-ea"/>
              <a:sym typeface="+mn-lt"/>
            </a:endParaRPr>
          </a:p>
        </p:txBody>
      </p:sp>
      <p:sp>
        <p:nvSpPr>
          <p:cNvPr id="2" name="正方形/長方形 1">
            <a:extLst>
              <a:ext uri="{FF2B5EF4-FFF2-40B4-BE49-F238E27FC236}">
                <a16:creationId xmlns:a16="http://schemas.microsoft.com/office/drawing/2014/main" id="{2505DFD1-C060-3253-9580-1368F15314E3}"/>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5" name="テキスト ボックス 8">
            <a:extLst>
              <a:ext uri="{FF2B5EF4-FFF2-40B4-BE49-F238E27FC236}">
                <a16:creationId xmlns:a16="http://schemas.microsoft.com/office/drawing/2014/main" id="{DD6491EF-A134-D5EF-23F2-23D640FB29EB}"/>
              </a:ext>
            </a:extLst>
          </p:cNvPr>
          <p:cNvSpPr txBox="1"/>
          <p:nvPr/>
        </p:nvSpPr>
        <p:spPr bwMode="auto">
          <a:xfrm>
            <a:off x="9565206" y="1193372"/>
            <a:ext cx="2154251" cy="167157"/>
          </a:xfrm>
          <a:prstGeom prst="rect">
            <a:avLst/>
          </a:prstGeom>
          <a:ln/>
        </p:spPr>
        <p:style>
          <a:lnRef idx="2">
            <a:schemeClr val="dk1"/>
          </a:lnRef>
          <a:fillRef idx="1">
            <a:schemeClr val="lt1"/>
          </a:fillRef>
          <a:effectRef idx="0">
            <a:schemeClr val="dk1"/>
          </a:effectRef>
          <a:fontRef idx="minor">
            <a:schemeClr val="dk1"/>
          </a:fontRef>
        </p:style>
        <p:txBody>
          <a:bodyPr wrap="square" tIns="18000" bIns="18000">
            <a:spAutoFit/>
          </a:bodyPr>
          <a:lstStyle/>
          <a:p>
            <a:r>
              <a:rPr lang="ja-JP" altLang="en-US" sz="850">
                <a:latin typeface="Meiryo UI" panose="020B0604030504040204" pitchFamily="50" charset="-128"/>
                <a:ea typeface="Meiryo UI" panose="020B0604030504040204" pitchFamily="50" charset="-128"/>
              </a:rPr>
              <a:t>金額は記載がある場合を除きすべて税込です</a:t>
            </a:r>
          </a:p>
        </p:txBody>
      </p:sp>
    </p:spTree>
    <p:extLst>
      <p:ext uri="{BB962C8B-B14F-4D97-AF65-F5344CB8AC3E}">
        <p14:creationId xmlns:p14="http://schemas.microsoft.com/office/powerpoint/2010/main" val="392121194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654116357"/>
              </p:ext>
            </p:extLst>
          </p:nvPr>
        </p:nvGraphicFramePr>
        <p:xfrm>
          <a:off x="597600" y="1404000"/>
          <a:ext cx="10901576" cy="4572000"/>
        </p:xfrm>
        <a:graphic>
          <a:graphicData uri="http://schemas.openxmlformats.org/drawingml/2006/table">
            <a:tbl>
              <a:tblPr firstRow="1" bandRow="1">
                <a:tableStyleId>{F5AB1C69-6EDB-4FF4-983F-18BD219EF322}</a:tableStyleId>
              </a:tblPr>
              <a:tblGrid>
                <a:gridCol w="860749">
                  <a:extLst>
                    <a:ext uri="{9D8B030D-6E8A-4147-A177-3AD203B41FA5}">
                      <a16:colId xmlns:a16="http://schemas.microsoft.com/office/drawing/2014/main" val="186281418"/>
                    </a:ext>
                  </a:extLst>
                </a:gridCol>
                <a:gridCol w="2729603">
                  <a:extLst>
                    <a:ext uri="{9D8B030D-6E8A-4147-A177-3AD203B41FA5}">
                      <a16:colId xmlns:a16="http://schemas.microsoft.com/office/drawing/2014/main" val="647285937"/>
                    </a:ext>
                  </a:extLst>
                </a:gridCol>
                <a:gridCol w="4086472">
                  <a:extLst>
                    <a:ext uri="{9D8B030D-6E8A-4147-A177-3AD203B41FA5}">
                      <a16:colId xmlns:a16="http://schemas.microsoft.com/office/drawing/2014/main" val="292249223"/>
                    </a:ext>
                  </a:extLst>
                </a:gridCol>
                <a:gridCol w="3224752">
                  <a:extLst>
                    <a:ext uri="{9D8B030D-6E8A-4147-A177-3AD203B41FA5}">
                      <a16:colId xmlns:a16="http://schemas.microsoft.com/office/drawing/2014/main" val="2570859935"/>
                    </a:ext>
                  </a:extLst>
                </a:gridCol>
              </a:tblGrid>
              <a:tr h="508000">
                <a:tc gridSpan="2">
                  <a:txBody>
                    <a:bodyPr/>
                    <a:lstStyle/>
                    <a:p>
                      <a:endParaRPr kumimoji="1" lang="ja-JP" altLang="en-US" sz="1600">
                        <a:solidFill>
                          <a:schemeClr val="bg1"/>
                        </a:solidFill>
                        <a:latin typeface="Meiryo UI" panose="020B0604030504040204" pitchFamily="50" charset="-128"/>
                        <a:ea typeface="Meiryo UI"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hMerge="1">
                  <a:txBody>
                    <a:bodyPr/>
                    <a:lstStyle/>
                    <a:p>
                      <a:endParaRPr kumimoji="1" lang="ja-JP" altLang="en-US" sz="1400" b="0">
                        <a:solidFill>
                          <a:schemeClr val="tx1"/>
                        </a:solidFill>
                        <a:latin typeface="Meiryo UI" panose="020B0604030504040204" pitchFamily="50" charset="-128"/>
                        <a:ea typeface="Meiryo UI" panose="020B0604030504040204" pitchFamily="50" charset="-128"/>
                      </a:endParaRPr>
                    </a:p>
                  </a:txBody>
                  <a:tcPr anchor="ctr" anchorCtr="1">
                    <a:lnL w="28575" cap="flat" cmpd="sng" algn="ctr">
                      <a:solidFill>
                        <a:schemeClr val="bg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r>
                        <a:rPr kumimoji="1" lang="en-US" altLang="ja-JP" sz="1600" b="0" dirty="0">
                          <a:solidFill>
                            <a:schemeClr val="bg1"/>
                          </a:solidFill>
                          <a:latin typeface="Meiryo UI" panose="020B0604030504040204" pitchFamily="50" charset="-128"/>
                          <a:ea typeface="Meiryo UI" panose="020B0604030504040204" pitchFamily="50" charset="-128"/>
                        </a:rPr>
                        <a:t>Rakuten Link Office</a:t>
                      </a:r>
                      <a:r>
                        <a:rPr kumimoji="1" lang="ja-JP" altLang="en-US" sz="1600" b="0" dirty="0">
                          <a:solidFill>
                            <a:schemeClr val="bg1"/>
                          </a:solidFill>
                          <a:latin typeface="Meiryo UI" panose="020B0604030504040204" pitchFamily="50" charset="-128"/>
                          <a:ea typeface="Meiryo UI" panose="020B0604030504040204" pitchFamily="50" charset="-128"/>
                        </a:rPr>
                        <a:t>アプリを利用した場合</a:t>
                      </a:r>
                      <a:r>
                        <a:rPr kumimoji="1" lang="en-US" altLang="ja-JP" sz="1600" b="0" baseline="30000" dirty="0">
                          <a:solidFill>
                            <a:schemeClr val="bg1"/>
                          </a:solidFill>
                          <a:latin typeface="Meiryo UI" panose="020B0604030504040204" pitchFamily="50" charset="-128"/>
                          <a:ea typeface="Meiryo UI" panose="020B0604030504040204" pitchFamily="50" charset="-128"/>
                        </a:rPr>
                        <a:t>※2</a:t>
                      </a:r>
                      <a:endParaRPr kumimoji="1" lang="ja-JP" altLang="en-US" sz="1600" b="0" baseline="30000" dirty="0">
                        <a:solidFill>
                          <a:schemeClr val="bg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600" b="0">
                          <a:solidFill>
                            <a:schemeClr val="bg1"/>
                          </a:solidFill>
                          <a:latin typeface="Meiryo UI" panose="020B0604030504040204" pitchFamily="50" charset="-128"/>
                          <a:ea typeface="Meiryo UI" panose="020B0604030504040204" pitchFamily="50" charset="-128"/>
                        </a:rPr>
                        <a:t>標準の電話アプリを利用した場合</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053766"/>
                    </a:solidFill>
                  </a:tcPr>
                </a:tc>
                <a:extLst>
                  <a:ext uri="{0D108BD9-81ED-4DB2-BD59-A6C34878D82A}">
                    <a16:rowId xmlns:a16="http://schemas.microsoft.com/office/drawing/2014/main" val="3056425757"/>
                  </a:ext>
                </a:extLst>
              </a:tr>
              <a:tr h="508000">
                <a:tc rowSpan="5">
                  <a:txBody>
                    <a:bodyPr/>
                    <a:lstStyle/>
                    <a:p>
                      <a:r>
                        <a:rPr kumimoji="1" lang="ja-JP" altLang="en-US" sz="1600" b="1">
                          <a:solidFill>
                            <a:schemeClr val="bg1"/>
                          </a:solidFill>
                          <a:latin typeface="Meiryo UI" panose="020B0604030504040204" pitchFamily="50" charset="-128"/>
                          <a:ea typeface="Meiryo UI" panose="020B0604030504040204" pitchFamily="50" charset="-128"/>
                        </a:rPr>
                        <a:t>発信</a:t>
                      </a:r>
                      <a:endParaRPr kumimoji="1" lang="ja-JP" altLang="en-US" sz="160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r>
                        <a:rPr kumimoji="1" lang="en-US" altLang="ja-JP" sz="1400" b="0">
                          <a:solidFill>
                            <a:schemeClr val="tx1"/>
                          </a:solidFill>
                          <a:latin typeface="Meiryo UI" panose="020B0604030504040204" pitchFamily="50" charset="-128"/>
                          <a:ea typeface="Meiryo UI" panose="020B0604030504040204" pitchFamily="50" charset="-128"/>
                        </a:rPr>
                        <a:t>Rakuten Link Office</a:t>
                      </a:r>
                      <a:r>
                        <a:rPr kumimoji="1" lang="ja-JP" altLang="en-US" sz="1400" b="0">
                          <a:solidFill>
                            <a:schemeClr val="tx1"/>
                          </a:solidFill>
                          <a:latin typeface="Meiryo UI" panose="020B0604030504040204" pitchFamily="50" charset="-128"/>
                          <a:ea typeface="Meiryo UI" panose="020B0604030504040204" pitchFamily="50" charset="-128"/>
                        </a:rPr>
                        <a:t>アプリ</a:t>
                      </a:r>
                      <a:r>
                        <a:rPr kumimoji="1" lang="en-US" altLang="ja-JP" sz="1400" b="0">
                          <a:solidFill>
                            <a:schemeClr val="tx1"/>
                          </a:solidFill>
                          <a:latin typeface="Meiryo UI" panose="020B0604030504040204" pitchFamily="50" charset="-128"/>
                          <a:ea typeface="Meiryo UI" panose="020B0604030504040204" pitchFamily="50" charset="-128"/>
                        </a:rPr>
                        <a:t> </a:t>
                      </a:r>
                      <a:r>
                        <a:rPr kumimoji="1" lang="ja-JP" altLang="en-US" sz="1400" b="0">
                          <a:solidFill>
                            <a:schemeClr val="tx1"/>
                          </a:solidFill>
                          <a:latin typeface="Meiryo UI" panose="020B0604030504040204" pitchFamily="50" charset="-128"/>
                          <a:ea typeface="Meiryo UI" panose="020B0604030504040204" pitchFamily="50" charset="-128"/>
                        </a:rPr>
                        <a:t>同士</a:t>
                      </a:r>
                      <a:endParaRPr kumimoji="1" lang="en-US" altLang="ja-JP" sz="1400" b="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rowSpan="3">
                  <a:txBody>
                    <a:bodyPr/>
                    <a:lstStyle/>
                    <a:p>
                      <a:r>
                        <a:rPr kumimoji="1" lang="ja-JP" altLang="en-US" sz="2000" b="1">
                          <a:solidFill>
                            <a:srgbClr val="FF3399"/>
                          </a:solidFill>
                          <a:latin typeface="Meiryo UI" panose="020B0604030504040204" pitchFamily="50" charset="-128"/>
                          <a:ea typeface="Meiryo UI" panose="020B0604030504040204" pitchFamily="50" charset="-128"/>
                        </a:rPr>
                        <a:t>無料</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FF2F9"/>
                    </a:solidFill>
                  </a:tcPr>
                </a:tc>
                <a:tc>
                  <a:txBody>
                    <a:bodyPr/>
                    <a:lstStyle/>
                    <a:p>
                      <a:r>
                        <a:rPr kumimoji="1" lang="en-US" altLang="ja-JP" sz="1600">
                          <a:solidFill>
                            <a:schemeClr val="tx1"/>
                          </a:solidFill>
                          <a:latin typeface="Meiryo UI" panose="020B0604030504040204" pitchFamily="50" charset="-128"/>
                          <a:ea typeface="Meiryo UI" panose="020B0604030504040204" pitchFamily="50" charset="-128"/>
                        </a:rPr>
                        <a:t>-</a:t>
                      </a:r>
                      <a:endParaRPr kumimoji="1" lang="ja-JP" altLang="en-US" sz="160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343773506"/>
                  </a:ext>
                </a:extLst>
              </a:tr>
              <a:tr h="508000">
                <a:tc vMerge="1">
                  <a:txBody>
                    <a:bodyPr/>
                    <a:lstStyle/>
                    <a:p>
                      <a:endParaRPr lang="en-US"/>
                    </a:p>
                  </a:txBody>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b="0">
                          <a:solidFill>
                            <a:schemeClr val="tx1"/>
                          </a:solidFill>
                          <a:latin typeface="Meiryo UI" panose="020B0604030504040204" pitchFamily="50" charset="-128"/>
                          <a:ea typeface="Meiryo UI" panose="020B0604030504040204" pitchFamily="50" charset="-128"/>
                        </a:rPr>
                        <a:t>日本から日本へ電話をかける</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endParaRPr lang="en-US"/>
                    </a:p>
                  </a:txBody>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en-US" altLang="ja-JP" sz="1400">
                          <a:solidFill>
                            <a:schemeClr val="tx1"/>
                          </a:solidFill>
                          <a:latin typeface="Meiryo UI" panose="020B0604030504040204" pitchFamily="50" charset="-128"/>
                          <a:ea typeface="Meiryo UI" panose="020B0604030504040204" pitchFamily="50" charset="-128"/>
                        </a:rPr>
                        <a:t>20</a:t>
                      </a:r>
                      <a:r>
                        <a:rPr kumimoji="1" lang="ja-JP" altLang="en-US" sz="1400">
                          <a:solidFill>
                            <a:schemeClr val="tx1"/>
                          </a:solidFill>
                          <a:latin typeface="Meiryo UI" panose="020B0604030504040204" pitchFamily="50" charset="-128"/>
                          <a:ea typeface="Meiryo UI" panose="020B0604030504040204" pitchFamily="50" charset="-128"/>
                        </a:rPr>
                        <a:t>円（税込</a:t>
                      </a:r>
                      <a:r>
                        <a:rPr kumimoji="1" lang="en-US" altLang="ja-JP" sz="1400">
                          <a:solidFill>
                            <a:schemeClr val="tx1"/>
                          </a:solidFill>
                          <a:latin typeface="Meiryo UI" panose="020B0604030504040204" pitchFamily="50" charset="-128"/>
                          <a:ea typeface="Meiryo UI" panose="020B0604030504040204" pitchFamily="50" charset="-128"/>
                        </a:rPr>
                        <a:t>22</a:t>
                      </a:r>
                      <a:r>
                        <a:rPr kumimoji="1" lang="ja-JP" altLang="en-US" sz="1400">
                          <a:solidFill>
                            <a:schemeClr val="tx1"/>
                          </a:solidFill>
                          <a:latin typeface="Meiryo UI" panose="020B0604030504040204" pitchFamily="50" charset="-128"/>
                          <a:ea typeface="Meiryo UI" panose="020B0604030504040204" pitchFamily="50" charset="-128"/>
                        </a:rPr>
                        <a:t>円）</a:t>
                      </a:r>
                      <a:r>
                        <a:rPr kumimoji="1" lang="en-US" altLang="ja-JP" sz="1400">
                          <a:solidFill>
                            <a:schemeClr val="tx1"/>
                          </a:solidFill>
                          <a:latin typeface="Meiryo UI" panose="020B0604030504040204" pitchFamily="50" charset="-128"/>
                          <a:ea typeface="Meiryo UI" panose="020B0604030504040204" pitchFamily="50" charset="-128"/>
                        </a:rPr>
                        <a:t>/30</a:t>
                      </a:r>
                      <a:r>
                        <a:rPr kumimoji="1" lang="ja-JP" altLang="en-US" sz="1400">
                          <a:solidFill>
                            <a:schemeClr val="tx1"/>
                          </a:solidFill>
                          <a:latin typeface="Meiryo UI" panose="020B0604030504040204" pitchFamily="50" charset="-128"/>
                          <a:ea typeface="Meiryo UI" panose="020B0604030504040204" pitchFamily="50" charset="-128"/>
                        </a:rPr>
                        <a:t>秒</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3740127099"/>
                  </a:ext>
                </a:extLst>
              </a:tr>
              <a:tr h="508000">
                <a:tc vMerge="1">
                  <a:txBody>
                    <a:bodyPr/>
                    <a:lstStyle/>
                    <a:p>
                      <a:endParaRPr kumimoji="1" lang="ja-JP" altLang="en-US"/>
                    </a:p>
                  </a:txBody>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Meiryo UI" panose="020B0604030504040204" pitchFamily="50" charset="-128"/>
                          <a:ea typeface="Meiryo UI" panose="020B0604030504040204" pitchFamily="50" charset="-128"/>
                        </a:rPr>
                        <a:t>海外から日本へ電話をかける</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b="0">
                          <a:solidFill>
                            <a:schemeClr val="tx1"/>
                          </a:solidFill>
                          <a:latin typeface="Meiryo UI" panose="020B0604030504040204" pitchFamily="50" charset="-128"/>
                          <a:ea typeface="Meiryo UI" panose="020B0604030504040204" pitchFamily="50" charset="-128"/>
                        </a:rPr>
                        <a:t>無料</a:t>
                      </a:r>
                      <a:endParaRPr kumimoji="1" lang="ja-JP" altLang="en-US" sz="140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現時点で利用不可</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2888269529"/>
                  </a:ext>
                </a:extLst>
              </a:tr>
              <a:tr h="508000">
                <a:tc vMerge="1">
                  <a:txBody>
                    <a:bodyPr/>
                    <a:lstStyle/>
                    <a:p>
                      <a:endParaRPr kumimoji="1" lang="ja-JP" altLang="en-US"/>
                    </a:p>
                  </a:txBody>
                  <a:tcPr>
                    <a:lnT w="28575" cap="flat" cmpd="sng" algn="ctr">
                      <a:solidFill>
                        <a:schemeClr val="bg1"/>
                      </a:solidFill>
                      <a:prstDash val="solid"/>
                      <a:round/>
                      <a:headEnd type="none" w="med" len="med"/>
                      <a:tailEnd type="none" w="med" len="med"/>
                    </a:lnT>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日本から海外へ電話をかける</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rowSpan="2">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Meiryo UI" panose="020B0604030504040204" pitchFamily="50" charset="-128"/>
                          <a:ea typeface="Meiryo UI" panose="020B0604030504040204" pitchFamily="50" charset="-128"/>
                        </a:rPr>
                        <a:t>国・地域別従量課金</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Meiryo UI" panose="020B0604030504040204" pitchFamily="50" charset="-128"/>
                          <a:ea typeface="Meiryo UI" panose="020B0604030504040204" pitchFamily="50" charset="-128"/>
                        </a:rPr>
                        <a:t>国・地域別従量課金</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2972775085"/>
                  </a:ext>
                </a:extLst>
              </a:tr>
              <a:tr h="508000">
                <a:tc vMerge="1">
                  <a:txBody>
                    <a:bodyPr/>
                    <a:lstStyle/>
                    <a:p>
                      <a:endParaRPr kumimoji="1" lang="ja-JP" altLang="en-US"/>
                    </a:p>
                  </a:txBody>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Meiryo UI" panose="020B0604030504040204" pitchFamily="50" charset="-128"/>
                          <a:ea typeface="Meiryo UI" panose="020B0604030504040204" pitchFamily="50" charset="-128"/>
                        </a:rPr>
                        <a:t>海外から海外へ電話をかける</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Meiryo UI" panose="020B0604030504040204" pitchFamily="50" charset="-128"/>
                          <a:ea typeface="Meiryo UI" panose="020B0604030504040204" pitchFamily="50" charset="-128"/>
                        </a:rPr>
                        <a:t>国・地域別従量課金</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現時点で利用不可</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777006726"/>
                  </a:ext>
                </a:extLst>
              </a:tr>
              <a:tr h="508000">
                <a:tc rowSpan="3">
                  <a:txBody>
                    <a:bodyPr/>
                    <a:lstStyle/>
                    <a:p>
                      <a:r>
                        <a:rPr kumimoji="1" lang="ja-JP" altLang="en-US" sz="1600" b="1">
                          <a:solidFill>
                            <a:schemeClr val="bg1"/>
                          </a:solidFill>
                          <a:latin typeface="Meiryo UI" panose="020B0604030504040204" pitchFamily="50" charset="-128"/>
                          <a:ea typeface="Meiryo UI" panose="020B0604030504040204" pitchFamily="50" charset="-128"/>
                        </a:rPr>
                        <a:t>着信</a:t>
                      </a: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en-US" altLang="ja-JP" sz="1400" b="0">
                          <a:solidFill>
                            <a:schemeClr val="tx1"/>
                          </a:solidFill>
                          <a:latin typeface="Meiryo UI" panose="020B0604030504040204" pitchFamily="50" charset="-128"/>
                          <a:ea typeface="Meiryo UI" panose="020B0604030504040204" pitchFamily="50" charset="-128"/>
                        </a:rPr>
                        <a:t>Rakuten Link Office</a:t>
                      </a:r>
                      <a:r>
                        <a:rPr kumimoji="1" lang="ja-JP" altLang="en-US" sz="1400" b="0">
                          <a:solidFill>
                            <a:schemeClr val="tx1"/>
                          </a:solidFill>
                          <a:latin typeface="Meiryo UI" panose="020B0604030504040204" pitchFamily="50" charset="-128"/>
                          <a:ea typeface="Meiryo UI" panose="020B0604030504040204" pitchFamily="50" charset="-128"/>
                        </a:rPr>
                        <a:t>アプリ</a:t>
                      </a:r>
                      <a:r>
                        <a:rPr kumimoji="1" lang="en-US" altLang="ja-JP" sz="1400" b="0">
                          <a:solidFill>
                            <a:schemeClr val="tx1"/>
                          </a:solidFill>
                          <a:latin typeface="Meiryo UI" panose="020B0604030504040204" pitchFamily="50" charset="-128"/>
                          <a:ea typeface="Meiryo UI" panose="020B0604030504040204" pitchFamily="50" charset="-128"/>
                        </a:rPr>
                        <a:t> </a:t>
                      </a:r>
                      <a:r>
                        <a:rPr kumimoji="1" lang="ja-JP" altLang="en-US" sz="1400" b="0">
                          <a:solidFill>
                            <a:schemeClr val="tx1"/>
                          </a:solidFill>
                          <a:latin typeface="Meiryo UI" panose="020B0604030504040204" pitchFamily="50" charset="-128"/>
                          <a:ea typeface="Meiryo UI" panose="020B0604030504040204" pitchFamily="50" charset="-128"/>
                        </a:rPr>
                        <a:t>同士</a:t>
                      </a:r>
                      <a:endParaRPr kumimoji="1" lang="en-US" altLang="ja-JP" sz="1400" b="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kumimoji="1" lang="ja-JP" altLang="en-US" sz="2000" b="1">
                          <a:solidFill>
                            <a:srgbClr val="FF3399"/>
                          </a:solidFill>
                          <a:latin typeface="Meiryo UI" panose="020B0604030504040204" pitchFamily="50" charset="-128"/>
                          <a:ea typeface="Meiryo UI" panose="020B0604030504040204" pitchFamily="50" charset="-128"/>
                        </a:rPr>
                        <a:t>無料</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FF2F9"/>
                    </a:solidFill>
                  </a:tcPr>
                </a:tc>
                <a:tc>
                  <a:txBody>
                    <a:bodyPr/>
                    <a:lstStyle/>
                    <a:p>
                      <a:r>
                        <a:rPr kumimoji="1" lang="en-US" altLang="ja-JP" sz="1400">
                          <a:latin typeface="Meiryo UI" panose="020B0604030504040204" pitchFamily="50" charset="-128"/>
                          <a:ea typeface="Meiryo UI" panose="020B0604030504040204" pitchFamily="50" charset="-128"/>
                        </a:rPr>
                        <a:t>-</a:t>
                      </a:r>
                      <a:endParaRPr kumimoji="1" lang="ja-JP" altLang="en-US" sz="1400">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15960"/>
                  </a:ext>
                </a:extLst>
              </a:tr>
              <a:tr h="508000">
                <a:tc vMerge="1">
                  <a:txBody>
                    <a:bodyPr/>
                    <a:lstStyle/>
                    <a:p>
                      <a:endParaRPr lang="en-US"/>
                    </a:p>
                  </a:txBody>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日本で電話を受ける</a:t>
                      </a:r>
                      <a:endParaRPr kumimoji="1" lang="en-US" altLang="ja-JP" sz="140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rowSpan="2">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en-US" altLang="ja-JP" sz="1400">
                          <a:solidFill>
                            <a:schemeClr val="tx1"/>
                          </a:solidFill>
                          <a:latin typeface="Meiryo UI" panose="020B0604030504040204" pitchFamily="50" charset="-128"/>
                          <a:ea typeface="Meiryo UI" panose="020B0604030504040204" pitchFamily="50" charset="-128"/>
                        </a:rPr>
                        <a:t>Android</a:t>
                      </a:r>
                      <a:r>
                        <a:rPr kumimoji="1" lang="ja-JP" altLang="en-US" sz="1400">
                          <a:solidFill>
                            <a:schemeClr val="tx1"/>
                          </a:solidFill>
                          <a:latin typeface="Meiryo UI" panose="020B0604030504040204" pitchFamily="50" charset="-128"/>
                          <a:ea typeface="Meiryo UI" panose="020B0604030504040204" pitchFamily="50" charset="-128"/>
                        </a:rPr>
                        <a:t>™：</a:t>
                      </a:r>
                      <a:r>
                        <a:rPr kumimoji="1" lang="ja-JP" altLang="en-US" sz="2000" b="1">
                          <a:solidFill>
                            <a:srgbClr val="FF3399"/>
                          </a:solidFill>
                          <a:latin typeface="Meiryo UI" panose="020B0604030504040204" pitchFamily="50" charset="-128"/>
                          <a:ea typeface="Meiryo UI" panose="020B0604030504040204" pitchFamily="50" charset="-128"/>
                        </a:rPr>
                        <a:t>無料</a:t>
                      </a:r>
                      <a:br>
                        <a:rPr kumimoji="1" lang="ja-JP" altLang="en-US" sz="1400">
                          <a:solidFill>
                            <a:schemeClr val="tx1"/>
                          </a:solidFill>
                          <a:latin typeface="Meiryo UI" panose="020B0604030504040204" pitchFamily="50" charset="-128"/>
                          <a:ea typeface="Meiryo UI" panose="020B0604030504040204" pitchFamily="50" charset="-128"/>
                        </a:rPr>
                      </a:br>
                      <a:r>
                        <a:rPr kumimoji="1" lang="en-US" altLang="ja-JP" sz="1400">
                          <a:solidFill>
                            <a:schemeClr val="tx1"/>
                          </a:solidFill>
                          <a:latin typeface="Meiryo UI" panose="020B0604030504040204" pitchFamily="50" charset="-128"/>
                          <a:ea typeface="Meiryo UI" panose="020B0604030504040204" pitchFamily="50" charset="-128"/>
                        </a:rPr>
                        <a:t>iOS</a:t>
                      </a:r>
                      <a:r>
                        <a:rPr kumimoji="1" lang="ja-JP" altLang="en-US" sz="1400">
                          <a:solidFill>
                            <a:schemeClr val="tx1"/>
                          </a:solidFill>
                          <a:latin typeface="Meiryo UI" panose="020B0604030504040204" pitchFamily="50" charset="-128"/>
                          <a:ea typeface="Meiryo UI" panose="020B0604030504040204" pitchFamily="50" charset="-128"/>
                        </a:rPr>
                        <a:t>：現時点で利用不可</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548474" eaLnBrk="1" latinLnBrk="0" hangingPunct="1">
                        <a:lnSpc>
                          <a:spcPct val="100000"/>
                        </a:lnSpc>
                        <a:spcBef>
                          <a:spcPts val="0"/>
                        </a:spcBef>
                        <a:spcAft>
                          <a:spcPts val="0"/>
                        </a:spcAft>
                        <a:buClrTx/>
                        <a:buSzTx/>
                        <a:buFontTx/>
                        <a:buNone/>
                        <a:tabLst/>
                      </a:pPr>
                      <a:r>
                        <a:rPr kumimoji="1" lang="en-US" sz="1400" b="0" i="0" u="none" strike="noStrike" cap="none" spc="0" baseline="0">
                          <a:ln>
                            <a:noFill/>
                          </a:ln>
                          <a:solidFill>
                            <a:schemeClr val="dk1"/>
                          </a:solidFill>
                          <a:uFillTx/>
                          <a:latin typeface="Meiryo UI" panose="020B0604030504040204" pitchFamily="50" charset="-128"/>
                          <a:ea typeface="Meiryo UI" panose="020B0604030504040204" pitchFamily="50" charset="-128"/>
                          <a:cs typeface="+mn-cs"/>
                          <a:sym typeface="Rakuten Global B"/>
                        </a:rPr>
                        <a:t>0</a:t>
                      </a:r>
                      <a:r>
                        <a:rPr kumimoji="1" lang="ja-JP" altLang="en-US" sz="1400" b="0" i="0" u="none" strike="noStrike" cap="none" spc="0" baseline="0">
                          <a:ln>
                            <a:noFill/>
                          </a:ln>
                          <a:solidFill>
                            <a:schemeClr val="dk1"/>
                          </a:solidFill>
                          <a:uFillTx/>
                          <a:latin typeface="Meiryo UI" panose="020B0604030504040204" pitchFamily="50" charset="-128"/>
                          <a:ea typeface="Meiryo UI" panose="020B0604030504040204" pitchFamily="50" charset="-128"/>
                          <a:cs typeface="+mn-cs"/>
                          <a:sym typeface="Rakuten Global B"/>
                        </a:rPr>
                        <a:t>円</a:t>
                      </a:r>
                      <a:endParaRPr kumimoji="1" lang="en-US" sz="1400" b="0" i="0" u="none" strike="noStrike" cap="none" spc="0" baseline="0">
                        <a:ln>
                          <a:noFill/>
                        </a:ln>
                        <a:solidFill>
                          <a:schemeClr val="dk1"/>
                        </a:solidFill>
                        <a:uFillTx/>
                        <a:latin typeface="Meiryo UI" panose="020B0604030504040204" pitchFamily="50" charset="-128"/>
                        <a:ea typeface="Meiryo UI" panose="020B0604030504040204" pitchFamily="50" charset="-128"/>
                        <a:cs typeface="+mn-cs"/>
                        <a:sym typeface="Rakuten Global B"/>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850551"/>
                  </a:ext>
                </a:extLst>
              </a:tr>
              <a:tr h="508000">
                <a:tc vMerge="1">
                  <a:txBody>
                    <a:bodyPr/>
                    <a:lstStyle/>
                    <a:p>
                      <a:endParaRPr lang="en-US"/>
                    </a:p>
                  </a:txBody>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海外で電話を受ける</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r>
                        <a:rPr kumimoji="1" lang="ja-JP" altLang="en-US" sz="1400">
                          <a:solidFill>
                            <a:schemeClr val="tx1"/>
                          </a:solidFill>
                          <a:latin typeface="Meiryo UI" panose="020B0604030504040204" pitchFamily="50" charset="-128"/>
                          <a:ea typeface="Meiryo UI" panose="020B0604030504040204" pitchFamily="50" charset="-128"/>
                        </a:rPr>
                        <a:t>現時点で利用不可</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400" dirty="0">
                          <a:latin typeface="Meiryo UI" panose="020B0604030504040204" pitchFamily="50" charset="-128"/>
                          <a:ea typeface="Meiryo UI" panose="020B0604030504040204" pitchFamily="50" charset="-128"/>
                        </a:rPr>
                        <a:t>現時点で利用不可</a:t>
                      </a:r>
                      <a:endParaRPr lang="en-US" sz="1400" dirty="0">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4367325"/>
                  </a:ext>
                </a:extLst>
              </a:tr>
            </a:tbl>
          </a:graphicData>
        </a:graphic>
      </p:graphicFrame>
      <p:sp>
        <p:nvSpPr>
          <p:cNvPr id="3" name="TextBox 3">
            <a:extLst>
              <a:ext uri="{FF2B5EF4-FFF2-40B4-BE49-F238E27FC236}">
                <a16:creationId xmlns:a16="http://schemas.microsoft.com/office/drawing/2014/main" id="{30C9F0E4-8A51-1E75-B5FA-00AD9CC4C6CF}"/>
              </a:ext>
            </a:extLst>
          </p:cNvPr>
          <p:cNvSpPr txBox="1"/>
          <p:nvPr/>
        </p:nvSpPr>
        <p:spPr>
          <a:xfrm>
            <a:off x="645212" y="6040800"/>
            <a:ext cx="10948666" cy="707886"/>
          </a:xfrm>
          <a:prstGeom prst="rect">
            <a:avLst/>
          </a:prstGeom>
          <a:noFill/>
        </p:spPr>
        <p:txBody>
          <a:bodyPr wrap="square" rtlCol="0">
            <a:spAutoFit/>
          </a:bodyPr>
          <a:lstStyle/>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※1</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データプランのお客様はご利用いただけません。 </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※2</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Rakuten</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Link</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Office</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アプリを利用した場合、海外指定の国と地域からのみ発着信可能となります。その他の地域に関しては</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Wi-Fi</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接続中の場合のみ発着信可能となります。</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(0180)(0570)</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などから始まる他社接続サービス、一部特番</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(188)</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への通話については、無料通話の対象外となります。</a:t>
            </a:r>
            <a:b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b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国際通話料金は国や地域によって異なります。</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p:txBody>
      </p:sp>
      <p:pic>
        <p:nvPicPr>
          <p:cNvPr id="7" name="Graphic 6" descr="Speaker phone with solid fill">
            <a:extLst>
              <a:ext uri="{FF2B5EF4-FFF2-40B4-BE49-F238E27FC236}">
                <a16:creationId xmlns:a16="http://schemas.microsoft.com/office/drawing/2014/main" id="{C353891A-36D0-ABE4-A628-7C3752FEA0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800" y="101567"/>
            <a:ext cx="914400" cy="914400"/>
          </a:xfrm>
          <a:prstGeom prst="rect">
            <a:avLst/>
          </a:prstGeom>
        </p:spPr>
      </p:pic>
      <p:sp>
        <p:nvSpPr>
          <p:cNvPr id="6" name="テキスト ボックス 8">
            <a:extLst>
              <a:ext uri="{FF2B5EF4-FFF2-40B4-BE49-F238E27FC236}">
                <a16:creationId xmlns:a16="http://schemas.microsoft.com/office/drawing/2014/main" id="{22FC2D2D-0700-BF03-2717-FA34A53432B9}"/>
              </a:ext>
            </a:extLst>
          </p:cNvPr>
          <p:cNvSpPr txBox="1"/>
          <p:nvPr/>
        </p:nvSpPr>
        <p:spPr bwMode="auto">
          <a:xfrm>
            <a:off x="9344925" y="1179471"/>
            <a:ext cx="2154251" cy="167157"/>
          </a:xfrm>
          <a:prstGeom prst="rect">
            <a:avLst/>
          </a:prstGeom>
          <a:ln/>
        </p:spPr>
        <p:style>
          <a:lnRef idx="2">
            <a:schemeClr val="dk1"/>
          </a:lnRef>
          <a:fillRef idx="1">
            <a:schemeClr val="lt1"/>
          </a:fillRef>
          <a:effectRef idx="0">
            <a:schemeClr val="dk1"/>
          </a:effectRef>
          <a:fontRef idx="minor">
            <a:schemeClr val="dk1"/>
          </a:fontRef>
        </p:style>
        <p:txBody>
          <a:bodyPr wrap="square" tIns="18000" bIns="18000">
            <a:spAutoFit/>
          </a:bodyPr>
          <a:lstStyle/>
          <a:p>
            <a:r>
              <a:rPr lang="ja-JP" altLang="en-US" sz="850">
                <a:latin typeface="Meiryo UI" panose="020B0604030504040204" pitchFamily="50" charset="-128"/>
                <a:ea typeface="Meiryo UI" panose="020B0604030504040204" pitchFamily="50" charset="-128"/>
              </a:rPr>
              <a:t>金額は記載がある場合を除きすべて税込です</a:t>
            </a:r>
          </a:p>
        </p:txBody>
      </p:sp>
      <p:sp>
        <p:nvSpPr>
          <p:cNvPr id="9" name="テキスト ボックス 28">
            <a:extLst>
              <a:ext uri="{FF2B5EF4-FFF2-40B4-BE49-F238E27FC236}">
                <a16:creationId xmlns:a16="http://schemas.microsoft.com/office/drawing/2014/main" id="{9293493E-D372-C4AE-6286-F28EAEB7CC09}"/>
              </a:ext>
            </a:extLst>
          </p:cNvPr>
          <p:cNvSpPr txBox="1"/>
          <p:nvPr/>
        </p:nvSpPr>
        <p:spPr>
          <a:xfrm>
            <a:off x="1105835" y="288000"/>
            <a:ext cx="8778568" cy="67710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38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楽天モバイル法人プラン　通話料金詳細</a:t>
            </a:r>
          </a:p>
        </p:txBody>
      </p:sp>
      <p:sp>
        <p:nvSpPr>
          <p:cNvPr id="10" name="TextBox 9">
            <a:extLst>
              <a:ext uri="{FF2B5EF4-FFF2-40B4-BE49-F238E27FC236}">
                <a16:creationId xmlns:a16="http://schemas.microsoft.com/office/drawing/2014/main" id="{FA219816-FDCB-B3C8-9E21-484DC1FD644E}"/>
              </a:ext>
            </a:extLst>
          </p:cNvPr>
          <p:cNvSpPr txBox="1"/>
          <p:nvPr/>
        </p:nvSpPr>
        <p:spPr bwMode="auto">
          <a:xfrm>
            <a:off x="352800" y="864000"/>
            <a:ext cx="10454900" cy="41295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rmAutofit/>
          </a:bodyPr>
          <a:lstStyle/>
          <a:p>
            <a:pPr>
              <a:lnSpc>
                <a:spcPct val="120000"/>
              </a:lnSpc>
              <a:spcBef>
                <a:spcPct val="0"/>
              </a:spcBef>
            </a:pPr>
            <a:r>
              <a:rPr lang="ja-JP" altLang="en-US" b="1" i="0" dirty="0">
                <a:solidFill>
                  <a:srgbClr val="333333"/>
                </a:solidFill>
                <a:effectLst/>
                <a:latin typeface="Meiryo UI" panose="020B0604030504040204" pitchFamily="50" charset="-128"/>
                <a:ea typeface="Meiryo UI" panose="020B0604030504040204" pitchFamily="50" charset="-128"/>
              </a:rPr>
              <a:t>✔</a:t>
            </a:r>
            <a:r>
              <a:rPr lang="en-US" altLang="ja-JP" b="1" dirty="0">
                <a:solidFill>
                  <a:srgbClr val="333333"/>
                </a:solidFill>
                <a:latin typeface="Meiryo UI" panose="020B0604030504040204" pitchFamily="50" charset="-128"/>
                <a:ea typeface="Meiryo UI" panose="020B0604030504040204" pitchFamily="50" charset="-128"/>
              </a:rPr>
              <a:t>Rakuten</a:t>
            </a:r>
            <a:r>
              <a:rPr lang="ja-JP" altLang="en-US" b="1" dirty="0">
                <a:solidFill>
                  <a:srgbClr val="333333"/>
                </a:solidFill>
                <a:latin typeface="Meiryo UI" panose="020B0604030504040204" pitchFamily="50" charset="-128"/>
                <a:ea typeface="Meiryo UI" panose="020B0604030504040204" pitchFamily="50" charset="-128"/>
              </a:rPr>
              <a:t> </a:t>
            </a:r>
            <a:r>
              <a:rPr lang="en-US" altLang="ja-JP" b="1" dirty="0">
                <a:solidFill>
                  <a:srgbClr val="333333"/>
                </a:solidFill>
                <a:latin typeface="Meiryo UI" panose="020B0604030504040204" pitchFamily="50" charset="-128"/>
                <a:ea typeface="Meiryo UI" panose="020B0604030504040204" pitchFamily="50" charset="-128"/>
              </a:rPr>
              <a:t>Link</a:t>
            </a:r>
            <a:r>
              <a:rPr lang="ja-JP" altLang="en-US" b="1" dirty="0">
                <a:solidFill>
                  <a:srgbClr val="333333"/>
                </a:solidFill>
                <a:latin typeface="Meiryo UI" panose="020B0604030504040204" pitchFamily="50" charset="-128"/>
                <a:ea typeface="Meiryo UI" panose="020B0604030504040204" pitchFamily="50" charset="-128"/>
              </a:rPr>
              <a:t> </a:t>
            </a:r>
            <a:r>
              <a:rPr lang="en-US" altLang="ja-JP" b="1" dirty="0">
                <a:solidFill>
                  <a:srgbClr val="333333"/>
                </a:solidFill>
                <a:latin typeface="Meiryo UI" panose="020B0604030504040204" pitchFamily="50" charset="-128"/>
                <a:ea typeface="Meiryo UI" panose="020B0604030504040204" pitchFamily="50" charset="-128"/>
              </a:rPr>
              <a:t>Office</a:t>
            </a:r>
            <a:r>
              <a:rPr lang="ja-JP" altLang="en-US" b="1" dirty="0">
                <a:solidFill>
                  <a:srgbClr val="333333"/>
                </a:solidFill>
                <a:latin typeface="Meiryo UI" panose="020B0604030504040204" pitchFamily="50" charset="-128"/>
                <a:ea typeface="Meiryo UI" panose="020B0604030504040204" pitchFamily="50" charset="-128"/>
              </a:rPr>
              <a:t>アプリなら、無料で国内通話かけ放題 </a:t>
            </a:r>
            <a:r>
              <a:rPr lang="en-US" altLang="ja-JP" b="1" dirty="0">
                <a:solidFill>
                  <a:srgbClr val="333333"/>
                </a:solidFill>
                <a:latin typeface="Meiryo UI" panose="020B0604030504040204" pitchFamily="50" charset="-128"/>
                <a:ea typeface="Meiryo UI" panose="020B0604030504040204" pitchFamily="50" charset="-128"/>
              </a:rPr>
              <a:t>/ </a:t>
            </a:r>
            <a:r>
              <a:rPr lang="ja-JP" altLang="en-US" b="1" dirty="0">
                <a:solidFill>
                  <a:srgbClr val="333333"/>
                </a:solidFill>
                <a:latin typeface="Meiryo UI" panose="020B0604030504040204" pitchFamily="50" charset="-128"/>
                <a:ea typeface="Meiryo UI" panose="020B0604030504040204" pitchFamily="50" charset="-128"/>
              </a:rPr>
              <a:t>海外から国内も無料</a:t>
            </a:r>
            <a:r>
              <a:rPr lang="en-US" altLang="ja-JP" baseline="30000" dirty="0">
                <a:solidFill>
                  <a:srgbClr val="333333"/>
                </a:solidFill>
                <a:latin typeface="Meiryo UI" panose="020B0604030504040204" pitchFamily="50" charset="-128"/>
                <a:ea typeface="Meiryo UI" panose="020B0604030504040204" pitchFamily="50" charset="-128"/>
              </a:rPr>
              <a:t>※1</a:t>
            </a:r>
            <a:r>
              <a:rPr lang="en-US" altLang="ja-JP" b="1" dirty="0">
                <a:solidFill>
                  <a:srgbClr val="333333"/>
                </a:solidFill>
                <a:latin typeface="Meiryo UI" panose="020B0604030504040204" pitchFamily="50" charset="-128"/>
                <a:ea typeface="Meiryo UI" panose="020B0604030504040204" pitchFamily="50" charset="-128"/>
              </a:rPr>
              <a:t>	</a:t>
            </a:r>
            <a:endParaRPr lang="en-US" sz="1800" b="1" dirty="0">
              <a:latin typeface="Meiryo UI" panose="020B0604030504040204" pitchFamily="50" charset="-128"/>
              <a:ea typeface="Meiryo UI" panose="020B0604030504040204" pitchFamily="50" charset="-128"/>
              <a:cs typeface="+mn-ea"/>
              <a:sym typeface="+mn-lt"/>
            </a:endParaRPr>
          </a:p>
        </p:txBody>
      </p:sp>
      <p:sp>
        <p:nvSpPr>
          <p:cNvPr id="2" name="正方形/長方形 1">
            <a:extLst>
              <a:ext uri="{FF2B5EF4-FFF2-40B4-BE49-F238E27FC236}">
                <a16:creationId xmlns:a16="http://schemas.microsoft.com/office/drawing/2014/main" id="{1913E3CF-87C8-BB2C-837B-BBBB4D7B1A6F}"/>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Tree>
    <p:extLst>
      <p:ext uri="{BB962C8B-B14F-4D97-AF65-F5344CB8AC3E}">
        <p14:creationId xmlns:p14="http://schemas.microsoft.com/office/powerpoint/2010/main" val="30489702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645211" y="6041662"/>
            <a:ext cx="10745032" cy="553998"/>
          </a:xfrm>
          <a:prstGeom prst="rect">
            <a:avLst/>
          </a:prstGeom>
          <a:noFill/>
        </p:spPr>
        <p:txBody>
          <a:bodyPr wrap="square" rtlCol="0">
            <a:spAutoFit/>
          </a:bodyPr>
          <a:lstStyle/>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※1</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データプランのお客様はご利用いただけません。</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※2</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Rakuten Link Office</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アプリを利用した場合、海外の対象国と地域からのみ送受信可能となります。その他の地域に関しては</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Wi-Fi</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接続中の場合のみ送受信可能となります。</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　相手が</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Rakuten Link Office</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アプリ以外の場合、および標準アプリで</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SMS</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を利用する場合、</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SMS</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の送信上限数は最大</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100</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通</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日。全角で最大</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670</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文字、半角で最大</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1530</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文字送信可能。</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p:txBody>
      </p:sp>
      <p:graphicFrame>
        <p:nvGraphicFramePr>
          <p:cNvPr id="5" name="表 4"/>
          <p:cNvGraphicFramePr>
            <a:graphicFrameLocks noGrp="1"/>
          </p:cNvGraphicFramePr>
          <p:nvPr>
            <p:extLst>
              <p:ext uri="{D42A27DB-BD31-4B8C-83A1-F6EECF244321}">
                <p14:modId xmlns:p14="http://schemas.microsoft.com/office/powerpoint/2010/main" val="3455526461"/>
              </p:ext>
            </p:extLst>
          </p:nvPr>
        </p:nvGraphicFramePr>
        <p:xfrm>
          <a:off x="597600" y="1404000"/>
          <a:ext cx="10901575" cy="4572000"/>
        </p:xfrm>
        <a:graphic>
          <a:graphicData uri="http://schemas.openxmlformats.org/drawingml/2006/table">
            <a:tbl>
              <a:tblPr firstRow="1" bandRow="1">
                <a:tableStyleId>{F5AB1C69-6EDB-4FF4-983F-18BD219EF322}</a:tableStyleId>
              </a:tblPr>
              <a:tblGrid>
                <a:gridCol w="860749">
                  <a:extLst>
                    <a:ext uri="{9D8B030D-6E8A-4147-A177-3AD203B41FA5}">
                      <a16:colId xmlns:a16="http://schemas.microsoft.com/office/drawing/2014/main" val="186281418"/>
                    </a:ext>
                  </a:extLst>
                </a:gridCol>
                <a:gridCol w="2802755">
                  <a:extLst>
                    <a:ext uri="{9D8B030D-6E8A-4147-A177-3AD203B41FA5}">
                      <a16:colId xmlns:a16="http://schemas.microsoft.com/office/drawing/2014/main" val="647285937"/>
                    </a:ext>
                  </a:extLst>
                </a:gridCol>
                <a:gridCol w="4162460">
                  <a:extLst>
                    <a:ext uri="{9D8B030D-6E8A-4147-A177-3AD203B41FA5}">
                      <a16:colId xmlns:a16="http://schemas.microsoft.com/office/drawing/2014/main" val="292249223"/>
                    </a:ext>
                  </a:extLst>
                </a:gridCol>
                <a:gridCol w="3075611">
                  <a:extLst>
                    <a:ext uri="{9D8B030D-6E8A-4147-A177-3AD203B41FA5}">
                      <a16:colId xmlns:a16="http://schemas.microsoft.com/office/drawing/2014/main" val="2570859935"/>
                    </a:ext>
                  </a:extLst>
                </a:gridCol>
              </a:tblGrid>
              <a:tr h="508000">
                <a:tc gridSpan="2">
                  <a:txBody>
                    <a:bodyPr/>
                    <a:lstStyle/>
                    <a:p>
                      <a:endParaRPr kumimoji="1" lang="ja-JP" altLang="en-US" sz="1600">
                        <a:solidFill>
                          <a:schemeClr val="bg1"/>
                        </a:solidFill>
                        <a:latin typeface="Meiryo UI" panose="020B0604030504040204" pitchFamily="50" charset="-128"/>
                        <a:ea typeface="Meiryo UI" panose="020B060403050404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hMerge="1">
                  <a:txBody>
                    <a:bodyPr/>
                    <a:lstStyle/>
                    <a:p>
                      <a:endParaRPr kumimoji="1" lang="ja-JP" altLang="en-US" sz="1400" b="0">
                        <a:solidFill>
                          <a:schemeClr val="tx1"/>
                        </a:solidFill>
                        <a:latin typeface="Meiryo UI" panose="020B0604030504040204" pitchFamily="50" charset="-128"/>
                        <a:ea typeface="Meiryo UI" panose="020B0604030504040204" pitchFamily="50" charset="-128"/>
                      </a:endParaRPr>
                    </a:p>
                  </a:txBody>
                  <a:tcPr anchor="ctr" anchorCtr="1">
                    <a:lnL w="28575" cap="flat" cmpd="sng" algn="ctr">
                      <a:solidFill>
                        <a:schemeClr val="bg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r>
                        <a:rPr kumimoji="1" lang="en-US" altLang="ja-JP" sz="1600" b="0" dirty="0">
                          <a:solidFill>
                            <a:schemeClr val="bg1"/>
                          </a:solidFill>
                          <a:latin typeface="Meiryo UI" panose="020B0604030504040204" pitchFamily="50" charset="-128"/>
                          <a:ea typeface="Meiryo UI" panose="020B0604030504040204" pitchFamily="50" charset="-128"/>
                        </a:rPr>
                        <a:t>Rakuten Link Office</a:t>
                      </a:r>
                      <a:r>
                        <a:rPr kumimoji="1" lang="ja-JP" altLang="en-US" sz="1600" b="0" dirty="0">
                          <a:solidFill>
                            <a:schemeClr val="bg1"/>
                          </a:solidFill>
                          <a:latin typeface="Meiryo UI" panose="020B0604030504040204" pitchFamily="50" charset="-128"/>
                          <a:ea typeface="Meiryo UI" panose="020B0604030504040204" pitchFamily="50" charset="-128"/>
                        </a:rPr>
                        <a:t>アプリを利用した場合</a:t>
                      </a:r>
                      <a:r>
                        <a:rPr kumimoji="1" lang="en-US" altLang="ja-JP" sz="1600" b="0" baseline="30000" dirty="0">
                          <a:solidFill>
                            <a:schemeClr val="bg1"/>
                          </a:solidFill>
                          <a:latin typeface="Meiryo UI" panose="020B0604030504040204" pitchFamily="50" charset="-128"/>
                          <a:ea typeface="Meiryo UI" panose="020B0604030504040204" pitchFamily="50" charset="-128"/>
                        </a:rPr>
                        <a:t>※2</a:t>
                      </a:r>
                      <a:endParaRPr kumimoji="1" lang="ja-JP" altLang="en-US" sz="1600" b="0" baseline="30000" dirty="0">
                        <a:solidFill>
                          <a:schemeClr val="bg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600" b="0" dirty="0">
                          <a:solidFill>
                            <a:schemeClr val="bg1"/>
                          </a:solidFill>
                          <a:latin typeface="Meiryo UI" panose="020B0604030504040204" pitchFamily="50" charset="-128"/>
                          <a:ea typeface="Meiryo UI" panose="020B0604030504040204" pitchFamily="50" charset="-128"/>
                        </a:rPr>
                        <a:t>標準の</a:t>
                      </a:r>
                      <a:r>
                        <a:rPr kumimoji="1" lang="en-US" altLang="ja-JP" sz="1600" b="0" dirty="0">
                          <a:solidFill>
                            <a:schemeClr val="bg1"/>
                          </a:solidFill>
                          <a:latin typeface="Meiryo UI" panose="020B0604030504040204" pitchFamily="50" charset="-128"/>
                          <a:ea typeface="Meiryo UI" panose="020B0604030504040204" pitchFamily="50" charset="-128"/>
                        </a:rPr>
                        <a:t>SMS</a:t>
                      </a:r>
                      <a:r>
                        <a:rPr kumimoji="1" lang="ja-JP" altLang="en-US" sz="1600" b="0" dirty="0">
                          <a:solidFill>
                            <a:schemeClr val="bg1"/>
                          </a:solidFill>
                          <a:latin typeface="Meiryo UI" panose="020B0604030504040204" pitchFamily="50" charset="-128"/>
                          <a:ea typeface="Meiryo UI" panose="020B0604030504040204" pitchFamily="50" charset="-128"/>
                        </a:rPr>
                        <a:t>アプリを利用した場合</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053766"/>
                    </a:solidFill>
                  </a:tcPr>
                </a:tc>
                <a:extLst>
                  <a:ext uri="{0D108BD9-81ED-4DB2-BD59-A6C34878D82A}">
                    <a16:rowId xmlns:a16="http://schemas.microsoft.com/office/drawing/2014/main" val="3056425757"/>
                  </a:ext>
                </a:extLst>
              </a:tr>
              <a:tr h="508000">
                <a:tc rowSpan="5">
                  <a:txBody>
                    <a:bodyPr/>
                    <a:lstStyle/>
                    <a:p>
                      <a:r>
                        <a:rPr kumimoji="1" lang="ja-JP" altLang="en-US" sz="1600" b="1">
                          <a:solidFill>
                            <a:schemeClr val="bg1"/>
                          </a:solidFill>
                          <a:latin typeface="Meiryo UI" panose="020B0604030504040204" pitchFamily="50" charset="-128"/>
                          <a:ea typeface="Meiryo UI" panose="020B0604030504040204" pitchFamily="50" charset="-128"/>
                        </a:rPr>
                        <a:t>送信</a:t>
                      </a:r>
                      <a:endParaRPr kumimoji="1" lang="ja-JP" altLang="en-US" sz="160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r>
                        <a:rPr kumimoji="1" lang="en-US" altLang="ja-JP" sz="1400" b="0">
                          <a:solidFill>
                            <a:schemeClr val="tx1"/>
                          </a:solidFill>
                          <a:latin typeface="Meiryo UI" panose="020B0604030504040204" pitchFamily="50" charset="-128"/>
                          <a:ea typeface="Meiryo UI" panose="020B0604030504040204" pitchFamily="50" charset="-128"/>
                        </a:rPr>
                        <a:t>Rakuten Link Office</a:t>
                      </a:r>
                      <a:r>
                        <a:rPr kumimoji="1" lang="ja-JP" altLang="en-US" sz="1400" b="0">
                          <a:solidFill>
                            <a:schemeClr val="tx1"/>
                          </a:solidFill>
                          <a:latin typeface="Meiryo UI" panose="020B0604030504040204" pitchFamily="50" charset="-128"/>
                          <a:ea typeface="Meiryo UI" panose="020B0604030504040204" pitchFamily="50" charset="-128"/>
                        </a:rPr>
                        <a:t>アプリ 同士</a:t>
                      </a:r>
                      <a:endParaRPr kumimoji="1" lang="en-US" altLang="ja-JP" sz="1400" b="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kumimoji="1" lang="ja-JP" altLang="en-US" sz="2000" b="1" dirty="0">
                          <a:solidFill>
                            <a:srgbClr val="FF3399"/>
                          </a:solidFill>
                          <a:latin typeface="Meiryo UI" panose="020B0604030504040204" pitchFamily="50" charset="-128"/>
                          <a:ea typeface="Meiryo UI" panose="020B0604030504040204" pitchFamily="50" charset="-128"/>
                        </a:rPr>
                        <a:t>無料</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2F9"/>
                    </a:solidFill>
                  </a:tcPr>
                </a:tc>
                <a:tc>
                  <a:txBody>
                    <a:bodyPr/>
                    <a:lstStyle/>
                    <a:p>
                      <a:r>
                        <a:rPr kumimoji="1" lang="en-US" altLang="ja-JP" sz="1600">
                          <a:solidFill>
                            <a:schemeClr val="tx1"/>
                          </a:solidFill>
                          <a:latin typeface="Meiryo UI" panose="020B0604030504040204" pitchFamily="50" charset="-128"/>
                          <a:ea typeface="Meiryo UI" panose="020B0604030504040204" pitchFamily="50" charset="-128"/>
                        </a:rPr>
                        <a:t>-</a:t>
                      </a:r>
                      <a:endParaRPr kumimoji="1" lang="ja-JP" altLang="en-US" sz="160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343773506"/>
                  </a:ext>
                </a:extLst>
              </a:tr>
              <a:tr h="508000">
                <a:tc vMerge="1">
                  <a:txBody>
                    <a:bodyPr/>
                    <a:lstStyle/>
                    <a:p>
                      <a:endParaRPr lang="en-US"/>
                    </a:p>
                  </a:txBody>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b="0">
                          <a:solidFill>
                            <a:schemeClr val="tx1"/>
                          </a:solidFill>
                          <a:latin typeface="Meiryo UI" panose="020B0604030504040204" pitchFamily="50" charset="-128"/>
                          <a:ea typeface="Meiryo UI" panose="020B0604030504040204" pitchFamily="50" charset="-128"/>
                        </a:rPr>
                        <a:t>日本から日本へ</a:t>
                      </a:r>
                      <a:r>
                        <a:rPr kumimoji="1" lang="en-US" altLang="ja-JP" sz="1400" b="0">
                          <a:solidFill>
                            <a:schemeClr val="tx1"/>
                          </a:solidFill>
                          <a:latin typeface="Meiryo UI" panose="020B0604030504040204" pitchFamily="50" charset="-128"/>
                          <a:ea typeface="Meiryo UI" panose="020B0604030504040204" pitchFamily="50" charset="-128"/>
                        </a:rPr>
                        <a:t>SMS</a:t>
                      </a:r>
                      <a:r>
                        <a:rPr kumimoji="1" lang="ja-JP" altLang="en-US" sz="1400" b="0">
                          <a:solidFill>
                            <a:schemeClr val="tx1"/>
                          </a:solidFill>
                          <a:latin typeface="Meiryo UI" panose="020B0604030504040204" pitchFamily="50" charset="-128"/>
                          <a:ea typeface="Meiryo UI" panose="020B0604030504040204" pitchFamily="50" charset="-128"/>
                        </a:rPr>
                        <a:t>送信</a:t>
                      </a:r>
                    </a:p>
                  </a:txBody>
                  <a:tcPr anchor="ctr" anchorCtr="1">
                    <a:lnL w="12700" cap="flat" cmpd="sng" algn="ctr">
                      <a:solidFill>
                        <a:srgbClr val="E0E0E0"/>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rowSpan="2">
                  <a:txBody>
                    <a:bodyPr/>
                    <a:lstStyle/>
                    <a:p>
                      <a:r>
                        <a:rPr kumimoji="1" lang="en-US" altLang="ja-JP" sz="1400" b="0" dirty="0">
                          <a:solidFill>
                            <a:schemeClr val="tx1"/>
                          </a:solidFill>
                          <a:latin typeface="Meiryo UI" panose="020B0604030504040204" pitchFamily="50" charset="-128"/>
                          <a:ea typeface="Meiryo UI" panose="020B0604030504040204" pitchFamily="50" charset="-128"/>
                        </a:rPr>
                        <a:t>Android™</a:t>
                      </a:r>
                      <a:r>
                        <a:rPr kumimoji="1" lang="ja-JP" altLang="en-US" sz="1400" b="0"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rgbClr val="FF008C"/>
                          </a:solidFill>
                          <a:latin typeface="Meiryo UI" panose="020B0604030504040204" pitchFamily="50" charset="-128"/>
                          <a:ea typeface="Meiryo UI" panose="020B0604030504040204" pitchFamily="50" charset="-128"/>
                        </a:rPr>
                        <a:t>無料</a:t>
                      </a:r>
                      <a:br>
                        <a:rPr kumimoji="1" lang="ja-JP" altLang="en-US" sz="2000" b="1" dirty="0">
                          <a:solidFill>
                            <a:srgbClr val="FF008C"/>
                          </a:solidFill>
                          <a:latin typeface="Meiryo UI" panose="020B0604030504040204" pitchFamily="50" charset="-128"/>
                          <a:ea typeface="Meiryo UI" panose="020B0604030504040204" pitchFamily="50" charset="-128"/>
                        </a:rPr>
                      </a:br>
                      <a:r>
                        <a:rPr kumimoji="1" lang="en-US" altLang="ja-JP" sz="1400" b="0" dirty="0">
                          <a:solidFill>
                            <a:schemeClr val="tx1"/>
                          </a:solidFill>
                          <a:latin typeface="Meiryo UI" panose="020B0604030504040204" pitchFamily="50" charset="-128"/>
                          <a:ea typeface="Meiryo UI" panose="020B0604030504040204" pitchFamily="50" charset="-128"/>
                        </a:rPr>
                        <a:t>iOS</a:t>
                      </a:r>
                      <a:r>
                        <a:rPr kumimoji="1" lang="ja-JP" altLang="en-US" sz="1400" b="0" dirty="0">
                          <a:solidFill>
                            <a:schemeClr val="tx1"/>
                          </a:solidFill>
                          <a:latin typeface="Meiryo UI" panose="020B0604030504040204" pitchFamily="50" charset="-128"/>
                          <a:ea typeface="Meiryo UI" panose="020B0604030504040204" pitchFamily="50" charset="-128"/>
                        </a:rPr>
                        <a:t>：現時点で利用不可</a:t>
                      </a:r>
                      <a:endParaRPr lang="en-US" dirty="0"/>
                    </a:p>
                  </a:txBody>
                  <a:tcPr anchor="ctr" anchorCtr="1">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1400">
                          <a:solidFill>
                            <a:schemeClr val="tx1"/>
                          </a:solidFill>
                          <a:latin typeface="Meiryo UI" panose="020B0604030504040204" pitchFamily="50" charset="-128"/>
                          <a:ea typeface="Meiryo UI" panose="020B0604030504040204" pitchFamily="50" charset="-128"/>
                        </a:rPr>
                        <a:t>3</a:t>
                      </a:r>
                      <a:r>
                        <a:rPr kumimoji="1" lang="ja-JP" altLang="en-US" sz="1400">
                          <a:solidFill>
                            <a:schemeClr val="tx1"/>
                          </a:solidFill>
                          <a:latin typeface="Meiryo UI" panose="020B0604030504040204" pitchFamily="50" charset="-128"/>
                          <a:ea typeface="Meiryo UI" panose="020B0604030504040204" pitchFamily="50" charset="-128"/>
                        </a:rPr>
                        <a:t>円（税込</a:t>
                      </a:r>
                      <a:r>
                        <a:rPr kumimoji="1" lang="en-US" altLang="ja-JP" sz="1400">
                          <a:solidFill>
                            <a:schemeClr val="tx1"/>
                          </a:solidFill>
                          <a:latin typeface="Meiryo UI" panose="020B0604030504040204" pitchFamily="50" charset="-128"/>
                          <a:ea typeface="Meiryo UI" panose="020B0604030504040204" pitchFamily="50" charset="-128"/>
                        </a:rPr>
                        <a:t>3.3</a:t>
                      </a:r>
                      <a:r>
                        <a:rPr kumimoji="1" lang="ja-JP" altLang="en-US" sz="1400">
                          <a:solidFill>
                            <a:schemeClr val="tx1"/>
                          </a:solidFill>
                          <a:latin typeface="Meiryo UI" panose="020B0604030504040204" pitchFamily="50" charset="-128"/>
                          <a:ea typeface="Meiryo UI" panose="020B0604030504040204" pitchFamily="50" charset="-128"/>
                        </a:rPr>
                        <a:t>円）</a:t>
                      </a:r>
                      <a:r>
                        <a:rPr kumimoji="1" lang="en-US" altLang="ja-JP" sz="1400">
                          <a:solidFill>
                            <a:schemeClr val="tx1"/>
                          </a:solidFill>
                          <a:latin typeface="Meiryo UI" panose="020B0604030504040204" pitchFamily="50" charset="-128"/>
                          <a:ea typeface="Meiryo UI" panose="020B0604030504040204" pitchFamily="50" charset="-128"/>
                        </a:rPr>
                        <a:t>/70</a:t>
                      </a:r>
                      <a:r>
                        <a:rPr kumimoji="1" lang="ja-JP" altLang="en-US" sz="1400">
                          <a:solidFill>
                            <a:schemeClr val="tx1"/>
                          </a:solidFill>
                          <a:latin typeface="Meiryo UI" panose="020B0604030504040204" pitchFamily="50" charset="-128"/>
                          <a:ea typeface="Meiryo UI" panose="020B0604030504040204" pitchFamily="50" charset="-128"/>
                        </a:rPr>
                        <a:t>文字</a:t>
                      </a:r>
                      <a:r>
                        <a:rPr kumimoji="1" lang="en-US" altLang="ja-JP" sz="1400">
                          <a:solidFill>
                            <a:schemeClr val="tx1"/>
                          </a:solidFill>
                          <a:latin typeface="Meiryo UI" panose="020B0604030504040204" pitchFamily="50" charset="-128"/>
                          <a:ea typeface="Meiryo UI" panose="020B0604030504040204" pitchFamily="50" charset="-128"/>
                        </a:rPr>
                        <a:t>(</a:t>
                      </a:r>
                      <a:r>
                        <a:rPr kumimoji="1" lang="ja-JP" altLang="en-US" sz="1400">
                          <a:solidFill>
                            <a:schemeClr val="tx1"/>
                          </a:solidFill>
                          <a:latin typeface="Meiryo UI" panose="020B0604030504040204" pitchFamily="50" charset="-128"/>
                          <a:ea typeface="Meiryo UI" panose="020B0604030504040204" pitchFamily="50" charset="-128"/>
                        </a:rPr>
                        <a:t>全角</a:t>
                      </a:r>
                      <a:r>
                        <a:rPr kumimoji="1" lang="en-US" altLang="ja-JP" sz="1400">
                          <a:solidFill>
                            <a:schemeClr val="tx1"/>
                          </a:solidFill>
                          <a:latin typeface="Meiryo UI" panose="020B0604030504040204" pitchFamily="50" charset="-128"/>
                          <a:ea typeface="Meiryo UI" panose="020B0604030504040204" pitchFamily="50" charset="-128"/>
                        </a:rPr>
                        <a:t>)</a:t>
                      </a:r>
                    </a:p>
                  </a:txBody>
                  <a:tcPr anchor="ctr" anchorCtr="1">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2167353664"/>
                  </a:ext>
                </a:extLst>
              </a:tr>
              <a:tr h="508000">
                <a:tc vMerge="1">
                  <a:txBody>
                    <a:bodyPr/>
                    <a:lstStyle/>
                    <a:p>
                      <a:endParaRPr lang="en-US"/>
                    </a:p>
                  </a:txBody>
                  <a:tcPr>
                    <a:lnT w="12700" cap="flat" cmpd="sng" algn="ctr">
                      <a:solidFill>
                        <a:srgbClr val="E0E0E0"/>
                      </a:solidFill>
                      <a:prstDash val="solid"/>
                      <a:round/>
                      <a:headEnd type="none" w="med" len="med"/>
                      <a:tailEnd type="none" w="med" len="med"/>
                    </a:lnT>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Meiryo UI" panose="020B0604030504040204" pitchFamily="50" charset="-128"/>
                          <a:ea typeface="Meiryo UI" panose="020B0604030504040204" pitchFamily="50" charset="-128"/>
                        </a:rPr>
                        <a:t>海外から日本へ</a:t>
                      </a:r>
                      <a:r>
                        <a:rPr kumimoji="1" lang="en-US" altLang="ja-JP" sz="1400" b="0">
                          <a:solidFill>
                            <a:schemeClr val="tx1"/>
                          </a:solidFill>
                          <a:latin typeface="Meiryo UI" panose="020B0604030504040204" pitchFamily="50" charset="-128"/>
                          <a:ea typeface="Meiryo UI" panose="020B0604030504040204" pitchFamily="50" charset="-128"/>
                        </a:rPr>
                        <a:t>SMS</a:t>
                      </a:r>
                      <a:r>
                        <a:rPr kumimoji="1" lang="ja-JP" altLang="en-US" sz="1400" b="0">
                          <a:solidFill>
                            <a:schemeClr val="tx1"/>
                          </a:solidFill>
                          <a:latin typeface="Meiryo UI" panose="020B0604030504040204" pitchFamily="50" charset="-128"/>
                          <a:ea typeface="Meiryo UI" panose="020B0604030504040204" pitchFamily="50" charset="-128"/>
                        </a:rPr>
                        <a:t>送信</a:t>
                      </a:r>
                      <a:endParaRPr kumimoji="1" lang="ja-JP" altLang="en-US" sz="1400">
                        <a:solidFill>
                          <a:schemeClr val="tx1"/>
                        </a:solidFill>
                        <a:latin typeface="Meiryo UI" panose="020B0604030504040204" pitchFamily="50" charset="-128"/>
                        <a:ea typeface="Meiryo UI" panose="020B0604030504040204" pitchFamily="50" charset="-128"/>
                      </a:endParaRPr>
                    </a:p>
                  </a:txBody>
                  <a:tcPr anchor="ctr" anchorCtr="1">
                    <a:lnR w="12700" cap="flat" cmpd="sng" algn="ctr">
                      <a:solidFill>
                        <a:schemeClr val="bg1">
                          <a:lumMod val="85000"/>
                        </a:schemeClr>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endParaRPr lang="en-US"/>
                    </a:p>
                  </a:txBody>
                  <a:tcPr>
                    <a:lnL w="12700" cap="flat" cmpd="sng" algn="ctr">
                      <a:solidFill>
                        <a:srgbClr val="E0E0E0"/>
                      </a:solidFill>
                      <a:prstDash val="solid"/>
                      <a:round/>
                      <a:headEnd type="none" w="med" len="med"/>
                      <a:tailEnd type="none" w="med" len="med"/>
                    </a:lnL>
                    <a:lnT w="12700" cap="flat" cmpd="sng" algn="ctr">
                      <a:solidFill>
                        <a:srgbClr val="E0E0E0"/>
                      </a:solidFill>
                      <a:prstDash val="solid"/>
                      <a:round/>
                      <a:headEnd type="none" w="med" len="med"/>
                      <a:tailEnd type="none" w="med" len="med"/>
                    </a:lnT>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Meiryo UI" panose="020B0604030504040204" pitchFamily="50" charset="-128"/>
                          <a:ea typeface="Meiryo UI" panose="020B0604030504040204" pitchFamily="50" charset="-128"/>
                        </a:rPr>
                        <a:t>現時点で利用不可</a:t>
                      </a:r>
                    </a:p>
                  </a:txBody>
                  <a:tcPr anchor="ctr" anchorCtr="1">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1090994106"/>
                  </a:ext>
                </a:extLst>
              </a:tr>
              <a:tr h="508000">
                <a:tc vMerge="1">
                  <a:txBody>
                    <a:bodyPr/>
                    <a:lstStyle/>
                    <a:p>
                      <a:endParaRPr kumimoji="1" lang="ja-JP" altLang="en-US"/>
                    </a:p>
                  </a:txBody>
                  <a:tcPr>
                    <a:lnT w="12700" cap="flat" cmpd="sng" algn="ctr">
                      <a:solidFill>
                        <a:srgbClr val="E0E0E0"/>
                      </a:solidFill>
                      <a:prstDash val="solid"/>
                      <a:round/>
                      <a:headEnd type="none" w="med" len="med"/>
                      <a:tailEnd type="none" w="med" len="med"/>
                    </a:lnT>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日本から海外へ</a:t>
                      </a:r>
                      <a:r>
                        <a:rPr kumimoji="1" lang="en-US" altLang="ja-JP" sz="1400" b="0">
                          <a:solidFill>
                            <a:schemeClr val="tx1"/>
                          </a:solidFill>
                          <a:latin typeface="Meiryo UI" panose="020B0604030504040204" pitchFamily="50" charset="-128"/>
                          <a:ea typeface="Meiryo UI" panose="020B0604030504040204" pitchFamily="50" charset="-128"/>
                        </a:rPr>
                        <a:t>SMS</a:t>
                      </a:r>
                      <a:r>
                        <a:rPr kumimoji="1" lang="ja-JP" altLang="en-US" sz="1400" b="0">
                          <a:solidFill>
                            <a:schemeClr val="tx1"/>
                          </a:solidFill>
                          <a:latin typeface="Meiryo UI" panose="020B0604030504040204" pitchFamily="50" charset="-128"/>
                          <a:ea typeface="Meiryo UI" panose="020B0604030504040204" pitchFamily="50" charset="-128"/>
                        </a:rPr>
                        <a:t>送信</a:t>
                      </a:r>
                      <a:endParaRPr kumimoji="1" lang="ja-JP" altLang="en-US" sz="140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rowSpan="2">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en-US" altLang="ja-JP" sz="1400" b="0">
                          <a:solidFill>
                            <a:schemeClr val="tx1"/>
                          </a:solidFill>
                          <a:latin typeface="Meiryo UI" panose="020B0604030504040204" pitchFamily="50" charset="-128"/>
                          <a:ea typeface="Meiryo UI" panose="020B0604030504040204" pitchFamily="50" charset="-128"/>
                        </a:rPr>
                        <a:t>Android™</a:t>
                      </a:r>
                      <a:r>
                        <a:rPr kumimoji="1" lang="ja-JP" altLang="en-US" sz="1400" b="0">
                          <a:solidFill>
                            <a:schemeClr val="tx1"/>
                          </a:solidFill>
                          <a:latin typeface="Meiryo UI" panose="020B0604030504040204" pitchFamily="50" charset="-128"/>
                          <a:ea typeface="Meiryo UI" panose="020B0604030504040204" pitchFamily="50" charset="-128"/>
                        </a:rPr>
                        <a:t>：</a:t>
                      </a:r>
                      <a:r>
                        <a:rPr kumimoji="1" lang="ja-JP" altLang="en-US" sz="1400">
                          <a:solidFill>
                            <a:schemeClr val="tx1"/>
                          </a:solidFill>
                          <a:latin typeface="Meiryo UI" panose="020B0604030504040204" pitchFamily="50" charset="-128"/>
                          <a:ea typeface="Meiryo UI" panose="020B0604030504040204" pitchFamily="50" charset="-128"/>
                        </a:rPr>
                        <a:t>海外の対象国と地域：</a:t>
                      </a:r>
                      <a:r>
                        <a:rPr kumimoji="1" lang="en-US" altLang="ja-JP" sz="1400">
                          <a:solidFill>
                            <a:schemeClr val="tx1"/>
                          </a:solidFill>
                          <a:latin typeface="Meiryo UI" panose="020B0604030504040204" pitchFamily="50" charset="-128"/>
                          <a:ea typeface="Meiryo UI" panose="020B0604030504040204" pitchFamily="50" charset="-128"/>
                        </a:rPr>
                        <a:t>0</a:t>
                      </a:r>
                      <a:r>
                        <a:rPr kumimoji="1" lang="ja-JP" altLang="en-US" sz="1400">
                          <a:solidFill>
                            <a:schemeClr val="tx1"/>
                          </a:solidFill>
                          <a:latin typeface="Meiryo UI" panose="020B0604030504040204" pitchFamily="50" charset="-128"/>
                          <a:ea typeface="Meiryo UI" panose="020B0604030504040204" pitchFamily="50" charset="-128"/>
                        </a:rPr>
                        <a:t>円</a:t>
                      </a:r>
                      <a:br>
                        <a:rPr kumimoji="1" lang="ja-JP" altLang="en-US" sz="1400">
                          <a:solidFill>
                            <a:schemeClr val="tx1"/>
                          </a:solidFill>
                          <a:latin typeface="Meiryo UI" panose="020B0604030504040204" pitchFamily="50" charset="-128"/>
                          <a:ea typeface="Meiryo UI" panose="020B0604030504040204" pitchFamily="50" charset="-128"/>
                        </a:rPr>
                      </a:br>
                      <a:r>
                        <a:rPr kumimoji="1" lang="ja-JP" altLang="en-US" sz="1400">
                          <a:solidFill>
                            <a:schemeClr val="tx1"/>
                          </a:solidFill>
                          <a:latin typeface="Meiryo UI" panose="020B0604030504040204" pitchFamily="50" charset="-128"/>
                          <a:ea typeface="Meiryo UI" panose="020B0604030504040204" pitchFamily="50" charset="-128"/>
                        </a:rPr>
                        <a:t>その他の地域：</a:t>
                      </a:r>
                      <a:r>
                        <a:rPr kumimoji="1" lang="en-US" altLang="ja-JP" sz="1400">
                          <a:solidFill>
                            <a:schemeClr val="tx1"/>
                          </a:solidFill>
                          <a:latin typeface="Meiryo UI" panose="020B0604030504040204" pitchFamily="50" charset="-128"/>
                          <a:ea typeface="Meiryo UI" panose="020B0604030504040204" pitchFamily="50" charset="-128"/>
                        </a:rPr>
                        <a:t>100</a:t>
                      </a:r>
                      <a:r>
                        <a:rPr kumimoji="1" lang="ja-JP" altLang="en-US" sz="1400">
                          <a:solidFill>
                            <a:schemeClr val="tx1"/>
                          </a:solidFill>
                          <a:latin typeface="Meiryo UI" panose="020B0604030504040204" pitchFamily="50" charset="-128"/>
                          <a:ea typeface="Meiryo UI" panose="020B0604030504040204" pitchFamily="50" charset="-128"/>
                        </a:rPr>
                        <a:t>円（不課税）</a:t>
                      </a:r>
                      <a:r>
                        <a:rPr kumimoji="1" lang="en-US" altLang="ja-JP" sz="1400">
                          <a:solidFill>
                            <a:schemeClr val="tx1"/>
                          </a:solidFill>
                          <a:latin typeface="Meiryo UI" panose="020B0604030504040204" pitchFamily="50" charset="-128"/>
                          <a:ea typeface="Meiryo UI" panose="020B0604030504040204" pitchFamily="50" charset="-128"/>
                        </a:rPr>
                        <a:t>/70</a:t>
                      </a:r>
                      <a:r>
                        <a:rPr kumimoji="1" lang="ja-JP" altLang="en-US" sz="1400">
                          <a:solidFill>
                            <a:schemeClr val="tx1"/>
                          </a:solidFill>
                          <a:latin typeface="Meiryo UI" panose="020B0604030504040204" pitchFamily="50" charset="-128"/>
                          <a:ea typeface="Meiryo UI" panose="020B0604030504040204" pitchFamily="50" charset="-128"/>
                        </a:rPr>
                        <a:t>文字</a:t>
                      </a:r>
                      <a:r>
                        <a:rPr kumimoji="1" lang="en-US" altLang="ja-JP" sz="1400">
                          <a:solidFill>
                            <a:schemeClr val="tx1"/>
                          </a:solidFill>
                          <a:latin typeface="Meiryo UI" panose="020B0604030504040204" pitchFamily="50" charset="-128"/>
                          <a:ea typeface="Meiryo UI" panose="020B0604030504040204" pitchFamily="50" charset="-128"/>
                        </a:rPr>
                        <a:t>(</a:t>
                      </a:r>
                      <a:r>
                        <a:rPr kumimoji="1" lang="ja-JP" altLang="en-US" sz="1400">
                          <a:solidFill>
                            <a:schemeClr val="tx1"/>
                          </a:solidFill>
                          <a:latin typeface="Meiryo UI" panose="020B0604030504040204" pitchFamily="50" charset="-128"/>
                          <a:ea typeface="Meiryo UI" panose="020B0604030504040204" pitchFamily="50" charset="-128"/>
                        </a:rPr>
                        <a:t>全角</a:t>
                      </a:r>
                      <a:r>
                        <a:rPr kumimoji="1" lang="en-US" altLang="ja-JP" sz="1400">
                          <a:solidFill>
                            <a:schemeClr val="tx1"/>
                          </a:solidFill>
                          <a:latin typeface="Meiryo UI" panose="020B0604030504040204" pitchFamily="50" charset="-128"/>
                          <a:ea typeface="Meiryo UI" panose="020B0604030504040204" pitchFamily="50" charset="-128"/>
                        </a:rPr>
                        <a:t>)</a:t>
                      </a:r>
                    </a:p>
                    <a:p>
                      <a:pPr marL="0" marR="0" lvl="0" indent="0" algn="ctr" defTabSz="548474" eaLnBrk="1" fontAlgn="auto" latinLnBrk="0" hangingPunct="1">
                        <a:lnSpc>
                          <a:spcPct val="100000"/>
                        </a:lnSpc>
                        <a:spcBef>
                          <a:spcPts val="0"/>
                        </a:spcBef>
                        <a:spcAft>
                          <a:spcPts val="0"/>
                        </a:spcAft>
                        <a:buClrTx/>
                        <a:buSzTx/>
                        <a:buFontTx/>
                        <a:buNone/>
                        <a:tabLst/>
                        <a:defRPr/>
                      </a:pPr>
                      <a:r>
                        <a:rPr kumimoji="1" lang="en-US" altLang="ja-JP" sz="1400" b="0">
                          <a:solidFill>
                            <a:schemeClr val="tx1"/>
                          </a:solidFill>
                          <a:latin typeface="Meiryo UI" panose="020B0604030504040204" pitchFamily="50" charset="-128"/>
                          <a:ea typeface="Meiryo UI" panose="020B0604030504040204" pitchFamily="50" charset="-128"/>
                        </a:rPr>
                        <a:t>iOS</a:t>
                      </a:r>
                      <a:r>
                        <a:rPr kumimoji="1" lang="ja-JP" altLang="en-US" sz="1400" b="0">
                          <a:solidFill>
                            <a:schemeClr val="tx1"/>
                          </a:solidFill>
                          <a:latin typeface="Meiryo UI" panose="020B0604030504040204" pitchFamily="50" charset="-128"/>
                          <a:ea typeface="Meiryo UI" panose="020B0604030504040204" pitchFamily="50" charset="-128"/>
                        </a:rPr>
                        <a:t>：現時点で利用不可</a:t>
                      </a:r>
                      <a:endParaRPr kumimoji="1" lang="en-US" altLang="ja-JP" sz="140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400">
                          <a:solidFill>
                            <a:schemeClr val="tx1"/>
                          </a:solidFill>
                          <a:latin typeface="Meiryo UI" panose="020B0604030504040204" pitchFamily="50" charset="-128"/>
                          <a:ea typeface="Meiryo UI" panose="020B0604030504040204" pitchFamily="50" charset="-128"/>
                        </a:rPr>
                        <a:t>100</a:t>
                      </a:r>
                      <a:r>
                        <a:rPr kumimoji="1" lang="ja-JP" altLang="en-US" sz="1400">
                          <a:solidFill>
                            <a:schemeClr val="tx1"/>
                          </a:solidFill>
                          <a:latin typeface="Meiryo UI" panose="020B0604030504040204" pitchFamily="50" charset="-128"/>
                          <a:ea typeface="Meiryo UI" panose="020B0604030504040204" pitchFamily="50" charset="-128"/>
                        </a:rPr>
                        <a:t>円（不課税）</a:t>
                      </a:r>
                      <a:r>
                        <a:rPr kumimoji="1" lang="en-US" altLang="ja-JP" sz="1400">
                          <a:solidFill>
                            <a:schemeClr val="tx1"/>
                          </a:solidFill>
                          <a:latin typeface="Meiryo UI" panose="020B0604030504040204" pitchFamily="50" charset="-128"/>
                          <a:ea typeface="Meiryo UI" panose="020B0604030504040204" pitchFamily="50" charset="-128"/>
                        </a:rPr>
                        <a:t>/70</a:t>
                      </a:r>
                      <a:r>
                        <a:rPr kumimoji="1" lang="ja-JP" altLang="en-US" sz="1400">
                          <a:solidFill>
                            <a:schemeClr val="tx1"/>
                          </a:solidFill>
                          <a:latin typeface="Meiryo UI" panose="020B0604030504040204" pitchFamily="50" charset="-128"/>
                          <a:ea typeface="Meiryo UI" panose="020B0604030504040204" pitchFamily="50" charset="-128"/>
                        </a:rPr>
                        <a:t>文字</a:t>
                      </a:r>
                      <a:r>
                        <a:rPr kumimoji="1" lang="en-US" altLang="ja-JP" sz="1400">
                          <a:solidFill>
                            <a:schemeClr val="tx1"/>
                          </a:solidFill>
                          <a:latin typeface="Meiryo UI" panose="020B0604030504040204" pitchFamily="50" charset="-128"/>
                          <a:ea typeface="Meiryo UI" panose="020B0604030504040204" pitchFamily="50" charset="-128"/>
                        </a:rPr>
                        <a:t>(</a:t>
                      </a:r>
                      <a:r>
                        <a:rPr kumimoji="1" lang="ja-JP" altLang="en-US" sz="1400">
                          <a:solidFill>
                            <a:schemeClr val="tx1"/>
                          </a:solidFill>
                          <a:latin typeface="Meiryo UI" panose="020B0604030504040204" pitchFamily="50" charset="-128"/>
                          <a:ea typeface="Meiryo UI" panose="020B0604030504040204" pitchFamily="50" charset="-128"/>
                        </a:rPr>
                        <a:t>全角</a:t>
                      </a:r>
                      <a:r>
                        <a:rPr kumimoji="1" lang="en-US" altLang="ja-JP" sz="1400">
                          <a:solidFill>
                            <a:schemeClr val="tx1"/>
                          </a:solidFill>
                          <a:latin typeface="Meiryo UI" panose="020B0604030504040204" pitchFamily="50" charset="-128"/>
                          <a:ea typeface="Meiryo UI" panose="020B0604030504040204" pitchFamily="50" charset="-128"/>
                        </a:rPr>
                        <a:t>)</a:t>
                      </a:r>
                      <a:endParaRPr kumimoji="1" lang="ja-JP" altLang="en-US" sz="140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2972775085"/>
                  </a:ext>
                </a:extLst>
              </a:tr>
              <a:tr h="508000">
                <a:tc vMerge="1">
                  <a:txBody>
                    <a:bodyPr/>
                    <a:lstStyle/>
                    <a:p>
                      <a:endParaRPr kumimoji="1" lang="ja-JP" altLang="en-US"/>
                    </a:p>
                  </a:txBody>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Meiryo UI" panose="020B0604030504040204" pitchFamily="50" charset="-128"/>
                          <a:ea typeface="Meiryo UI" panose="020B0604030504040204" pitchFamily="50" charset="-128"/>
                        </a:rPr>
                        <a:t>海外から海外へ</a:t>
                      </a:r>
                      <a:r>
                        <a:rPr kumimoji="1" lang="en-US" altLang="ja-JP" sz="1400" b="0">
                          <a:solidFill>
                            <a:schemeClr val="tx1"/>
                          </a:solidFill>
                          <a:latin typeface="Meiryo UI" panose="020B0604030504040204" pitchFamily="50" charset="-128"/>
                          <a:ea typeface="Meiryo UI" panose="020B0604030504040204" pitchFamily="50" charset="-128"/>
                        </a:rPr>
                        <a:t>SMS</a:t>
                      </a:r>
                      <a:r>
                        <a:rPr kumimoji="1" lang="ja-JP" altLang="en-US" sz="1400" b="0">
                          <a:solidFill>
                            <a:schemeClr val="tx1"/>
                          </a:solidFill>
                          <a:latin typeface="Meiryo UI" panose="020B0604030504040204" pitchFamily="50" charset="-128"/>
                          <a:ea typeface="Meiryo UI" panose="020B0604030504040204" pitchFamily="50" charset="-128"/>
                        </a:rPr>
                        <a:t>送信</a:t>
                      </a:r>
                      <a:endParaRPr kumimoji="1" lang="ja-JP" altLang="en-US" sz="140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ja-JP" altLang="en-US" sz="1400">
                          <a:solidFill>
                            <a:schemeClr val="tx1"/>
                          </a:solidFill>
                          <a:latin typeface="Meiryo UI" panose="020B0604030504040204" pitchFamily="50" charset="-128"/>
                          <a:ea typeface="Meiryo UI" panose="020B0604030504040204" pitchFamily="50" charset="-128"/>
                        </a:rPr>
                        <a:t>国・地域別従量課金</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現時点で利用不可</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777006726"/>
                  </a:ext>
                </a:extLst>
              </a:tr>
              <a:tr h="508000">
                <a:tc rowSpan="3">
                  <a:txBody>
                    <a:bodyPr/>
                    <a:lstStyle/>
                    <a:p>
                      <a:r>
                        <a:rPr kumimoji="1" lang="ja-JP" altLang="en-US" sz="1600" b="1" dirty="0">
                          <a:solidFill>
                            <a:schemeClr val="bg1"/>
                          </a:solidFill>
                          <a:latin typeface="Meiryo UI" panose="020B0604030504040204" pitchFamily="50" charset="-128"/>
                          <a:ea typeface="Meiryo UI" panose="020B0604030504040204" pitchFamily="50" charset="-128"/>
                        </a:rPr>
                        <a:t>受信</a:t>
                      </a:r>
                    </a:p>
                  </a:txBody>
                  <a:tcPr anchor="ctr" anchorCtr="1">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en-US" altLang="ja-JP" sz="1400" b="0">
                          <a:solidFill>
                            <a:schemeClr val="tx1"/>
                          </a:solidFill>
                          <a:latin typeface="Meiryo UI" panose="020B0604030504040204" pitchFamily="50" charset="-128"/>
                          <a:ea typeface="Meiryo UI" panose="020B0604030504040204" pitchFamily="50" charset="-128"/>
                        </a:rPr>
                        <a:t>Rakuten Link Office</a:t>
                      </a:r>
                      <a:r>
                        <a:rPr kumimoji="1" lang="ja-JP" altLang="en-US" sz="1400" b="0">
                          <a:solidFill>
                            <a:schemeClr val="tx1"/>
                          </a:solidFill>
                          <a:latin typeface="Meiryo UI" panose="020B0604030504040204" pitchFamily="50" charset="-128"/>
                          <a:ea typeface="Meiryo UI" panose="020B0604030504040204" pitchFamily="50" charset="-128"/>
                        </a:rPr>
                        <a:t>アプリ</a:t>
                      </a:r>
                      <a:r>
                        <a:rPr kumimoji="1" lang="en-US" altLang="ja-JP" sz="1400" b="0">
                          <a:solidFill>
                            <a:schemeClr val="tx1"/>
                          </a:solidFill>
                          <a:latin typeface="Meiryo UI" panose="020B0604030504040204" pitchFamily="50" charset="-128"/>
                          <a:ea typeface="Meiryo UI" panose="020B0604030504040204" pitchFamily="50" charset="-128"/>
                        </a:rPr>
                        <a:t> </a:t>
                      </a:r>
                      <a:r>
                        <a:rPr kumimoji="1" lang="ja-JP" altLang="en-US" sz="1400" b="0">
                          <a:solidFill>
                            <a:schemeClr val="tx1"/>
                          </a:solidFill>
                          <a:latin typeface="Meiryo UI" panose="020B0604030504040204" pitchFamily="50" charset="-128"/>
                          <a:ea typeface="Meiryo UI" panose="020B0604030504040204" pitchFamily="50" charset="-128"/>
                        </a:rPr>
                        <a:t>同士</a:t>
                      </a:r>
                      <a:endParaRPr kumimoji="1" lang="en-US" altLang="ja-JP" sz="1400" b="0">
                        <a:solidFill>
                          <a:schemeClr val="tx1"/>
                        </a:solidFill>
                        <a:latin typeface="Meiryo UI" panose="020B0604030504040204" pitchFamily="50" charset="-128"/>
                        <a:ea typeface="Meiryo UI" panose="020B0604030504040204" pitchFamily="50" charset="-128"/>
                      </a:endParaRP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r>
                        <a:rPr kumimoji="1" lang="ja-JP" altLang="en-US" sz="2000" b="1">
                          <a:solidFill>
                            <a:srgbClr val="FF3399"/>
                          </a:solidFill>
                          <a:latin typeface="Meiryo UI" panose="020B0604030504040204" pitchFamily="50" charset="-128"/>
                          <a:ea typeface="Meiryo UI" panose="020B0604030504040204" pitchFamily="50" charset="-128"/>
                        </a:rPr>
                        <a:t>無料</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FF2F9"/>
                    </a:solidFill>
                  </a:tcPr>
                </a:tc>
                <a:tc>
                  <a:txBody>
                    <a:bodyPr/>
                    <a:lstStyle/>
                    <a:p>
                      <a:r>
                        <a:rPr kumimoji="1" lang="en-US" altLang="ja-JP" sz="1400"/>
                        <a:t>-</a:t>
                      </a:r>
                      <a:endParaRPr kumimoji="1" lang="ja-JP" altLang="en-US" sz="1400"/>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15960"/>
                  </a:ext>
                </a:extLst>
              </a:tr>
              <a:tr h="508000">
                <a:tc vMerge="1">
                  <a:txBody>
                    <a:bodyPr/>
                    <a:lstStyle/>
                    <a:p>
                      <a:endParaRPr lang="en-US"/>
                    </a:p>
                  </a:txBody>
                  <a:tcPr/>
                </a:tc>
                <a:tc>
                  <a:txBody>
                    <a:bodyPr/>
                    <a:lstStyle/>
                    <a:p>
                      <a:r>
                        <a:rPr kumimoji="1" lang="ja-JP" altLang="en-US" sz="1400">
                          <a:solidFill>
                            <a:schemeClr val="tx1"/>
                          </a:solidFill>
                          <a:latin typeface="Meiryo UI" panose="020B0604030504040204" pitchFamily="50" charset="-128"/>
                          <a:ea typeface="Meiryo UI" panose="020B0604030504040204" pitchFamily="50" charset="-128"/>
                        </a:rPr>
                        <a:t>日本で</a:t>
                      </a:r>
                      <a:r>
                        <a:rPr kumimoji="1" lang="en-US" altLang="ja-JP" sz="1400">
                          <a:solidFill>
                            <a:schemeClr val="tx1"/>
                          </a:solidFill>
                          <a:latin typeface="Meiryo UI" panose="020B0604030504040204" pitchFamily="50" charset="-128"/>
                          <a:ea typeface="Meiryo UI" panose="020B0604030504040204" pitchFamily="50" charset="-128"/>
                        </a:rPr>
                        <a:t>SMS</a:t>
                      </a:r>
                      <a:r>
                        <a:rPr kumimoji="1" lang="ja-JP" altLang="en-US" sz="1400">
                          <a:solidFill>
                            <a:schemeClr val="tx1"/>
                          </a:solidFill>
                          <a:latin typeface="Meiryo UI" panose="020B0604030504040204" pitchFamily="50" charset="-128"/>
                          <a:ea typeface="Meiryo UI" panose="020B0604030504040204" pitchFamily="50" charset="-128"/>
                        </a:rPr>
                        <a:t>受信する</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rowSpan="2">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kumimoji="1" lang="en-US" altLang="ja-JP" sz="1400" b="0">
                          <a:solidFill>
                            <a:schemeClr val="tx1"/>
                          </a:solidFill>
                          <a:latin typeface="Meiryo UI" panose="020B0604030504040204" pitchFamily="50" charset="-128"/>
                          <a:ea typeface="Meiryo UI" panose="020B0604030504040204" pitchFamily="50" charset="-128"/>
                        </a:rPr>
                        <a:t>Android™</a:t>
                      </a:r>
                      <a:r>
                        <a:rPr kumimoji="1" lang="ja-JP" altLang="en-US" sz="1400" b="0">
                          <a:solidFill>
                            <a:schemeClr val="tx1"/>
                          </a:solidFill>
                          <a:latin typeface="Meiryo UI" panose="020B0604030504040204" pitchFamily="50" charset="-128"/>
                          <a:ea typeface="Meiryo UI" panose="020B0604030504040204" pitchFamily="50" charset="-128"/>
                        </a:rPr>
                        <a:t>：</a:t>
                      </a:r>
                      <a:r>
                        <a:rPr kumimoji="1" lang="ja-JP" altLang="en-US" sz="2400" b="1">
                          <a:solidFill>
                            <a:srgbClr val="FF008C"/>
                          </a:solidFill>
                          <a:latin typeface="Meiryo UI" panose="020B0604030504040204" pitchFamily="50" charset="-128"/>
                          <a:ea typeface="Meiryo UI" panose="020B0604030504040204" pitchFamily="50" charset="-128"/>
                        </a:rPr>
                        <a:t>無料</a:t>
                      </a:r>
                      <a:br>
                        <a:rPr kumimoji="1" lang="ja-JP" altLang="en-US" sz="2400" b="1">
                          <a:solidFill>
                            <a:srgbClr val="FF008C"/>
                          </a:solidFill>
                          <a:latin typeface="Meiryo UI" panose="020B0604030504040204" pitchFamily="50" charset="-128"/>
                          <a:ea typeface="Meiryo UI" panose="020B0604030504040204" pitchFamily="50" charset="-128"/>
                        </a:rPr>
                      </a:br>
                      <a:r>
                        <a:rPr kumimoji="1" lang="en-US" altLang="ja-JP" sz="1400" b="0">
                          <a:solidFill>
                            <a:schemeClr val="tx1"/>
                          </a:solidFill>
                          <a:latin typeface="Meiryo UI" panose="020B0604030504040204" pitchFamily="50" charset="-128"/>
                          <a:ea typeface="Meiryo UI" panose="020B0604030504040204" pitchFamily="50" charset="-128"/>
                        </a:rPr>
                        <a:t>iOS</a:t>
                      </a:r>
                      <a:r>
                        <a:rPr kumimoji="1" lang="ja-JP" altLang="en-US" sz="1400" b="0">
                          <a:solidFill>
                            <a:schemeClr val="tx1"/>
                          </a:solidFill>
                          <a:latin typeface="Meiryo UI" panose="020B0604030504040204" pitchFamily="50" charset="-128"/>
                          <a:ea typeface="Meiryo UI" panose="020B0604030504040204" pitchFamily="50" charset="-128"/>
                        </a:rPr>
                        <a:t>：現時点で利用不可</a:t>
                      </a:r>
                      <a:endParaRPr lang="en-US" sz="1600"/>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1400" b="0">
                          <a:solidFill>
                            <a:schemeClr val="tx1"/>
                          </a:solidFill>
                          <a:latin typeface="Meiryo UI" panose="020B0604030504040204" pitchFamily="50" charset="-128"/>
                          <a:ea typeface="Meiryo UI" panose="020B0604030504040204" pitchFamily="50" charset="-128"/>
                        </a:rPr>
                        <a:t>0</a:t>
                      </a:r>
                      <a:r>
                        <a:rPr kumimoji="1" lang="ja-JP" altLang="en-US" sz="1400" b="0">
                          <a:solidFill>
                            <a:schemeClr val="tx1"/>
                          </a:solidFill>
                          <a:latin typeface="Meiryo UI" panose="020B0604030504040204" pitchFamily="50" charset="-128"/>
                          <a:ea typeface="Meiryo UI" panose="020B0604030504040204" pitchFamily="50" charset="-128"/>
                        </a:rPr>
                        <a:t>円</a:t>
                      </a:r>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850551"/>
                  </a:ext>
                </a:extLst>
              </a:tr>
              <a:tr h="508000">
                <a:tc vMerge="1">
                  <a:txBody>
                    <a:bodyPr/>
                    <a:lstStyle/>
                    <a:p>
                      <a:endParaRPr lang="en-US"/>
                    </a:p>
                  </a:txBody>
                  <a:tcPr>
                    <a:lnT w="12700" cap="flat" cmpd="sng" algn="ctr">
                      <a:solidFill>
                        <a:srgbClr val="E0E0E0"/>
                      </a:solidFill>
                      <a:prstDash val="solid"/>
                      <a:round/>
                      <a:headEnd type="none" w="med" len="med"/>
                      <a:tailEnd type="none" w="med" len="med"/>
                    </a:lnT>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海外で</a:t>
                      </a:r>
                      <a:r>
                        <a:rPr kumimoji="1" lang="en-US" altLang="ja-JP" sz="1400" dirty="0">
                          <a:solidFill>
                            <a:schemeClr val="tx1"/>
                          </a:solidFill>
                          <a:latin typeface="Meiryo UI" panose="020B0604030504040204" pitchFamily="50" charset="-128"/>
                          <a:ea typeface="Meiryo UI" panose="020B0604030504040204" pitchFamily="50" charset="-128"/>
                        </a:rPr>
                        <a:t>SMS</a:t>
                      </a:r>
                      <a:r>
                        <a:rPr kumimoji="1" lang="ja-JP" altLang="en-US" sz="1400" dirty="0">
                          <a:solidFill>
                            <a:schemeClr val="tx1"/>
                          </a:solidFill>
                          <a:latin typeface="Meiryo UI" panose="020B0604030504040204" pitchFamily="50" charset="-128"/>
                          <a:ea typeface="Meiryo UI" panose="020B0604030504040204" pitchFamily="50" charset="-128"/>
                        </a:rPr>
                        <a:t>受信する</a:t>
                      </a:r>
                    </a:p>
                  </a:txBody>
                  <a:tcPr anchor="ctr" anchorCtr="1">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vMerge="1">
                  <a:txBody>
                    <a:bodyPr/>
                    <a:lstStyle/>
                    <a:p>
                      <a:r>
                        <a:rPr kumimoji="1" lang="ja-JP" altLang="en-US" sz="1400">
                          <a:solidFill>
                            <a:schemeClr val="tx1"/>
                          </a:solidFill>
                          <a:latin typeface="Meiryo UI" panose="020B0604030504040204" pitchFamily="50" charset="-128"/>
                          <a:ea typeface="Meiryo UI" panose="020B0604030504040204" pitchFamily="50" charset="-128"/>
                        </a:rPr>
                        <a:t>現時点で利用不可</a:t>
                      </a:r>
                    </a:p>
                  </a:txBody>
                  <a:tcPr anchor="ctr" anchorCtr="1">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400" dirty="0"/>
                        <a:t>現時点で利用不可</a:t>
                      </a:r>
                      <a:endParaRPr lang="en-US" sz="1400" dirty="0"/>
                    </a:p>
                  </a:txBody>
                  <a:tcPr anchor="ctr" anchorCtr="1">
                    <a:lnL w="12700" cap="flat" cmpd="sng" algn="ctr">
                      <a:solidFill>
                        <a:srgbClr val="E0E0E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4367325"/>
                  </a:ext>
                </a:extLst>
              </a:tr>
            </a:tbl>
          </a:graphicData>
        </a:graphic>
      </p:graphicFrame>
      <p:pic>
        <p:nvPicPr>
          <p:cNvPr id="4" name="Graphic 3" descr="Envelope with solid fill">
            <a:extLst>
              <a:ext uri="{FF2B5EF4-FFF2-40B4-BE49-F238E27FC236}">
                <a16:creationId xmlns:a16="http://schemas.microsoft.com/office/drawing/2014/main" id="{5330F986-7AD1-682C-780F-4B9EAAA08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800" y="100800"/>
            <a:ext cx="914400" cy="914400"/>
          </a:xfrm>
          <a:prstGeom prst="rect">
            <a:avLst/>
          </a:prstGeom>
        </p:spPr>
      </p:pic>
      <p:sp>
        <p:nvSpPr>
          <p:cNvPr id="9" name="テキスト ボックス 28">
            <a:extLst>
              <a:ext uri="{FF2B5EF4-FFF2-40B4-BE49-F238E27FC236}">
                <a16:creationId xmlns:a16="http://schemas.microsoft.com/office/drawing/2014/main" id="{CAEE2C48-0632-5CAA-C691-99380D60DAD2}"/>
              </a:ext>
            </a:extLst>
          </p:cNvPr>
          <p:cNvSpPr txBox="1"/>
          <p:nvPr/>
        </p:nvSpPr>
        <p:spPr>
          <a:xfrm>
            <a:off x="1105200" y="288000"/>
            <a:ext cx="8778568" cy="67710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38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楽天モバイル法人プラン　</a:t>
            </a:r>
            <a:r>
              <a:rPr kumimoji="1" lang="en-US" altLang="ja-JP" sz="38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SMS</a:t>
            </a:r>
            <a:r>
              <a:rPr kumimoji="1" lang="ja-JP" altLang="en-US" sz="38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料金詳細</a:t>
            </a:r>
          </a:p>
        </p:txBody>
      </p:sp>
      <p:sp>
        <p:nvSpPr>
          <p:cNvPr id="3" name="正方形/長方形 2">
            <a:extLst>
              <a:ext uri="{FF2B5EF4-FFF2-40B4-BE49-F238E27FC236}">
                <a16:creationId xmlns:a16="http://schemas.microsoft.com/office/drawing/2014/main" id="{AFA9B57A-85A4-8EFB-9A8B-5C56BC8CEB99}"/>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 name="テキスト ボックス 8">
            <a:extLst>
              <a:ext uri="{FF2B5EF4-FFF2-40B4-BE49-F238E27FC236}">
                <a16:creationId xmlns:a16="http://schemas.microsoft.com/office/drawing/2014/main" id="{15CBE369-0879-9704-4497-D04F519DCEF1}"/>
              </a:ext>
            </a:extLst>
          </p:cNvPr>
          <p:cNvSpPr txBox="1"/>
          <p:nvPr/>
        </p:nvSpPr>
        <p:spPr bwMode="auto">
          <a:xfrm>
            <a:off x="9344925" y="1179471"/>
            <a:ext cx="2154251" cy="167157"/>
          </a:xfrm>
          <a:prstGeom prst="rect">
            <a:avLst/>
          </a:prstGeom>
          <a:ln/>
        </p:spPr>
        <p:style>
          <a:lnRef idx="2">
            <a:schemeClr val="dk1"/>
          </a:lnRef>
          <a:fillRef idx="1">
            <a:schemeClr val="lt1"/>
          </a:fillRef>
          <a:effectRef idx="0">
            <a:schemeClr val="dk1"/>
          </a:effectRef>
          <a:fontRef idx="minor">
            <a:schemeClr val="dk1"/>
          </a:fontRef>
        </p:style>
        <p:txBody>
          <a:bodyPr wrap="square" tIns="18000" bIns="18000">
            <a:spAutoFit/>
          </a:bodyPr>
          <a:lstStyle/>
          <a:p>
            <a:r>
              <a:rPr lang="ja-JP" altLang="en-US" sz="850">
                <a:latin typeface="Meiryo UI" panose="020B0604030504040204" pitchFamily="50" charset="-128"/>
                <a:ea typeface="Meiryo UI" panose="020B0604030504040204" pitchFamily="50" charset="-128"/>
              </a:rPr>
              <a:t>金額は記載がある場合を除きすべて税込です</a:t>
            </a:r>
          </a:p>
        </p:txBody>
      </p:sp>
      <p:sp>
        <p:nvSpPr>
          <p:cNvPr id="10" name="TextBox 9">
            <a:extLst>
              <a:ext uri="{FF2B5EF4-FFF2-40B4-BE49-F238E27FC236}">
                <a16:creationId xmlns:a16="http://schemas.microsoft.com/office/drawing/2014/main" id="{45FEFBC2-E6E7-5E73-14E5-51B274044E68}"/>
              </a:ext>
            </a:extLst>
          </p:cNvPr>
          <p:cNvSpPr txBox="1"/>
          <p:nvPr/>
        </p:nvSpPr>
        <p:spPr bwMode="auto">
          <a:xfrm>
            <a:off x="352800" y="864000"/>
            <a:ext cx="10454900" cy="41295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rmAutofit/>
          </a:bodyPr>
          <a:lstStyle/>
          <a:p>
            <a:pPr>
              <a:lnSpc>
                <a:spcPct val="120000"/>
              </a:lnSpc>
              <a:spcBef>
                <a:spcPct val="0"/>
              </a:spcBef>
            </a:pPr>
            <a:r>
              <a:rPr lang="ja-JP" altLang="en-US" b="1" i="0" dirty="0">
                <a:solidFill>
                  <a:srgbClr val="333333"/>
                </a:solidFill>
                <a:effectLst/>
                <a:latin typeface="Meiryo UI" panose="020B0604030504040204" pitchFamily="50" charset="-128"/>
                <a:ea typeface="Meiryo UI" panose="020B0604030504040204" pitchFamily="50" charset="-128"/>
              </a:rPr>
              <a:t>✔</a:t>
            </a:r>
            <a:r>
              <a:rPr lang="en-US" altLang="ja-JP" b="1" dirty="0">
                <a:solidFill>
                  <a:srgbClr val="333333"/>
                </a:solidFill>
                <a:latin typeface="Meiryo UI" panose="020B0604030504040204" pitchFamily="50" charset="-128"/>
                <a:ea typeface="Meiryo UI" panose="020B0604030504040204" pitchFamily="50" charset="-128"/>
              </a:rPr>
              <a:t>Rakuten</a:t>
            </a:r>
            <a:r>
              <a:rPr lang="ja-JP" altLang="en-US" b="1" dirty="0">
                <a:solidFill>
                  <a:srgbClr val="333333"/>
                </a:solidFill>
                <a:latin typeface="Meiryo UI" panose="020B0604030504040204" pitchFamily="50" charset="-128"/>
                <a:ea typeface="Meiryo UI" panose="020B0604030504040204" pitchFamily="50" charset="-128"/>
              </a:rPr>
              <a:t> </a:t>
            </a:r>
            <a:r>
              <a:rPr lang="en-US" altLang="ja-JP" b="1" dirty="0">
                <a:solidFill>
                  <a:srgbClr val="333333"/>
                </a:solidFill>
                <a:latin typeface="Meiryo UI" panose="020B0604030504040204" pitchFamily="50" charset="-128"/>
                <a:ea typeface="Meiryo UI" panose="020B0604030504040204" pitchFamily="50" charset="-128"/>
              </a:rPr>
              <a:t>Link</a:t>
            </a:r>
            <a:r>
              <a:rPr lang="ja-JP" altLang="en-US" b="1" dirty="0">
                <a:solidFill>
                  <a:srgbClr val="333333"/>
                </a:solidFill>
                <a:latin typeface="Meiryo UI" panose="020B0604030504040204" pitchFamily="50" charset="-128"/>
                <a:ea typeface="Meiryo UI" panose="020B0604030504040204" pitchFamily="50" charset="-128"/>
              </a:rPr>
              <a:t> </a:t>
            </a:r>
            <a:r>
              <a:rPr lang="en-US" altLang="ja-JP" b="1" dirty="0">
                <a:solidFill>
                  <a:srgbClr val="333333"/>
                </a:solidFill>
                <a:latin typeface="Meiryo UI" panose="020B0604030504040204" pitchFamily="50" charset="-128"/>
                <a:ea typeface="Meiryo UI" panose="020B0604030504040204" pitchFamily="50" charset="-128"/>
              </a:rPr>
              <a:t>Office</a:t>
            </a:r>
            <a:r>
              <a:rPr lang="ja-JP" altLang="en-US" b="1" dirty="0">
                <a:solidFill>
                  <a:srgbClr val="333333"/>
                </a:solidFill>
                <a:latin typeface="Meiryo UI" panose="020B0604030504040204" pitchFamily="50" charset="-128"/>
                <a:ea typeface="Meiryo UI" panose="020B0604030504040204" pitchFamily="50" charset="-128"/>
              </a:rPr>
              <a:t>アプリ同士ならメッセージの送受信が無料</a:t>
            </a:r>
            <a:r>
              <a:rPr lang="en-US" altLang="ja-JP" baseline="30000" dirty="0">
                <a:solidFill>
                  <a:srgbClr val="333333"/>
                </a:solidFill>
                <a:latin typeface="Meiryo UI" panose="020B0604030504040204" pitchFamily="50" charset="-128"/>
                <a:ea typeface="Meiryo UI" panose="020B0604030504040204" pitchFamily="50" charset="-128"/>
              </a:rPr>
              <a:t>※1</a:t>
            </a:r>
            <a:r>
              <a:rPr lang="en-US" altLang="ja-JP" b="1" dirty="0">
                <a:solidFill>
                  <a:srgbClr val="333333"/>
                </a:solidFill>
                <a:latin typeface="Meiryo UI" panose="020B0604030504040204" pitchFamily="50" charset="-128"/>
                <a:ea typeface="Meiryo UI" panose="020B0604030504040204" pitchFamily="50" charset="-128"/>
              </a:rPr>
              <a:t>	</a:t>
            </a:r>
            <a:endParaRPr lang="en-US" sz="1800" b="1" dirty="0">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320275829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楽天モバイル、10月より携帯キャリア事業としてのサービスを開始 | 楽天株式会社">
            <a:extLst>
              <a:ext uri="{FF2B5EF4-FFF2-40B4-BE49-F238E27FC236}">
                <a16:creationId xmlns:a16="http://schemas.microsoft.com/office/drawing/2014/main" id="{61146E12-58D7-E34D-9BE7-DA50EFBFF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84" y="957657"/>
            <a:ext cx="4616230" cy="1136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0B3D4-1DE3-644B-852F-D4AD5FDECD5C}"/>
              </a:ext>
            </a:extLst>
          </p:cNvPr>
          <p:cNvSpPr txBox="1"/>
          <p:nvPr/>
        </p:nvSpPr>
        <p:spPr>
          <a:xfrm>
            <a:off x="3202420" y="3013502"/>
            <a:ext cx="578716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MNO</a:t>
            </a:r>
            <a:r>
              <a:rPr kumimoji="1" lang="ja-JP" altLang="en-US" sz="48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サービスについて</a:t>
            </a:r>
            <a:endParaRPr kumimoji="1" lang="en-JP" sz="24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endParaRPr>
          </a:p>
        </p:txBody>
      </p:sp>
    </p:spTree>
    <p:extLst>
      <p:ext uri="{BB962C8B-B14F-4D97-AF65-F5344CB8AC3E}">
        <p14:creationId xmlns:p14="http://schemas.microsoft.com/office/powerpoint/2010/main" val="3721422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352800" y="5918146"/>
            <a:ext cx="9646283" cy="553998"/>
          </a:xfrm>
          <a:prstGeom prst="rect">
            <a:avLst/>
          </a:prstGeom>
          <a:noFill/>
        </p:spPr>
        <p:txBody>
          <a:bodyPr wrap="square" rtlCol="0">
            <a:spAutoFit/>
          </a:bodyPr>
          <a:lstStyle/>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アラブ首長国連邦、カタール、クウェート、ヨルダンは、国際</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SMS</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送信の無料対象国には入らないためご注意ください。</a:t>
            </a:r>
            <a:endParaRPr lang="en-US" altLang="ja-JP" sz="1000" dirty="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海外の対象国と地域以外は</a:t>
            </a:r>
            <a:r>
              <a:rPr lang="en-US" altLang="ja-JP" sz="1000" dirty="0">
                <a:solidFill>
                  <a:srgbClr val="F0F0F0">
                    <a:lumMod val="25000"/>
                  </a:srgbClr>
                </a:solidFill>
                <a:latin typeface="Meiryo UI" panose="020B0604030504040204" pitchFamily="34" charset="-128"/>
                <a:ea typeface="Meiryo UI" panose="020B0604030504040204" pitchFamily="34" charset="-128"/>
                <a:sym typeface="+mn-lt"/>
              </a:rPr>
              <a:t>Wi-Fi</a:t>
            </a:r>
            <a:r>
              <a:rPr lang="ja-JP" altLang="en-US" sz="1000" dirty="0">
                <a:solidFill>
                  <a:srgbClr val="F0F0F0">
                    <a:lumMod val="25000"/>
                  </a:srgbClr>
                </a:solidFill>
                <a:latin typeface="Meiryo UI" panose="020B0604030504040204" pitchFamily="34" charset="-128"/>
                <a:ea typeface="Meiryo UI" panose="020B0604030504040204" pitchFamily="34" charset="-128"/>
                <a:sym typeface="+mn-lt"/>
              </a:rPr>
              <a:t>接続時のみ利用可能です。上記対象エリアおよび条件は変更する場合があります。</a:t>
            </a:r>
            <a:br>
              <a:rPr lang="en-US" altLang="ja-JP" sz="1000" spc="110" dirty="0">
                <a:latin typeface="Meiryo UI" panose="020B0604030504040204" pitchFamily="50" charset="-128"/>
                <a:ea typeface="Meiryo UI" panose="020B0604030504040204" pitchFamily="50" charset="-128"/>
                <a:cs typeface="+mn-ea"/>
                <a:sym typeface="+mn-lt"/>
              </a:rPr>
            </a:br>
            <a:endParaRPr lang="en-US" altLang="ja-JP" sz="1000" spc="110" dirty="0">
              <a:latin typeface="Meiryo UI" panose="020B0604030504040204" pitchFamily="50" charset="-128"/>
              <a:ea typeface="Meiryo UI" panose="020B0604030504040204" pitchFamily="50" charset="-128"/>
              <a:cs typeface="+mn-ea"/>
              <a:sym typeface="+mn-lt"/>
            </a:endParaRPr>
          </a:p>
        </p:txBody>
      </p:sp>
      <p:sp>
        <p:nvSpPr>
          <p:cNvPr id="17" name="TextBox 3"/>
          <p:cNvSpPr txBox="1"/>
          <p:nvPr/>
        </p:nvSpPr>
        <p:spPr>
          <a:xfrm>
            <a:off x="8906256" y="1574646"/>
            <a:ext cx="3035807" cy="3708708"/>
          </a:xfrm>
          <a:prstGeom prst="rect">
            <a:avLst/>
          </a:prstGeom>
          <a:no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対象エリア一覧</a:t>
            </a:r>
            <a:r>
              <a:rPr lang="en-US" altLang="ja-JP" sz="1200" b="1"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アイスランド、アイルランド、アメリカ（ハワイ）、アメリカ本土、アラブ首長国連邦、アンドラ、イギリス、イタリア、インド、インドネシア、エストニア、オーストラリア、オーストリア、オランダ、カタール、カナダ、カンボジア、韓国、キプロス、ギリシャ、グアドループ、グアム、クウェート、クロアチア、サイパン、ジブラルタル、シンガポール、スイス、スウェーデン、スペイン、スロバキア、スロベニア、タイ、台湾、チェコ共和国、中国、デンマーク、ドイツ、トルコ、ニュージーランド、ノルウェー、ハンガリー、フィリピン、フィンランド、ブラジル、フランス、フランス領ギアナ、ブルガリア、ベトナム、ペルー、ベルギー、ポーランド、ポルトガル、香港、マカオ、マルタ、マルティニーク、マレーシア、南アフリカ、ミャンマー、メキシコ、モロッコ、ヨルダン、ラトビア、リトアニア、リヒテンシュタイン、ルーマニア、ルクセンブルク、レユニオン、ロシア</a:t>
            </a:r>
            <a:br>
              <a:rPr lang="en-US" altLang="ja-JP" sz="1400" dirty="0">
                <a:latin typeface="Meiryo UI" panose="020B0604030504040204" pitchFamily="50" charset="-128"/>
                <a:ea typeface="Meiryo UI" panose="020B0604030504040204" pitchFamily="50" charset="-128"/>
              </a:rPr>
            </a:br>
            <a:endParaRPr lang="en-US" altLang="ja-JP" sz="8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2023</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7</a:t>
            </a:r>
            <a:r>
              <a:rPr lang="ja-JP" altLang="en-US" sz="1100" dirty="0">
                <a:latin typeface="Meiryo UI" panose="020B0604030504040204" pitchFamily="50" charset="-128"/>
                <a:ea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日時点）</a:t>
            </a:r>
            <a:endParaRPr lang="en-US" altLang="ja-JP" sz="1100" spc="110" dirty="0">
              <a:latin typeface="Meiryo UI" panose="020B0604030504040204" pitchFamily="50" charset="-128"/>
              <a:ea typeface="Meiryo UI" panose="020B0604030504040204" pitchFamily="50" charset="-128"/>
              <a:cs typeface="+mn-ea"/>
              <a:sym typeface="+mn-lt"/>
            </a:endParaRPr>
          </a:p>
        </p:txBody>
      </p:sp>
      <p:pic>
        <p:nvPicPr>
          <p:cNvPr id="11" name="Picture 10">
            <a:extLst>
              <a:ext uri="{FF2B5EF4-FFF2-40B4-BE49-F238E27FC236}">
                <a16:creationId xmlns:a16="http://schemas.microsoft.com/office/drawing/2014/main" id="{4F2CEF38-3A3E-DDC6-23B5-330BC16FCBF9}"/>
              </a:ext>
            </a:extLst>
          </p:cNvPr>
          <p:cNvPicPr>
            <a:picLocks noChangeAspect="1"/>
          </p:cNvPicPr>
          <p:nvPr/>
        </p:nvPicPr>
        <p:blipFill>
          <a:blip r:embed="rId3"/>
          <a:stretch>
            <a:fillRect/>
          </a:stretch>
        </p:blipFill>
        <p:spPr>
          <a:xfrm>
            <a:off x="334964" y="1495875"/>
            <a:ext cx="8645300" cy="4262705"/>
          </a:xfrm>
          <a:prstGeom prst="rect">
            <a:avLst/>
          </a:prstGeom>
        </p:spPr>
      </p:pic>
      <p:sp>
        <p:nvSpPr>
          <p:cNvPr id="3" name="タイトル 2">
            <a:extLst>
              <a:ext uri="{FF2B5EF4-FFF2-40B4-BE49-F238E27FC236}">
                <a16:creationId xmlns:a16="http://schemas.microsoft.com/office/drawing/2014/main" id="{32CA8AF2-0565-85B6-0E6B-55903D287E4E}"/>
              </a:ext>
            </a:extLst>
          </p:cNvPr>
          <p:cNvSpPr>
            <a:spLocks noGrp="1"/>
          </p:cNvSpPr>
          <p:nvPr>
            <p:ph type="title"/>
          </p:nvPr>
        </p:nvSpPr>
        <p:spPr>
          <a:xfrm>
            <a:off x="352800" y="288000"/>
            <a:ext cx="11520000" cy="651854"/>
          </a:xfrm>
        </p:spPr>
        <p:txBody>
          <a:bodyPr>
            <a:noAutofit/>
          </a:bodyPr>
          <a:lstStyle/>
          <a:p>
            <a:r>
              <a:rPr lang="ja-JP" altLang="en-US" sz="3800">
                <a:latin typeface="Meiryo UI" panose="020B0604030504040204" pitchFamily="50" charset="-128"/>
                <a:ea typeface="Meiryo UI" panose="020B0604030504040204" pitchFamily="50" charset="-128"/>
              </a:rPr>
              <a:t>楽天モバイル法人プラン　</a:t>
            </a:r>
            <a:r>
              <a:rPr lang="ja-JP" altLang="en-US" sz="3800" b="1">
                <a:latin typeface="Meiryo UI" panose="020B0604030504040204" pitchFamily="50" charset="-128"/>
                <a:ea typeface="Meiryo UI" panose="020B0604030504040204" pitchFamily="50" charset="-128"/>
              </a:rPr>
              <a:t>海外の対象国と地域</a:t>
            </a:r>
            <a:endParaRPr lang="en-US" sz="380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719B7401-4CCE-E845-7394-B5F6C7A692C8}"/>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5" name="テキスト ボックス 4">
            <a:extLst>
              <a:ext uri="{FF2B5EF4-FFF2-40B4-BE49-F238E27FC236}">
                <a16:creationId xmlns:a16="http://schemas.microsoft.com/office/drawing/2014/main" id="{BF373854-2C04-5432-3D8A-EBD582B4D3DE}"/>
              </a:ext>
            </a:extLst>
          </p:cNvPr>
          <p:cNvSpPr txBox="1"/>
          <p:nvPr/>
        </p:nvSpPr>
        <p:spPr bwMode="auto">
          <a:xfrm>
            <a:off x="352800" y="864000"/>
            <a:ext cx="10925175" cy="4150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nSpc>
                <a:spcPct val="120000"/>
              </a:lnSpc>
              <a:spcBef>
                <a:spcPct val="0"/>
              </a:spcBef>
            </a:pPr>
            <a:r>
              <a:rPr lang="ja-JP" altLang="en-US" b="1" dirty="0">
                <a:solidFill>
                  <a:srgbClr val="333333"/>
                </a:solidFill>
                <a:latin typeface="Meiryo UI" panose="020B0604030504040204" pitchFamily="50" charset="-128"/>
                <a:ea typeface="Meiryo UI" panose="020B0604030504040204" pitchFamily="50" charset="-128"/>
                <a:sym typeface="+mn-lt"/>
              </a:rPr>
              <a:t>✔海外の対象国と地域でデータ通信が可能</a:t>
            </a:r>
            <a:endParaRPr lang="en-US" altLang="ja-JP" b="1" dirty="0">
              <a:solidFill>
                <a:srgbClr val="333333"/>
              </a:solidFill>
              <a:latin typeface="Meiryo UI" panose="020B0604030504040204" pitchFamily="50" charset="-128"/>
              <a:ea typeface="Meiryo UI" panose="020B0604030504040204" pitchFamily="50" charset="-128"/>
              <a:sym typeface="+mn-lt"/>
            </a:endParaRPr>
          </a:p>
        </p:txBody>
      </p:sp>
    </p:spTree>
    <p:extLst>
      <p:ext uri="{BB962C8B-B14F-4D97-AF65-F5344CB8AC3E}">
        <p14:creationId xmlns:p14="http://schemas.microsoft.com/office/powerpoint/2010/main" val="3615889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楽天モバイル、10月より携帯キャリア事業としてのサービスを開始 | 楽天株式会社">
            <a:extLst>
              <a:ext uri="{FF2B5EF4-FFF2-40B4-BE49-F238E27FC236}">
                <a16:creationId xmlns:a16="http://schemas.microsoft.com/office/drawing/2014/main" id="{61146E12-58D7-E34D-9BE7-DA50EFBFF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84" y="957657"/>
            <a:ext cx="4616230" cy="1136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0B3D4-1DE3-644B-852F-D4AD5FDECD5C}"/>
              </a:ext>
            </a:extLst>
          </p:cNvPr>
          <p:cNvSpPr txBox="1"/>
          <p:nvPr/>
        </p:nvSpPr>
        <p:spPr>
          <a:xfrm>
            <a:off x="3423637" y="3013502"/>
            <a:ext cx="534473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取扱い端末について</a:t>
            </a:r>
            <a:endParaRPr kumimoji="1" lang="en-JP" sz="24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endParaRPr>
          </a:p>
        </p:txBody>
      </p:sp>
    </p:spTree>
    <p:extLst>
      <p:ext uri="{BB962C8B-B14F-4D97-AF65-F5344CB8AC3E}">
        <p14:creationId xmlns:p14="http://schemas.microsoft.com/office/powerpoint/2010/main" val="1126586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1060E1D-45A7-3DDB-94E3-523F95824D77}"/>
              </a:ext>
            </a:extLst>
          </p:cNvPr>
          <p:cNvSpPr/>
          <p:nvPr/>
        </p:nvSpPr>
        <p:spPr>
          <a:xfrm>
            <a:off x="6247502" y="1192661"/>
            <a:ext cx="5449655" cy="403716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7" name="Rectangle 16">
            <a:extLst>
              <a:ext uri="{FF2B5EF4-FFF2-40B4-BE49-F238E27FC236}">
                <a16:creationId xmlns:a16="http://schemas.microsoft.com/office/drawing/2014/main" id="{DCCF3A91-D790-FB2B-C2D3-F430E47E25FB}"/>
              </a:ext>
            </a:extLst>
          </p:cNvPr>
          <p:cNvSpPr/>
          <p:nvPr/>
        </p:nvSpPr>
        <p:spPr>
          <a:xfrm>
            <a:off x="494845" y="1181819"/>
            <a:ext cx="5449655" cy="403716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6" name="Rectangle 15"/>
          <p:cNvSpPr/>
          <p:nvPr/>
        </p:nvSpPr>
        <p:spPr>
          <a:xfrm>
            <a:off x="3300164" y="2757521"/>
            <a:ext cx="3092408"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ea typeface="Meiryo UI" panose="020B0604030504040204" pitchFamily="50" charset="-128"/>
              </a:rPr>
              <a:t>ときめき、</a:t>
            </a:r>
            <a:endParaRPr lang="en-US" altLang="ja-JP" sz="2000" dirty="0">
              <a:solidFill>
                <a:schemeClr val="tx1"/>
              </a:solidFill>
              <a:ea typeface="Meiryo UI" panose="020B0604030504040204" pitchFamily="50" charset="-128"/>
            </a:endParaRPr>
          </a:p>
          <a:p>
            <a:r>
              <a:rPr lang="ja-JP" altLang="en-US" sz="2000" dirty="0">
                <a:solidFill>
                  <a:schemeClr val="tx1"/>
                </a:solidFill>
                <a:ea typeface="Meiryo UI" panose="020B0604030504040204" pitchFamily="50" charset="-128"/>
              </a:rPr>
              <a:t>長持ち。</a:t>
            </a:r>
            <a:endParaRPr lang="en-US" altLang="ja-JP" sz="2000" dirty="0">
              <a:solidFill>
                <a:schemeClr val="tx1"/>
              </a:solidFill>
              <a:ea typeface="Meiryo UI" panose="020B0604030504040204" pitchFamily="50" charset="-128"/>
            </a:endParaRPr>
          </a:p>
        </p:txBody>
      </p:sp>
      <p:sp>
        <p:nvSpPr>
          <p:cNvPr id="18" name="TextBox 3"/>
          <p:cNvSpPr txBox="1"/>
          <p:nvPr/>
        </p:nvSpPr>
        <p:spPr>
          <a:xfrm>
            <a:off x="494844" y="5423921"/>
            <a:ext cx="11351081" cy="707886"/>
          </a:xfrm>
          <a:prstGeom prst="rect">
            <a:avLst/>
          </a:prstGeom>
          <a:noFill/>
        </p:spPr>
        <p:txBody>
          <a:bodyPr wrap="square" rtlCol="0">
            <a:spAutoFit/>
          </a:bodyPr>
          <a:lstStyle/>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上記金額は消費税を含みます。</a:t>
            </a:r>
            <a:b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b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上記は</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2023</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年</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7</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月時点での製品情報の一例となります。</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製品ラインアップや</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List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Price</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は変更になることがあります。</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製品によっては在庫状況により出荷に時間を要することがあります。</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p:txBody>
      </p:sp>
      <p:sp>
        <p:nvSpPr>
          <p:cNvPr id="4" name="タイトル 3">
            <a:extLst>
              <a:ext uri="{FF2B5EF4-FFF2-40B4-BE49-F238E27FC236}">
                <a16:creationId xmlns:a16="http://schemas.microsoft.com/office/drawing/2014/main" id="{3D0F2305-905F-4BA5-8E18-73CAF5451B36}"/>
              </a:ext>
            </a:extLst>
          </p:cNvPr>
          <p:cNvSpPr>
            <a:spLocks noGrp="1"/>
          </p:cNvSpPr>
          <p:nvPr>
            <p:ph type="title"/>
          </p:nvPr>
        </p:nvSpPr>
        <p:spPr/>
        <p:txBody>
          <a:bodyPr>
            <a:normAutofit/>
          </a:bodyPr>
          <a:lstStyle/>
          <a:p>
            <a:r>
              <a:rPr lang="ja-JP" altLang="en-US" kern="0" dirty="0">
                <a:latin typeface="+mn-lt"/>
              </a:rPr>
              <a:t>法人契約対応　</a:t>
            </a:r>
            <a:r>
              <a:rPr lang="en-US" altLang="ja-JP" kern="0" dirty="0">
                <a:latin typeface="+mn-lt"/>
              </a:rPr>
              <a:t>Android </a:t>
            </a:r>
            <a:r>
              <a:rPr lang="ja-JP" altLang="en-US" kern="0" dirty="0">
                <a:latin typeface="+mn-lt"/>
              </a:rPr>
              <a:t>スマートフォン製品</a:t>
            </a:r>
            <a:endParaRPr lang="ja-JP" altLang="en-US" dirty="0"/>
          </a:p>
        </p:txBody>
      </p:sp>
      <p:sp>
        <p:nvSpPr>
          <p:cNvPr id="9" name="Rectangle 8">
            <a:extLst>
              <a:ext uri="{FF2B5EF4-FFF2-40B4-BE49-F238E27FC236}">
                <a16:creationId xmlns:a16="http://schemas.microsoft.com/office/drawing/2014/main" id="{13D6EDA0-BAA0-ADD6-9502-BBA063A428C5}"/>
              </a:ext>
            </a:extLst>
          </p:cNvPr>
          <p:cNvSpPr/>
          <p:nvPr/>
        </p:nvSpPr>
        <p:spPr>
          <a:xfrm>
            <a:off x="3528291" y="3877168"/>
            <a:ext cx="2554865"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ea typeface="Meiryo UI" panose="020B0604030504040204" pitchFamily="50" charset="-128"/>
              </a:rPr>
              <a:t>製品価格</a:t>
            </a:r>
            <a:endParaRPr lang="en-US" altLang="ja-JP" sz="2000" dirty="0">
              <a:solidFill>
                <a:schemeClr val="tx1"/>
              </a:solidFill>
              <a:ea typeface="Meiryo UI" panose="020B0604030504040204" pitchFamily="50" charset="-128"/>
            </a:endParaRPr>
          </a:p>
          <a:p>
            <a:r>
              <a:rPr lang="en-US" altLang="ja-JP" sz="3200" b="1" dirty="0">
                <a:solidFill>
                  <a:schemeClr val="tx1"/>
                </a:solidFill>
                <a:ea typeface="Meiryo UI" panose="020B0604030504040204" pitchFamily="50" charset="-128"/>
              </a:rPr>
              <a:t>40,800</a:t>
            </a:r>
            <a:r>
              <a:rPr lang="ja-JP" altLang="en-US" sz="2000" dirty="0">
                <a:solidFill>
                  <a:schemeClr val="tx1"/>
                </a:solidFill>
                <a:ea typeface="Meiryo UI" panose="020B0604030504040204" pitchFamily="50" charset="-128"/>
              </a:rPr>
              <a:t>円</a:t>
            </a:r>
            <a:r>
              <a:rPr lang="ja-JP" altLang="en-US" sz="1400" dirty="0">
                <a:solidFill>
                  <a:schemeClr val="tx1"/>
                </a:solidFill>
                <a:ea typeface="Meiryo UI" panose="020B0604030504040204" pitchFamily="50" charset="-128"/>
              </a:rPr>
              <a:t>（税込）</a:t>
            </a:r>
            <a:endParaRPr lang="en-US" altLang="ja-JP" sz="1400" dirty="0">
              <a:solidFill>
                <a:schemeClr val="tx1"/>
              </a:solidFill>
              <a:ea typeface="Meiryo UI" panose="020B0604030504040204" pitchFamily="50" charset="-128"/>
            </a:endParaRPr>
          </a:p>
        </p:txBody>
      </p:sp>
      <p:sp>
        <p:nvSpPr>
          <p:cNvPr id="23" name="Rectangle 22">
            <a:extLst>
              <a:ext uri="{FF2B5EF4-FFF2-40B4-BE49-F238E27FC236}">
                <a16:creationId xmlns:a16="http://schemas.microsoft.com/office/drawing/2014/main" id="{B42EF6E9-B4D3-78B2-4DBD-53F8BCA31861}"/>
              </a:ext>
            </a:extLst>
          </p:cNvPr>
          <p:cNvSpPr/>
          <p:nvPr/>
        </p:nvSpPr>
        <p:spPr>
          <a:xfrm>
            <a:off x="8998021" y="2623237"/>
            <a:ext cx="3002138" cy="96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ea typeface="Meiryo UI" panose="020B0604030504040204" pitchFamily="50" charset="-128"/>
              </a:rPr>
              <a:t>はじめてスマホは、</a:t>
            </a:r>
            <a:endParaRPr lang="en-US" altLang="ja-JP" sz="2000" dirty="0">
              <a:solidFill>
                <a:schemeClr val="tx1"/>
              </a:solidFill>
              <a:ea typeface="Meiryo UI" panose="020B0604030504040204" pitchFamily="50" charset="-128"/>
            </a:endParaRPr>
          </a:p>
          <a:p>
            <a:r>
              <a:rPr lang="ja-JP" altLang="en-US" sz="2000" dirty="0">
                <a:solidFill>
                  <a:schemeClr val="tx1"/>
                </a:solidFill>
                <a:ea typeface="Meiryo UI" panose="020B0604030504040204" pitchFamily="50" charset="-128"/>
              </a:rPr>
              <a:t>「ちょっとイイ」が</a:t>
            </a:r>
            <a:endParaRPr lang="en-US" altLang="ja-JP" sz="2000" dirty="0">
              <a:solidFill>
                <a:schemeClr val="tx1"/>
              </a:solidFill>
              <a:ea typeface="Meiryo UI" panose="020B0604030504040204" pitchFamily="50" charset="-128"/>
            </a:endParaRPr>
          </a:p>
          <a:p>
            <a:r>
              <a:rPr lang="ja-JP" altLang="en-US" sz="2000" dirty="0">
                <a:solidFill>
                  <a:schemeClr val="tx1"/>
                </a:solidFill>
                <a:ea typeface="Meiryo UI" panose="020B0604030504040204" pitchFamily="50" charset="-128"/>
              </a:rPr>
              <a:t>ちょうどイイ。</a:t>
            </a:r>
            <a:endParaRPr lang="en-US" altLang="ja-JP" sz="2000" dirty="0">
              <a:solidFill>
                <a:schemeClr val="tx1"/>
              </a:solidFill>
              <a:ea typeface="Meiryo UI" panose="020B0604030504040204" pitchFamily="50" charset="-128"/>
            </a:endParaRPr>
          </a:p>
        </p:txBody>
      </p:sp>
      <p:sp>
        <p:nvSpPr>
          <p:cNvPr id="25" name="Rectangle 24">
            <a:extLst>
              <a:ext uri="{FF2B5EF4-FFF2-40B4-BE49-F238E27FC236}">
                <a16:creationId xmlns:a16="http://schemas.microsoft.com/office/drawing/2014/main" id="{D4D68F76-BFAD-03DB-D323-905746F12EE7}"/>
              </a:ext>
            </a:extLst>
          </p:cNvPr>
          <p:cNvSpPr/>
          <p:nvPr/>
        </p:nvSpPr>
        <p:spPr>
          <a:xfrm>
            <a:off x="9301033" y="3877169"/>
            <a:ext cx="2534779"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ea typeface="Meiryo UI" panose="020B0604030504040204" pitchFamily="50" charset="-128"/>
              </a:rPr>
              <a:t>製品価格</a:t>
            </a:r>
            <a:endParaRPr lang="en-US" altLang="ja-JP" dirty="0">
              <a:solidFill>
                <a:schemeClr val="tx1"/>
              </a:solidFill>
              <a:ea typeface="Meiryo UI" panose="020B0604030504040204" pitchFamily="50" charset="-128"/>
            </a:endParaRPr>
          </a:p>
          <a:p>
            <a:r>
              <a:rPr lang="en-US" altLang="ja-JP" sz="3200" b="1" dirty="0">
                <a:solidFill>
                  <a:schemeClr val="tx1"/>
                </a:solidFill>
                <a:ea typeface="Meiryo UI" panose="020B0604030504040204" pitchFamily="50" charset="-128"/>
              </a:rPr>
              <a:t>29,800</a:t>
            </a:r>
            <a:r>
              <a:rPr lang="ja-JP" altLang="en-US" sz="2000" dirty="0">
                <a:solidFill>
                  <a:schemeClr val="tx1"/>
                </a:solidFill>
                <a:ea typeface="Meiryo UI" panose="020B0604030504040204" pitchFamily="50" charset="-128"/>
              </a:rPr>
              <a:t>円</a:t>
            </a:r>
            <a:r>
              <a:rPr lang="ja-JP" altLang="en-US" sz="1400" dirty="0">
                <a:solidFill>
                  <a:schemeClr val="tx1"/>
                </a:solidFill>
                <a:ea typeface="Meiryo UI" panose="020B0604030504040204" pitchFamily="50" charset="-128"/>
              </a:rPr>
              <a:t>（税込）</a:t>
            </a:r>
            <a:endParaRPr lang="en-US" altLang="ja-JP" sz="2400" dirty="0">
              <a:solidFill>
                <a:schemeClr val="tx1"/>
              </a:solidFill>
              <a:ea typeface="Meiryo UI" panose="020B0604030504040204" pitchFamily="50" charset="-128"/>
            </a:endParaRPr>
          </a:p>
        </p:txBody>
      </p:sp>
      <p:sp>
        <p:nvSpPr>
          <p:cNvPr id="27" name="Rectangle 26">
            <a:extLst>
              <a:ext uri="{FF2B5EF4-FFF2-40B4-BE49-F238E27FC236}">
                <a16:creationId xmlns:a16="http://schemas.microsoft.com/office/drawing/2014/main" id="{48A9E1D6-B478-61F8-3787-D5C8C4B0D9C3}"/>
              </a:ext>
            </a:extLst>
          </p:cNvPr>
          <p:cNvSpPr/>
          <p:nvPr/>
        </p:nvSpPr>
        <p:spPr>
          <a:xfrm>
            <a:off x="8972329" y="2169297"/>
            <a:ext cx="1130490" cy="540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ea typeface="Meiryo UI" panose="020B0604030504040204" pitchFamily="50" charset="-128"/>
              </a:rPr>
              <a:t>Galaxy</a:t>
            </a:r>
          </a:p>
        </p:txBody>
      </p:sp>
      <p:sp>
        <p:nvSpPr>
          <p:cNvPr id="29" name="Rectangle 28">
            <a:extLst>
              <a:ext uri="{FF2B5EF4-FFF2-40B4-BE49-F238E27FC236}">
                <a16:creationId xmlns:a16="http://schemas.microsoft.com/office/drawing/2014/main" id="{1C6084AA-F818-E3F1-0CF0-34E6155F27ED}"/>
              </a:ext>
            </a:extLst>
          </p:cNvPr>
          <p:cNvSpPr/>
          <p:nvPr/>
        </p:nvSpPr>
        <p:spPr>
          <a:xfrm>
            <a:off x="3245364" y="2169298"/>
            <a:ext cx="1130490" cy="540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ea typeface="Meiryo UI" panose="020B0604030504040204" pitchFamily="50" charset="-128"/>
              </a:rPr>
              <a:t>OPPO</a:t>
            </a:r>
          </a:p>
        </p:txBody>
      </p:sp>
      <p:pic>
        <p:nvPicPr>
          <p:cNvPr id="2" name="Picture 2" descr="Galaxy A23 5G">
            <a:extLst>
              <a:ext uri="{FF2B5EF4-FFF2-40B4-BE49-F238E27FC236}">
                <a16:creationId xmlns:a16="http://schemas.microsoft.com/office/drawing/2014/main" id="{6D7515DF-5CC9-F0DF-A989-1BB92642C4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7502" y="2409991"/>
            <a:ext cx="2801256" cy="2490006"/>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B9CE38DD-022B-C3FB-2C37-1A823E0C59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85469" y="1559717"/>
            <a:ext cx="2551218" cy="366147"/>
          </a:xfrm>
          <a:prstGeom prst="rect">
            <a:avLst/>
          </a:prstGeom>
        </p:spPr>
      </p:pic>
      <p:pic>
        <p:nvPicPr>
          <p:cNvPr id="1028" name="Picture 4">
            <a:extLst>
              <a:ext uri="{FF2B5EF4-FFF2-40B4-BE49-F238E27FC236}">
                <a16:creationId xmlns:a16="http://schemas.microsoft.com/office/drawing/2014/main" id="{15A7EA83-1C5C-2AC7-28FE-505B4745AFC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7946"/>
          <a:stretch/>
        </p:blipFill>
        <p:spPr bwMode="auto">
          <a:xfrm>
            <a:off x="789759" y="2169297"/>
            <a:ext cx="2270292" cy="276683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3838549B-2E9F-3328-D1C5-8695010EF1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671" y="1503964"/>
            <a:ext cx="2899938" cy="343188"/>
          </a:xfrm>
          <a:prstGeom prst="rect">
            <a:avLst/>
          </a:prstGeom>
        </p:spPr>
      </p:pic>
    </p:spTree>
    <p:extLst>
      <p:ext uri="{BB962C8B-B14F-4D97-AF65-F5344CB8AC3E}">
        <p14:creationId xmlns:p14="http://schemas.microsoft.com/office/powerpoint/2010/main" val="3535716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
          <p:cNvSpPr txBox="1"/>
          <p:nvPr/>
        </p:nvSpPr>
        <p:spPr>
          <a:xfrm>
            <a:off x="996793" y="5518337"/>
            <a:ext cx="11195207" cy="1015663"/>
          </a:xfrm>
          <a:prstGeom prst="rect">
            <a:avLst/>
          </a:prstGeom>
          <a:noFill/>
        </p:spPr>
        <p:txBody>
          <a:bodyPr wrap="square" rtlCol="0">
            <a:spAutoFit/>
          </a:bodyPr>
          <a:lstStyle/>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上記金額は消費税を含みます。</a:t>
            </a:r>
            <a:b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b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上記は</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2023</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年</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7</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月時点での製品情報の一例となります。</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製品ラインアップや</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List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Price</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は変更になることがあります。</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製品によっては在庫状況により出荷に時間を要することがあります。</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一括販売時の価格を提示しております。端末レンタルの価格は別途お問い合わせください。</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上記以外のスマートフォンの取り扱いについては別途お問い合わせください。</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p:txBody>
      </p:sp>
      <p:graphicFrame>
        <p:nvGraphicFramePr>
          <p:cNvPr id="21" name="表 20"/>
          <p:cNvGraphicFramePr>
            <a:graphicFrameLocks noGrp="1"/>
          </p:cNvGraphicFramePr>
          <p:nvPr>
            <p:extLst>
              <p:ext uri="{D42A27DB-BD31-4B8C-83A1-F6EECF244321}">
                <p14:modId xmlns:p14="http://schemas.microsoft.com/office/powerpoint/2010/main" val="2303271073"/>
              </p:ext>
            </p:extLst>
          </p:nvPr>
        </p:nvGraphicFramePr>
        <p:xfrm>
          <a:off x="627880" y="965662"/>
          <a:ext cx="10936240" cy="4337280"/>
        </p:xfrm>
        <a:graphic>
          <a:graphicData uri="http://schemas.openxmlformats.org/drawingml/2006/table">
            <a:tbl>
              <a:tblPr firstRow="1" bandRow="1">
                <a:tableStyleId>{5C22544A-7EE6-4342-B048-85BDC9FD1C3A}</a:tableStyleId>
              </a:tblPr>
              <a:tblGrid>
                <a:gridCol w="2382003">
                  <a:extLst>
                    <a:ext uri="{9D8B030D-6E8A-4147-A177-3AD203B41FA5}">
                      <a16:colId xmlns:a16="http://schemas.microsoft.com/office/drawing/2014/main" val="1009325542"/>
                    </a:ext>
                  </a:extLst>
                </a:gridCol>
                <a:gridCol w="2382003">
                  <a:extLst>
                    <a:ext uri="{9D8B030D-6E8A-4147-A177-3AD203B41FA5}">
                      <a16:colId xmlns:a16="http://schemas.microsoft.com/office/drawing/2014/main" val="3075266867"/>
                    </a:ext>
                  </a:extLst>
                </a:gridCol>
                <a:gridCol w="3300912">
                  <a:extLst>
                    <a:ext uri="{9D8B030D-6E8A-4147-A177-3AD203B41FA5}">
                      <a16:colId xmlns:a16="http://schemas.microsoft.com/office/drawing/2014/main" val="424057371"/>
                    </a:ext>
                  </a:extLst>
                </a:gridCol>
                <a:gridCol w="2871322">
                  <a:extLst>
                    <a:ext uri="{9D8B030D-6E8A-4147-A177-3AD203B41FA5}">
                      <a16:colId xmlns:a16="http://schemas.microsoft.com/office/drawing/2014/main" val="2823122098"/>
                    </a:ext>
                  </a:extLst>
                </a:gridCol>
              </a:tblGrid>
              <a:tr h="360000">
                <a:tc>
                  <a:txBody>
                    <a:bodyPr/>
                    <a:lstStyle/>
                    <a:p>
                      <a:endParaRPr kumimoji="1" lang="ja-JP" altLang="en-US" sz="1800" dirty="0">
                        <a:solidFill>
                          <a:schemeClr val="tx1"/>
                        </a:solidFill>
                        <a:latin typeface="Rakuten Sans" panose="020B0503020203020204" pitchFamily="34" charset="0"/>
                        <a:cs typeface="Rakuten Sans" panose="020B0503020203020204" pitchFamily="34" charset="0"/>
                      </a:endParaRP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EDEDED"/>
                    </a:solidFill>
                  </a:tcPr>
                </a:tc>
                <a:tc>
                  <a:txBody>
                    <a:bodyPr/>
                    <a:lstStyle/>
                    <a:p>
                      <a:r>
                        <a:rPr kumimoji="1" lang="ja-JP" altLang="en-US" sz="1800" dirty="0">
                          <a:solidFill>
                            <a:schemeClr val="tx1"/>
                          </a:solidFill>
                          <a:latin typeface="Rakuten Sans" panose="020B0503020203020204" pitchFamily="34" charset="0"/>
                          <a:cs typeface="Rakuten Sans" panose="020B0503020203020204" pitchFamily="34" charset="0"/>
                        </a:rPr>
                        <a:t>メーカー</a:t>
                      </a: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EDEDED"/>
                    </a:solidFill>
                  </a:tcPr>
                </a:tc>
                <a:tc>
                  <a:txBody>
                    <a:bodyPr/>
                    <a:lstStyle/>
                    <a:p>
                      <a:r>
                        <a:rPr kumimoji="1" lang="ja-JP" altLang="en-US" sz="1800" dirty="0">
                          <a:solidFill>
                            <a:schemeClr val="tx1"/>
                          </a:solidFill>
                          <a:latin typeface="Rakuten Sans" panose="020B0503020203020204" pitchFamily="34" charset="0"/>
                          <a:cs typeface="Rakuten Sans" panose="020B0503020203020204" pitchFamily="34" charset="0"/>
                        </a:rPr>
                        <a:t>製品名</a:t>
                      </a: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EDEDED"/>
                    </a:solidFill>
                  </a:tcPr>
                </a:tc>
                <a:tc>
                  <a:txBody>
                    <a:bodyPr/>
                    <a:lstStyle/>
                    <a:p>
                      <a:r>
                        <a:rPr kumimoji="1" lang="ja-JP" altLang="en-US" sz="1800" dirty="0">
                          <a:solidFill>
                            <a:schemeClr val="tx1"/>
                          </a:solidFill>
                          <a:latin typeface="Rakuten Sans" panose="020B0503020203020204" pitchFamily="34" charset="0"/>
                          <a:cs typeface="Rakuten Sans" panose="020B0503020203020204" pitchFamily="34" charset="0"/>
                        </a:rPr>
                        <a:t>販売価格</a:t>
                      </a: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EDEDED"/>
                    </a:solidFill>
                  </a:tcPr>
                </a:tc>
                <a:extLst>
                  <a:ext uri="{0D108BD9-81ED-4DB2-BD59-A6C34878D82A}">
                    <a16:rowId xmlns:a16="http://schemas.microsoft.com/office/drawing/2014/main" val="1480775077"/>
                  </a:ext>
                </a:extLst>
              </a:tr>
              <a:tr h="360000">
                <a:tc rowSpan="9">
                  <a:txBody>
                    <a:bodyPr/>
                    <a:lstStyle/>
                    <a:p>
                      <a:pPr algn="ctr"/>
                      <a:r>
                        <a:rPr kumimoji="1" lang="en-US" altLang="ja-JP" sz="1800" dirty="0">
                          <a:latin typeface="Rakuten Sans" panose="020B0503020203020204" pitchFamily="34" charset="0"/>
                          <a:cs typeface="Rakuten Sans" panose="020B0503020203020204" pitchFamily="34" charset="0"/>
                        </a:rPr>
                        <a:t>Android</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solidFill>
                      <a:srgbClr val="F7F7F7"/>
                    </a:solidFill>
                  </a:tcPr>
                </a:tc>
                <a:tc>
                  <a:txBody>
                    <a:bodyPr/>
                    <a:lstStyle/>
                    <a:p>
                      <a:pPr algn="ctr"/>
                      <a:r>
                        <a:rPr kumimoji="1" lang="en-US" altLang="ja-JP" sz="1800" dirty="0"/>
                        <a:t>Rakuten</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algn="l"/>
                      <a:r>
                        <a:rPr kumimoji="1" lang="en-US" altLang="ja-JP" sz="1800" dirty="0"/>
                        <a:t>Rakuten Hand 5G</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en-US" altLang="ja-JP" sz="1800" dirty="0"/>
                        <a:t>19,001</a:t>
                      </a:r>
                      <a:r>
                        <a:rPr kumimoji="1" lang="ja-JP" altLang="en-US" sz="1800" dirty="0"/>
                        <a:t>円</a:t>
                      </a:r>
                      <a:r>
                        <a:rPr kumimoji="1" lang="ja-JP" altLang="en-US" sz="1400" dirty="0"/>
                        <a:t>（税込）</a:t>
                      </a:r>
                      <a:endParaRPr kumimoji="1" lang="ja-JP" altLang="en-US" sz="20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2860766886"/>
                  </a:ext>
                </a:extLst>
              </a:tr>
              <a:tr h="360000">
                <a:tc vMerge="1">
                  <a:txBody>
                    <a:bodyPr/>
                    <a:lstStyle/>
                    <a:p>
                      <a:pPr algn="ctr"/>
                      <a:endParaRPr kumimoji="1" lang="ja-JP" altLang="en-US" sz="1800" dirty="0">
                        <a:latin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rowSpan="2">
                  <a:txBody>
                    <a:bodyPr/>
                    <a:lstStyle/>
                    <a:p>
                      <a:pPr algn="ctr"/>
                      <a:r>
                        <a:rPr kumimoji="1" lang="pl-PL" altLang="ja-JP" sz="1800" dirty="0">
                          <a:latin typeface="Rakuten Sans" panose="020B0503020203020204" pitchFamily="34" charset="0"/>
                          <a:cs typeface="Rakuten Sans" panose="020B0503020203020204" pitchFamily="34" charset="0"/>
                        </a:rPr>
                        <a:t>Galaxy</a:t>
                      </a:r>
                      <a:endParaRPr kumimoji="1" lang="ja-JP" altLang="en-US" sz="1800" dirty="0">
                        <a:latin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algn="l"/>
                      <a:r>
                        <a:rPr kumimoji="1" lang="pl-PL" altLang="ja-JP" sz="1800" dirty="0">
                          <a:latin typeface="Rakuten Sans" panose="020B0503020203020204" pitchFamily="34" charset="0"/>
                          <a:cs typeface="Rakuten Sans" panose="020B0503020203020204" pitchFamily="34" charset="0"/>
                        </a:rPr>
                        <a:t>Galaxy Z Flip 4 5G​</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en-US" altLang="ja-JP" sz="1800" dirty="0">
                          <a:latin typeface="Rakuten Sans" panose="020B0503020203020204" pitchFamily="34" charset="0"/>
                          <a:cs typeface="Rakuten Sans" panose="020B0503020203020204" pitchFamily="34" charset="0"/>
                        </a:rPr>
                        <a:t>139,800</a:t>
                      </a:r>
                      <a:r>
                        <a:rPr kumimoji="1" lang="ja-JP" altLang="en-US" sz="1800" dirty="0">
                          <a:latin typeface="Rakuten Sans" panose="020B0503020203020204" pitchFamily="34" charset="0"/>
                          <a:cs typeface="Rakuten Sans" panose="020B0503020203020204" pitchFamily="34" charset="0"/>
                        </a:rPr>
                        <a:t>円</a:t>
                      </a:r>
                      <a:r>
                        <a:rPr kumimoji="1" lang="ja-JP" altLang="en-US" sz="1400" dirty="0">
                          <a:latin typeface="Rakuten Sans" panose="020B0503020203020204" pitchFamily="34" charset="0"/>
                          <a:cs typeface="Rakuten Sans" panose="020B0503020203020204" pitchFamily="34" charset="0"/>
                        </a:rPr>
                        <a:t>（税込）</a:t>
                      </a:r>
                      <a:endParaRPr kumimoji="1" lang="ja-JP" altLang="en-US" sz="20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2689852167"/>
                  </a:ext>
                </a:extLst>
              </a:tr>
              <a:tr h="360000">
                <a:tc vMerge="1">
                  <a:txBody>
                    <a:bodyPr/>
                    <a:lstStyle/>
                    <a:p>
                      <a:endParaRPr lang="en-US"/>
                    </a:p>
                  </a:txBody>
                  <a:tcPr/>
                </a:tc>
                <a:tc vMerge="1">
                  <a:txBody>
                    <a:bodyPr/>
                    <a:lstStyle/>
                    <a:p>
                      <a:pPr algn="ctr"/>
                      <a:endParaRPr kumimoji="1" lang="ja-JP" altLang="en-US" sz="1800" dirty="0">
                        <a:latin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marL="0" marR="0" lvl="0" indent="0" algn="l" defTabSz="548474" eaLnBrk="1" fontAlgn="auto" latinLnBrk="0" hangingPunct="1">
                        <a:lnSpc>
                          <a:spcPct val="100000"/>
                        </a:lnSpc>
                        <a:spcBef>
                          <a:spcPts val="0"/>
                        </a:spcBef>
                        <a:spcAft>
                          <a:spcPts val="0"/>
                        </a:spcAft>
                        <a:buClrTx/>
                        <a:buSzTx/>
                        <a:buFontTx/>
                        <a:buNone/>
                        <a:tabLst/>
                        <a:defRPr/>
                      </a:pPr>
                      <a:r>
                        <a:rPr kumimoji="1" lang="pl-PL" altLang="ja-JP" sz="1800" dirty="0">
                          <a:latin typeface="Rakuten Sans" panose="020B0503020203020204" pitchFamily="34" charset="0"/>
                          <a:cs typeface="Rakuten Sans" panose="020B0503020203020204" pitchFamily="34" charset="0"/>
                        </a:rPr>
                        <a:t>Galaxy </a:t>
                      </a:r>
                      <a:r>
                        <a:rPr kumimoji="1" lang="en-US" altLang="ja-JP" sz="1800" dirty="0">
                          <a:latin typeface="Rakuten Sans" panose="020B0503020203020204" pitchFamily="34" charset="0"/>
                          <a:cs typeface="Rakuten Sans" panose="020B0503020203020204" pitchFamily="34" charset="0"/>
                        </a:rPr>
                        <a:t>A23 5G</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en-US" altLang="ja-JP" sz="1800" b="0" dirty="0">
                          <a:latin typeface="Rakuten Sans" panose="020B0503020203020204" pitchFamily="34" charset="0"/>
                          <a:cs typeface="Rakuten Sans" panose="020B0503020203020204" pitchFamily="34" charset="0"/>
                        </a:rPr>
                        <a:t>29,800</a:t>
                      </a:r>
                      <a:r>
                        <a:rPr kumimoji="1" lang="ja-JP" altLang="en-US" sz="1800" b="0" dirty="0">
                          <a:latin typeface="Rakuten Sans" panose="020B0503020203020204" pitchFamily="34" charset="0"/>
                          <a:cs typeface="Rakuten Sans" panose="020B0503020203020204" pitchFamily="34" charset="0"/>
                        </a:rPr>
                        <a:t>円</a:t>
                      </a:r>
                      <a:r>
                        <a:rPr kumimoji="1" lang="ja-JP" altLang="en-US" sz="1400" b="0" dirty="0">
                          <a:latin typeface="Rakuten Sans" panose="020B0503020203020204" pitchFamily="34" charset="0"/>
                          <a:cs typeface="Rakuten Sans" panose="020B0503020203020204" pitchFamily="34" charset="0"/>
                        </a:rPr>
                        <a:t>（税込）</a:t>
                      </a:r>
                      <a:endParaRPr kumimoji="1" lang="ja-JP" altLang="en-US" sz="2000" b="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1903806993"/>
                  </a:ext>
                </a:extLst>
              </a:tr>
              <a:tr h="360000">
                <a:tc vMerge="1">
                  <a:txBody>
                    <a:bodyPr/>
                    <a:lstStyle/>
                    <a:p>
                      <a:pPr algn="ctr"/>
                      <a:endParaRPr kumimoji="1" lang="ja-JP" altLang="en-US" sz="1800" dirty="0">
                        <a:latin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algn="ctr"/>
                      <a:r>
                        <a:rPr kumimoji="1" lang="en-US" altLang="ja-JP" sz="1800" dirty="0">
                          <a:latin typeface="Rakuten Sans" panose="020B0503020203020204" pitchFamily="34" charset="0"/>
                        </a:rPr>
                        <a:t>Sony</a:t>
                      </a:r>
                      <a:endParaRPr kumimoji="1" lang="ja-JP" altLang="en-US" sz="1800" dirty="0">
                        <a:latin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algn="l"/>
                      <a:r>
                        <a:rPr kumimoji="1" lang="en-US" altLang="ja-JP" sz="1800" dirty="0">
                          <a:latin typeface="Rakuten Sans" panose="020B0503020203020204" pitchFamily="34" charset="0"/>
                          <a:cs typeface="Rakuten Sans" panose="020B0503020203020204" pitchFamily="34" charset="0"/>
                        </a:rPr>
                        <a:t>Xperia 5 IV​</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en-US" altLang="ja-JP" sz="1800" dirty="0">
                          <a:latin typeface="Rakuten Sans" panose="020B0503020203020204" pitchFamily="34" charset="0"/>
                          <a:cs typeface="Rakuten Sans" panose="020B0503020203020204" pitchFamily="34" charset="0"/>
                        </a:rPr>
                        <a:t>106,900</a:t>
                      </a:r>
                      <a:r>
                        <a:rPr kumimoji="1" lang="ja-JP" altLang="en-US" sz="1800" dirty="0">
                          <a:latin typeface="Rakuten Sans" panose="020B0503020203020204" pitchFamily="34" charset="0"/>
                          <a:cs typeface="Rakuten Sans" panose="020B0503020203020204" pitchFamily="34" charset="0"/>
                        </a:rPr>
                        <a:t>円</a:t>
                      </a:r>
                      <a:r>
                        <a:rPr kumimoji="1" lang="ja-JP" altLang="en-US" sz="1400" dirty="0"/>
                        <a:t>（税込）</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2015525341"/>
                  </a:ext>
                </a:extLst>
              </a:tr>
              <a:tr h="360000">
                <a:tc vMerge="1">
                  <a:txBody>
                    <a:bodyPr/>
                    <a:lstStyle/>
                    <a:p>
                      <a:pPr algn="ct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algn="ctr"/>
                      <a:r>
                        <a:rPr kumimoji="1" lang="en-US" altLang="ja-JP" sz="1800" dirty="0">
                          <a:latin typeface="Rakuten Sans" panose="020B0503020203020204" pitchFamily="34" charset="0"/>
                          <a:cs typeface="Rakuten Sans" panose="020B0503020203020204" pitchFamily="34" charset="0"/>
                        </a:rPr>
                        <a:t>Xiaomi</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marL="0" marR="0" lvl="0" indent="0" algn="l" defTabSz="548474" eaLnBrk="1" fontAlgn="auto" latinLnBrk="0" hangingPunct="1">
                        <a:lnSpc>
                          <a:spcPct val="100000"/>
                        </a:lnSpc>
                        <a:spcBef>
                          <a:spcPts val="0"/>
                        </a:spcBef>
                        <a:spcAft>
                          <a:spcPts val="0"/>
                        </a:spcAft>
                        <a:buClrTx/>
                        <a:buSzTx/>
                        <a:buFontTx/>
                        <a:buNone/>
                        <a:tabLst/>
                        <a:defRPr/>
                      </a:pPr>
                      <a:r>
                        <a:rPr kumimoji="1" lang="en-US" altLang="ja-JP" sz="1800" dirty="0">
                          <a:latin typeface="Rakuten Sans" panose="020B0503020203020204" pitchFamily="34" charset="0"/>
                          <a:cs typeface="Rakuten Sans" panose="020B0503020203020204" pitchFamily="34" charset="0"/>
                        </a:rPr>
                        <a:t>Red mi Noe 11 pro 5G</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en-US" altLang="ja-JP" sz="1800" dirty="0">
                          <a:latin typeface="Rakuten Sans" panose="020B0503020203020204" pitchFamily="34" charset="0"/>
                          <a:cs typeface="Rakuten Sans" panose="020B0503020203020204" pitchFamily="34" charset="0"/>
                        </a:rPr>
                        <a:t>36,980</a:t>
                      </a:r>
                      <a:r>
                        <a:rPr kumimoji="1" lang="ja-JP" altLang="en-US" sz="1800" dirty="0"/>
                        <a:t>円</a:t>
                      </a:r>
                      <a:r>
                        <a:rPr kumimoji="1" lang="ja-JP" altLang="en-US" sz="1400" dirty="0"/>
                        <a:t>（税込）</a:t>
                      </a:r>
                      <a:endParaRPr kumimoji="1" lang="ja-JP" altLang="en-US" sz="20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3597607377"/>
                  </a:ext>
                </a:extLst>
              </a:tr>
              <a:tr h="360000">
                <a:tc vMerge="1">
                  <a:txBody>
                    <a:bodyPr/>
                    <a:lstStyle/>
                    <a:p>
                      <a:pPr algn="ctr"/>
                      <a:endParaRPr kumimoji="1" lang="en-US" altLang="ja-JP" sz="1800" dirty="0"/>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rowSpan="2">
                  <a:txBody>
                    <a:bodyPr/>
                    <a:lstStyle/>
                    <a:p>
                      <a:pPr algn="ctr"/>
                      <a:r>
                        <a:rPr kumimoji="1" lang="en-US" altLang="ja-JP" sz="1800" dirty="0"/>
                        <a:t>SHARP</a:t>
                      </a: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marL="0" marR="0" lvl="0" indent="0" algn="l" defTabSz="548474" eaLnBrk="1" fontAlgn="auto" latinLnBrk="0" hangingPunct="1">
                        <a:lnSpc>
                          <a:spcPct val="100000"/>
                        </a:lnSpc>
                        <a:spcBef>
                          <a:spcPts val="0"/>
                        </a:spcBef>
                        <a:spcAft>
                          <a:spcPts val="0"/>
                        </a:spcAft>
                        <a:buClrTx/>
                        <a:buSzTx/>
                        <a:buFontTx/>
                        <a:buNone/>
                        <a:tabLst/>
                        <a:defRPr/>
                      </a:pPr>
                      <a:r>
                        <a:rPr kumimoji="1" lang="en-US" altLang="ja-JP" sz="1800" dirty="0"/>
                        <a:t>AQUOS</a:t>
                      </a:r>
                      <a:r>
                        <a:rPr kumimoji="1" lang="ja-JP" altLang="en-US" sz="1800" dirty="0"/>
                        <a:t> </a:t>
                      </a:r>
                      <a:r>
                        <a:rPr kumimoji="1" lang="en-US" altLang="ja-JP" sz="1800" dirty="0"/>
                        <a:t>wish</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en-US" altLang="ja-JP" sz="1800" dirty="0"/>
                        <a:t>29,800</a:t>
                      </a:r>
                      <a:r>
                        <a:rPr kumimoji="1" lang="ja-JP" altLang="en-US" sz="1800" dirty="0"/>
                        <a:t>円</a:t>
                      </a:r>
                      <a:r>
                        <a:rPr kumimoji="1" lang="ja-JP" altLang="en-US" sz="1400" dirty="0"/>
                        <a:t>（税込）</a:t>
                      </a:r>
                      <a:endParaRPr kumimoji="1" lang="ja-JP" altLang="en-US" sz="20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339653379"/>
                  </a:ext>
                </a:extLst>
              </a:tr>
              <a:tr h="360000">
                <a:tc vMerge="1">
                  <a:txBody>
                    <a:bodyPr/>
                    <a:lstStyle/>
                    <a:p>
                      <a:endParaRPr lang="en-US"/>
                    </a:p>
                  </a:txBody>
                  <a:tcPr/>
                </a:tc>
                <a:tc vMerge="1">
                  <a:txBody>
                    <a:bodyPr/>
                    <a:lstStyle/>
                    <a:p>
                      <a:pPr algn="ctr"/>
                      <a:endParaRPr kumimoji="1" lang="en-US" altLang="ja-JP" sz="1800" dirty="0"/>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algn="l"/>
                      <a:r>
                        <a:rPr kumimoji="1" lang="en-US" altLang="ja-JP" sz="1800" dirty="0">
                          <a:latin typeface="Rakuten Sans" panose="020B0503020203020204" pitchFamily="34" charset="0"/>
                          <a:cs typeface="Rakuten Sans" panose="020B0503020203020204" pitchFamily="34" charset="0"/>
                        </a:rPr>
                        <a:t>AQUOS sense 6s</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en-US" altLang="ja-JP" sz="1800" dirty="0">
                          <a:latin typeface="Rakuten Sans" panose="020B0503020203020204" pitchFamily="34" charset="0"/>
                          <a:cs typeface="Rakuten Sans" panose="020B0503020203020204" pitchFamily="34" charset="0"/>
                        </a:rPr>
                        <a:t>33,700</a:t>
                      </a:r>
                      <a:r>
                        <a:rPr kumimoji="1" lang="ja-JP" altLang="en-US" sz="1800" dirty="0">
                          <a:latin typeface="Rakuten Sans" panose="020B0503020203020204" pitchFamily="34" charset="0"/>
                          <a:cs typeface="Rakuten Sans" panose="020B0503020203020204" pitchFamily="34" charset="0"/>
                        </a:rPr>
                        <a:t>円</a:t>
                      </a:r>
                      <a:r>
                        <a:rPr kumimoji="1" lang="ja-JP" altLang="en-US" sz="1400" dirty="0"/>
                        <a:t>（税込）</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1379920254"/>
                  </a:ext>
                </a:extLst>
              </a:tr>
              <a:tr h="360000">
                <a:tc vMerge="1">
                  <a:txBody>
                    <a:bodyPr/>
                    <a:lstStyle/>
                    <a:p>
                      <a:pPr algn="ctr"/>
                      <a:endParaRPr kumimoji="1" lang="ja-JP" altLang="en-US" sz="1800" dirty="0">
                        <a:latin typeface="Rakuten Sans" panose="020B0503020203020204" pitchFamily="34" charset="0"/>
                        <a:cs typeface="Rakuten Sans" panose="020B0503020203020204" pitchFamily="34" charset="0"/>
                      </a:endParaRP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rowSpan="2">
                  <a:txBody>
                    <a:bodyPr/>
                    <a:lstStyle/>
                    <a:p>
                      <a:pPr algn="ctr"/>
                      <a:r>
                        <a:rPr kumimoji="1" lang="en-US" altLang="ja-JP" sz="1800" dirty="0">
                          <a:latin typeface="Rakuten Sans" panose="020B0503020203020204" pitchFamily="34" charset="0"/>
                          <a:cs typeface="Rakuten Sans" panose="020B0503020203020204" pitchFamily="34" charset="0"/>
                        </a:rPr>
                        <a:t>OPPO</a:t>
                      </a:r>
                      <a:endParaRPr kumimoji="1" lang="ja-JP" altLang="en-US" sz="1800" dirty="0">
                        <a:latin typeface="Rakuten Sans" panose="020B0503020203020204" pitchFamily="34" charset="0"/>
                        <a:cs typeface="Rakuten Sans" panose="020B0503020203020204" pitchFamily="34" charset="0"/>
                      </a:endParaRP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algn="l"/>
                      <a:r>
                        <a:rPr kumimoji="1" lang="en-US" altLang="ja-JP" sz="1800" dirty="0"/>
                        <a:t>OPPO Reno7 A</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en-US" altLang="ja-JP" sz="1800" dirty="0">
                          <a:latin typeface="Rakuten Sans" panose="020B0503020203020204" pitchFamily="34" charset="0"/>
                          <a:cs typeface="Rakuten Sans" panose="020B0503020203020204" pitchFamily="34" charset="0"/>
                        </a:rPr>
                        <a:t>40,800</a:t>
                      </a:r>
                      <a:r>
                        <a:rPr kumimoji="1" lang="ja-JP" altLang="en-US" sz="1800" dirty="0"/>
                        <a:t>円</a:t>
                      </a:r>
                      <a:r>
                        <a:rPr kumimoji="1" lang="ja-JP" altLang="en-US" sz="1400" dirty="0"/>
                        <a:t>（税込）</a:t>
                      </a:r>
                      <a:endParaRPr kumimoji="1" lang="ja-JP" altLang="en-US" sz="20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950218086"/>
                  </a:ext>
                </a:extLst>
              </a:tr>
              <a:tr h="360000">
                <a:tc vMerge="1">
                  <a:txBody>
                    <a:bodyPr/>
                    <a:lstStyle/>
                    <a:p>
                      <a:endParaRPr lang="en-US"/>
                    </a:p>
                  </a:txBody>
                  <a:tcPr/>
                </a:tc>
                <a:tc vMerge="1">
                  <a:txBody>
                    <a:bodyPr/>
                    <a:lstStyle/>
                    <a:p>
                      <a:pPr algn="l"/>
                      <a:endParaRPr kumimoji="1" lang="ja-JP" altLang="en-US" sz="1400" dirty="0">
                        <a:latin typeface="Rakuten Sans" panose="020B0503020203020204" pitchFamily="34" charset="0"/>
                        <a:cs typeface="Rakuten Sans" panose="020B0503020203020204" pitchFamily="34" charset="0"/>
                      </a:endParaRPr>
                    </a:p>
                  </a:txBody>
                  <a:tcPr marT="0" marB="0" anchor="ctr"/>
                </a:tc>
                <a:tc>
                  <a:txBody>
                    <a:bodyPr/>
                    <a:lstStyle/>
                    <a:p>
                      <a:pPr algn="l"/>
                      <a:r>
                        <a:rPr kumimoji="1" lang="en-US" altLang="ja-JP" sz="1800" dirty="0"/>
                        <a:t>OPPO A55s 5G</a:t>
                      </a:r>
                      <a:endParaRPr kumimoji="1" lang="ja-JP" altLang="en-US" sz="18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en-US" altLang="ja-JP" sz="1800" dirty="0">
                          <a:latin typeface="Rakuten Sans" panose="020B0503020203020204" pitchFamily="34" charset="0"/>
                          <a:cs typeface="Rakuten Sans" panose="020B0503020203020204" pitchFamily="34" charset="0"/>
                        </a:rPr>
                        <a:t>25,900</a:t>
                      </a:r>
                      <a:r>
                        <a:rPr kumimoji="1" lang="ja-JP" altLang="en-US" sz="1800" dirty="0"/>
                        <a:t>円</a:t>
                      </a:r>
                      <a:r>
                        <a:rPr kumimoji="1" lang="ja-JP" altLang="en-US" sz="1400" dirty="0"/>
                        <a:t>（税込）</a:t>
                      </a:r>
                      <a:endParaRPr kumimoji="1" lang="ja-JP" altLang="en-US" sz="20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2792999510"/>
                  </a:ext>
                </a:extLst>
              </a:tr>
              <a:tr h="360000">
                <a:tc>
                  <a:txBody>
                    <a:bodyPr/>
                    <a:lstStyle/>
                    <a:p>
                      <a:pPr algn="ctr"/>
                      <a:r>
                        <a:rPr kumimoji="1" lang="en-US" altLang="ja-JP" sz="1800" dirty="0">
                          <a:latin typeface="Rakuten Sans" panose="020B0503020203020204" pitchFamily="34" charset="0"/>
                          <a:cs typeface="Rakuten Sans" panose="020B0503020203020204" pitchFamily="34" charset="0"/>
                        </a:rPr>
                        <a:t>iPhone</a:t>
                      </a:r>
                      <a:endParaRPr kumimoji="1" lang="ja-JP" altLang="en-US" sz="1800" dirty="0">
                        <a:latin typeface="Rakuten Sans" panose="020B0503020203020204" pitchFamily="34" charset="0"/>
                        <a:cs typeface="Rakuten Sans" panose="020B0503020203020204" pitchFamily="34" charset="0"/>
                      </a:endParaRP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B w="12700" cap="flat" cmpd="sng" algn="ctr">
                      <a:solidFill>
                        <a:srgbClr val="E0E0E0"/>
                      </a:solidFill>
                      <a:prstDash val="solid"/>
                      <a:round/>
                      <a:headEnd type="none" w="med" len="med"/>
                      <a:tailEnd type="none" w="med" len="med"/>
                    </a:lnB>
                    <a:solidFill>
                      <a:srgbClr val="F7F7F7"/>
                    </a:solidFill>
                  </a:tcPr>
                </a:tc>
                <a:tc>
                  <a:txBody>
                    <a:bodyPr/>
                    <a:lstStyle/>
                    <a:p>
                      <a:pPr algn="ctr"/>
                      <a:r>
                        <a:rPr kumimoji="1" lang="en-US" altLang="ja-JP" sz="1800" dirty="0">
                          <a:latin typeface="Rakuten Sans" panose="020B0503020203020204" pitchFamily="34" charset="0"/>
                          <a:cs typeface="Rakuten Sans" panose="020B0503020203020204" pitchFamily="34" charset="0"/>
                        </a:rPr>
                        <a:t>Apple</a:t>
                      </a:r>
                      <a:endParaRPr kumimoji="1" lang="ja-JP" altLang="en-US" sz="1800" dirty="0">
                        <a:latin typeface="Rakuten Sans" panose="020B0503020203020204" pitchFamily="34" charset="0"/>
                        <a:cs typeface="Rakuten Sans" panose="020B0503020203020204" pitchFamily="34" charset="0"/>
                      </a:endParaRP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algn="l"/>
                      <a:r>
                        <a:rPr kumimoji="1" lang="en-US" altLang="ja-JP" sz="1800" dirty="0">
                          <a:latin typeface="Rakuten Sans" panose="020B0503020203020204" pitchFamily="34" charset="0"/>
                          <a:cs typeface="Rakuten Sans" panose="020B0503020203020204" pitchFamily="34" charset="0"/>
                        </a:rPr>
                        <a:t>iPhone</a:t>
                      </a:r>
                      <a:r>
                        <a:rPr kumimoji="1" lang="ja-JP" altLang="en-US" sz="1800" dirty="0">
                          <a:latin typeface="Rakuten Sans" panose="020B0503020203020204" pitchFamily="34" charset="0"/>
                          <a:cs typeface="Rakuten Sans" panose="020B0503020203020204" pitchFamily="34" charset="0"/>
                        </a:rPr>
                        <a:t>製品</a:t>
                      </a: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r>
                        <a:rPr kumimoji="1" lang="ja-JP" altLang="en-US" sz="1400" dirty="0">
                          <a:latin typeface="Rakuten Sans" panose="020B0503020203020204" pitchFamily="34" charset="0"/>
                          <a:cs typeface="Rakuten Sans" panose="020B0503020203020204" pitchFamily="34" charset="0"/>
                        </a:rPr>
                        <a:t>お問い合わせください</a:t>
                      </a:r>
                      <a:endParaRPr kumimoji="1" lang="ja-JP" altLang="en-US" sz="2000" dirty="0">
                        <a:latin typeface="Rakuten Sans" panose="020B0503020203020204" pitchFamily="34" charset="0"/>
                        <a:cs typeface="Rakuten Sans" panose="020B0503020203020204" pitchFamily="34" charset="0"/>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1285345973"/>
                  </a:ext>
                </a:extLst>
              </a:tr>
              <a:tr h="360000">
                <a:tc>
                  <a:txBody>
                    <a:bodyPr/>
                    <a:lstStyle/>
                    <a:p>
                      <a:pPr algn="ctr"/>
                      <a:r>
                        <a:rPr kumimoji="1" lang="ja-JP" altLang="en-US" sz="1800" dirty="0">
                          <a:latin typeface="Rakuten Sans" panose="020B0503020203020204" pitchFamily="34" charset="0"/>
                          <a:cs typeface="Rakuten Sans" panose="020B0503020203020204" pitchFamily="34" charset="0"/>
                        </a:rPr>
                        <a:t>モバイルルーター</a:t>
                      </a: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algn="ctr"/>
                      <a:r>
                        <a:rPr kumimoji="1" lang="en-US" altLang="ja-JP" sz="1800" dirty="0">
                          <a:latin typeface="Rakuten Sans" panose="020B0503020203020204" pitchFamily="34" charset="0"/>
                          <a:cs typeface="Rakuten Sans" panose="020B0503020203020204" pitchFamily="34" charset="0"/>
                        </a:rPr>
                        <a:t>NEC</a:t>
                      </a:r>
                      <a:endParaRPr kumimoji="1" lang="ja-JP" altLang="en-US" sz="1800" dirty="0">
                        <a:latin typeface="Rakuten Sans" panose="020B0503020203020204" pitchFamily="34" charset="0"/>
                        <a:cs typeface="Rakuten Sans" panose="020B0503020203020204" pitchFamily="34" charset="0"/>
                      </a:endParaRPr>
                    </a:p>
                  </a:txBody>
                  <a:tcPr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7F7F7"/>
                    </a:solidFill>
                  </a:tcPr>
                </a:tc>
                <a:tc>
                  <a:txBody>
                    <a:bodyPr/>
                    <a:lstStyle/>
                    <a:p>
                      <a:pPr marL="0" marR="0" indent="0" algn="l" defTabSz="548474" eaLnBrk="1" latinLnBrk="0" hangingPunct="1">
                        <a:lnSpc>
                          <a:spcPct val="100000"/>
                        </a:lnSpc>
                        <a:spcBef>
                          <a:spcPts val="0"/>
                        </a:spcBef>
                        <a:spcAft>
                          <a:spcPts val="0"/>
                        </a:spcAft>
                        <a:buClrTx/>
                        <a:buSzTx/>
                        <a:buFontTx/>
                        <a:buNone/>
                        <a:tabLst/>
                      </a:pPr>
                      <a:r>
                        <a:rPr kumimoji="1" lang="en-US" altLang="ja-JP" sz="1800" b="0" i="0" u="none" strike="noStrike" cap="none" spc="0" baseline="0" dirty="0" err="1">
                          <a:ln>
                            <a:noFill/>
                          </a:ln>
                          <a:solidFill>
                            <a:schemeClr val="dk1"/>
                          </a:solidFill>
                          <a:uFillTx/>
                          <a:latin typeface="+mn-lt"/>
                          <a:ea typeface="+mn-ea"/>
                          <a:cs typeface="+mn-cs"/>
                          <a:sym typeface="Rakuten Global B"/>
                        </a:rPr>
                        <a:t>Aterm</a:t>
                      </a:r>
                      <a:r>
                        <a:rPr kumimoji="1" lang="en-US" altLang="ja-JP" sz="1800" b="0" i="0" u="none" strike="noStrike" cap="none" spc="0" baseline="0" dirty="0">
                          <a:ln>
                            <a:noFill/>
                          </a:ln>
                          <a:solidFill>
                            <a:schemeClr val="dk1"/>
                          </a:solidFill>
                          <a:uFillTx/>
                          <a:latin typeface="+mn-lt"/>
                          <a:ea typeface="+mn-ea"/>
                          <a:cs typeface="+mn-cs"/>
                          <a:sym typeface="Rakuten Global B"/>
                        </a:rPr>
                        <a:t> MR05LN RW</a:t>
                      </a:r>
                      <a:endParaRPr kumimoji="1" lang="ja-JP" altLang="en-US" sz="1800" b="0" i="0" u="none" strike="noStrike" cap="none" spc="0" baseline="0" dirty="0">
                        <a:ln>
                          <a:noFill/>
                        </a:ln>
                        <a:solidFill>
                          <a:schemeClr val="dk1"/>
                        </a:solidFill>
                        <a:uFillTx/>
                        <a:latin typeface="+mn-lt"/>
                        <a:ea typeface="+mn-ea"/>
                        <a:cs typeface="+mn-cs"/>
                        <a:sym typeface="Rakuten Global B"/>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tc>
                  <a:txBody>
                    <a:bodyPr/>
                    <a:lstStyle/>
                    <a:p>
                      <a:pPr marL="0" marR="0" indent="0" algn="ctr" defTabSz="548474" eaLnBrk="1" latinLnBrk="0" hangingPunct="1">
                        <a:lnSpc>
                          <a:spcPct val="100000"/>
                        </a:lnSpc>
                        <a:spcBef>
                          <a:spcPts val="0"/>
                        </a:spcBef>
                        <a:spcAft>
                          <a:spcPts val="0"/>
                        </a:spcAft>
                        <a:buClrTx/>
                        <a:buSzTx/>
                        <a:buFontTx/>
                        <a:buNone/>
                        <a:tabLst/>
                      </a:pPr>
                      <a:r>
                        <a:rPr kumimoji="1" lang="en-US" altLang="ja-JP" sz="1800" b="0" i="0" u="none" strike="noStrike" cap="none" spc="0" baseline="0" dirty="0">
                          <a:ln>
                            <a:noFill/>
                          </a:ln>
                          <a:solidFill>
                            <a:schemeClr val="dk1"/>
                          </a:solidFill>
                          <a:uFillTx/>
                          <a:latin typeface="+mn-lt"/>
                          <a:ea typeface="+mn-ea"/>
                          <a:cs typeface="+mn-cs"/>
                          <a:sym typeface="Rakuten Global B"/>
                        </a:rPr>
                        <a:t>23,800</a:t>
                      </a:r>
                      <a:r>
                        <a:rPr kumimoji="1" lang="ja-JP" altLang="en-US" sz="1800" b="0" i="0" u="none" strike="noStrike" cap="none" spc="0" baseline="0" dirty="0">
                          <a:ln>
                            <a:noFill/>
                          </a:ln>
                          <a:solidFill>
                            <a:schemeClr val="dk1"/>
                          </a:solidFill>
                          <a:uFillTx/>
                          <a:latin typeface="+mn-lt"/>
                          <a:ea typeface="+mn-ea"/>
                          <a:cs typeface="+mn-cs"/>
                          <a:sym typeface="Rakuten Global B"/>
                        </a:rPr>
                        <a:t>円</a:t>
                      </a:r>
                      <a:r>
                        <a:rPr kumimoji="1" lang="ja-JP" altLang="en-US" sz="1400" b="0" i="0" u="none" strike="noStrike" cap="none" spc="0" baseline="0" dirty="0">
                          <a:ln>
                            <a:noFill/>
                          </a:ln>
                          <a:solidFill>
                            <a:schemeClr val="dk1"/>
                          </a:solidFill>
                          <a:uFillTx/>
                          <a:latin typeface="+mn-lt"/>
                          <a:ea typeface="+mn-ea"/>
                          <a:cs typeface="+mn-cs"/>
                          <a:sym typeface="Rakuten Global B"/>
                        </a:rPr>
                        <a:t>（税込）</a:t>
                      </a:r>
                      <a:endParaRPr kumimoji="1" lang="ja-JP" altLang="en-US" sz="1800" b="0" i="0" u="none" strike="noStrike" cap="none" spc="0" baseline="0" dirty="0">
                        <a:ln>
                          <a:noFill/>
                        </a:ln>
                        <a:solidFill>
                          <a:schemeClr val="dk1"/>
                        </a:solidFill>
                        <a:uFillTx/>
                        <a:latin typeface="+mn-lt"/>
                        <a:ea typeface="+mn-ea"/>
                        <a:cs typeface="+mn-cs"/>
                        <a:sym typeface="Rakuten Global B"/>
                      </a:endParaRPr>
                    </a:p>
                  </a:txBody>
                  <a:tcPr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679909478"/>
                  </a:ext>
                </a:extLst>
              </a:tr>
            </a:tbl>
          </a:graphicData>
        </a:graphic>
      </p:graphicFrame>
      <p:sp>
        <p:nvSpPr>
          <p:cNvPr id="6" name="タイトル 3">
            <a:extLst>
              <a:ext uri="{FF2B5EF4-FFF2-40B4-BE49-F238E27FC236}">
                <a16:creationId xmlns:a16="http://schemas.microsoft.com/office/drawing/2014/main" id="{87E37F12-A49A-FBF3-3C1D-EC563BE6BEC0}"/>
              </a:ext>
            </a:extLst>
          </p:cNvPr>
          <p:cNvSpPr txBox="1">
            <a:spLocks/>
          </p:cNvSpPr>
          <p:nvPr/>
        </p:nvSpPr>
        <p:spPr>
          <a:xfrm>
            <a:off x="334964" y="324000"/>
            <a:ext cx="11520000" cy="53966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a:lstStyle>
          <a:p>
            <a:r>
              <a:rPr kumimoji="1" lang="ja-JP" altLang="en-US" dirty="0">
                <a:latin typeface="+mn-lt"/>
              </a:rPr>
              <a:t>法人契約対応　製品一覧</a:t>
            </a:r>
            <a:endParaRPr lang="ja-JP" altLang="en-US" kern="0" dirty="0"/>
          </a:p>
        </p:txBody>
      </p:sp>
    </p:spTree>
    <p:extLst>
      <p:ext uri="{BB962C8B-B14F-4D97-AF65-F5344CB8AC3E}">
        <p14:creationId xmlns:p14="http://schemas.microsoft.com/office/powerpoint/2010/main" val="676880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楽天モバイル、10月より携帯キャリア事業としてのサービスを開始 | 楽天株式会社">
            <a:extLst>
              <a:ext uri="{FF2B5EF4-FFF2-40B4-BE49-F238E27FC236}">
                <a16:creationId xmlns:a16="http://schemas.microsoft.com/office/drawing/2014/main" id="{61146E12-58D7-E34D-9BE7-DA50EFBFF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84" y="957657"/>
            <a:ext cx="4616230" cy="1136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0B3D4-1DE3-644B-852F-D4AD5FDECD5C}"/>
              </a:ext>
            </a:extLst>
          </p:cNvPr>
          <p:cNvSpPr txBox="1"/>
          <p:nvPr/>
        </p:nvSpPr>
        <p:spPr>
          <a:xfrm>
            <a:off x="3752249" y="3013502"/>
            <a:ext cx="468750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電波対策について</a:t>
            </a:r>
          </a:p>
        </p:txBody>
      </p:sp>
    </p:spTree>
    <p:extLst>
      <p:ext uri="{BB962C8B-B14F-4D97-AF65-F5344CB8AC3E}">
        <p14:creationId xmlns:p14="http://schemas.microsoft.com/office/powerpoint/2010/main" val="395468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A196FF8-0416-AE6A-E379-DEF9AE1FC0C3}"/>
              </a:ext>
            </a:extLst>
          </p:cNvPr>
          <p:cNvSpPr/>
          <p:nvPr/>
        </p:nvSpPr>
        <p:spPr>
          <a:xfrm>
            <a:off x="-310551" y="-146649"/>
            <a:ext cx="12792973" cy="7177177"/>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 name="タイトル 1">
            <a:extLst>
              <a:ext uri="{FF2B5EF4-FFF2-40B4-BE49-F238E27FC236}">
                <a16:creationId xmlns:a16="http://schemas.microsoft.com/office/drawing/2014/main" id="{13FD5AC0-6168-417B-AE64-288CA8AA7234}"/>
              </a:ext>
            </a:extLst>
          </p:cNvPr>
          <p:cNvSpPr>
            <a:spLocks noGrp="1"/>
          </p:cNvSpPr>
          <p:nvPr>
            <p:ph type="title"/>
          </p:nvPr>
        </p:nvSpPr>
        <p:spPr>
          <a:xfrm>
            <a:off x="383091" y="239771"/>
            <a:ext cx="11520000" cy="539667"/>
          </a:xfrm>
        </p:spPr>
        <p:txBody>
          <a:bodyPr>
            <a:normAutofit fontScale="90000"/>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JP" sz="2800" b="1" i="0" u="none" strike="noStrike" kern="120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楽天モバイルのコアテクノロジー</a:t>
            </a:r>
            <a:endParaRPr kumimoji="0" lang="en-JP" sz="2400" b="1" i="0" u="none" strike="noStrike" kern="120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pic>
        <p:nvPicPr>
          <p:cNvPr id="2" name="図 16">
            <a:extLst>
              <a:ext uri="{FF2B5EF4-FFF2-40B4-BE49-F238E27FC236}">
                <a16:creationId xmlns:a16="http://schemas.microsoft.com/office/drawing/2014/main" id="{30C3F666-7B96-3F2E-7247-87EBFDD240CB}"/>
              </a:ext>
            </a:extLst>
          </p:cNvPr>
          <p:cNvPicPr>
            <a:picLocks noChangeAspect="1"/>
          </p:cNvPicPr>
          <p:nvPr/>
        </p:nvPicPr>
        <p:blipFill rotWithShape="1">
          <a:blip r:embed="rId2" cstate="screen">
            <a:duotone>
              <a:schemeClr val="accent4">
                <a:shade val="45000"/>
                <a:satMod val="135000"/>
              </a:schemeClr>
              <a:prstClr val="white"/>
            </a:duotone>
            <a:extLst>
              <a:ext uri="{28A0092B-C50C-407E-A947-70E740481C1C}">
                <a14:useLocalDpi xmlns:a14="http://schemas.microsoft.com/office/drawing/2010/main"/>
              </a:ext>
            </a:extLst>
          </a:blip>
          <a:srcRect l="33409" r="18310"/>
          <a:stretch/>
        </p:blipFill>
        <p:spPr>
          <a:xfrm>
            <a:off x="4592237" y="2268705"/>
            <a:ext cx="4352308" cy="2496811"/>
          </a:xfrm>
          <a:prstGeom prst="rect">
            <a:avLst/>
          </a:prstGeom>
        </p:spPr>
      </p:pic>
      <p:pic>
        <p:nvPicPr>
          <p:cNvPr id="3" name="図 17" descr="ダイアグラム&#10;&#10;自動的に生成された説明">
            <a:extLst>
              <a:ext uri="{FF2B5EF4-FFF2-40B4-BE49-F238E27FC236}">
                <a16:creationId xmlns:a16="http://schemas.microsoft.com/office/drawing/2014/main" id="{D97E38AD-3CC0-5C02-52FB-FBEDEC56AF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2083" y="3123146"/>
            <a:ext cx="1153903" cy="1427795"/>
          </a:xfrm>
          <a:prstGeom prst="rect">
            <a:avLst/>
          </a:prstGeom>
        </p:spPr>
      </p:pic>
      <p:sp>
        <p:nvSpPr>
          <p:cNvPr id="4" name="テキスト ボックス 20">
            <a:extLst>
              <a:ext uri="{FF2B5EF4-FFF2-40B4-BE49-F238E27FC236}">
                <a16:creationId xmlns:a16="http://schemas.microsoft.com/office/drawing/2014/main" id="{27760D1D-9B3F-EF70-CBF7-CC7A0D4500CD}"/>
              </a:ext>
            </a:extLst>
          </p:cNvPr>
          <p:cNvSpPr txBox="1"/>
          <p:nvPr/>
        </p:nvSpPr>
        <p:spPr>
          <a:xfrm>
            <a:off x="7249166" y="2995194"/>
            <a:ext cx="1334578" cy="566239"/>
          </a:xfrm>
          <a:prstGeom prst="rect">
            <a:avLst/>
          </a:prstGeom>
          <a:noFill/>
        </p:spPr>
        <p:txBody>
          <a:bodyPr wrap="none" rtlCol="0">
            <a:spAutoFit/>
          </a:bodyPr>
          <a:lstStyle/>
          <a:p>
            <a:pPr marL="0" marR="0" lvl="0" indent="0" algn="ctr" defTabSz="960120" rtl="0" eaLnBrk="1" fontAlgn="auto" latinLnBrk="0" hangingPunct="1">
              <a:lnSpc>
                <a:spcPct val="90000"/>
              </a:lnSpc>
              <a:spcBef>
                <a:spcPts val="0"/>
              </a:spcBef>
              <a:spcAft>
                <a:spcPts val="0"/>
              </a:spcAft>
              <a:buClrTx/>
              <a:buSzTx/>
              <a:buFontTx/>
              <a:buNone/>
              <a:tabLst/>
              <a:defRPr/>
            </a:pPr>
            <a:r>
              <a:rPr kumimoji="0" lang="ja-JP" altLang="en-US" sz="2000" b="1" i="0" u="none" strike="noStrike" kern="0" cap="none" spc="0" normalizeH="0" baseline="0" noProof="0">
                <a:ln>
                  <a:noFill/>
                </a:ln>
                <a:solidFill>
                  <a:srgbClr val="FFFFFF"/>
                </a:solidFill>
                <a:effectLst/>
                <a:uLnTx/>
                <a:uFillTx/>
                <a:latin typeface="Rakuten Sans"/>
                <a:ea typeface="Meiryo UI"/>
                <a:cs typeface="+mn-cs"/>
              </a:rPr>
              <a:t>コア</a:t>
            </a:r>
            <a:br>
              <a:rPr kumimoji="0" lang="en-US" altLang="ja-JP" sz="2000" b="1" i="0" u="none" strike="noStrike" kern="0" cap="none" spc="0" normalizeH="0" baseline="0" noProof="0" dirty="0">
                <a:ln>
                  <a:noFill/>
                </a:ln>
                <a:solidFill>
                  <a:srgbClr val="FFFFFF"/>
                </a:solidFill>
                <a:effectLst/>
                <a:uLnTx/>
                <a:uFillTx/>
                <a:latin typeface="Rakuten Sans"/>
                <a:ea typeface="Meiryo UI"/>
                <a:cs typeface="+mn-cs"/>
              </a:rPr>
            </a:br>
            <a:r>
              <a:rPr kumimoji="0" lang="ja-JP" altLang="en-US" sz="2000" b="1" i="0" u="none" strike="noStrike" kern="0" cap="none" spc="0" normalizeH="0" baseline="0" noProof="0">
                <a:ln>
                  <a:noFill/>
                </a:ln>
                <a:solidFill>
                  <a:srgbClr val="FFFFFF"/>
                </a:solidFill>
                <a:effectLst/>
                <a:uLnTx/>
                <a:uFillTx/>
                <a:latin typeface="Rakuten Sans"/>
                <a:ea typeface="Meiryo UI"/>
                <a:cs typeface="+mn-cs"/>
              </a:rPr>
              <a:t>ネットワーク</a:t>
            </a:r>
          </a:p>
        </p:txBody>
      </p:sp>
      <p:sp>
        <p:nvSpPr>
          <p:cNvPr id="5" name="テキスト ボックス 21">
            <a:extLst>
              <a:ext uri="{FF2B5EF4-FFF2-40B4-BE49-F238E27FC236}">
                <a16:creationId xmlns:a16="http://schemas.microsoft.com/office/drawing/2014/main" id="{2876DBB7-7A01-D36B-482A-9881F324737A}"/>
              </a:ext>
            </a:extLst>
          </p:cNvPr>
          <p:cNvSpPr txBox="1"/>
          <p:nvPr/>
        </p:nvSpPr>
        <p:spPr>
          <a:xfrm>
            <a:off x="4777323" y="2982869"/>
            <a:ext cx="1948282" cy="590888"/>
          </a:xfrm>
          <a:prstGeom prst="rect">
            <a:avLst/>
          </a:prstGeom>
          <a:noFill/>
        </p:spPr>
        <p:txBody>
          <a:bodyPr wrap="none" rtlCol="0">
            <a:spAutoFit/>
          </a:bodyPr>
          <a:lstStyle/>
          <a:p>
            <a:pPr marL="0" marR="0" lvl="0" indent="0" algn="ctr" defTabSz="960120" rtl="0" eaLnBrk="1" fontAlgn="auto" latinLnBrk="0" hangingPunct="1">
              <a:lnSpc>
                <a:spcPct val="9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Rakuten Sans"/>
                <a:ea typeface="Meiryo UI"/>
                <a:cs typeface="+mn-cs"/>
              </a:rPr>
              <a:t>無線アクセス設備</a:t>
            </a:r>
            <a:br>
              <a:rPr kumimoji="0" lang="en-US" altLang="ja-JP" sz="2000" b="1" i="0" u="none" strike="noStrike" kern="0" cap="none" spc="0" normalizeH="0" baseline="0" noProof="0" dirty="0">
                <a:ln>
                  <a:noFill/>
                </a:ln>
                <a:solidFill>
                  <a:srgbClr val="FFFFFF"/>
                </a:solidFill>
                <a:effectLst/>
                <a:uLnTx/>
                <a:uFillTx/>
                <a:latin typeface="Rakuten Sans"/>
                <a:ea typeface="Meiryo UI"/>
                <a:cs typeface="+mn-cs"/>
              </a:rPr>
            </a:br>
            <a:r>
              <a:rPr kumimoji="0" lang="en-US" altLang="ja-JP" sz="2000" b="1" i="0" u="none" strike="noStrike" kern="0" cap="none" spc="0" normalizeH="0" baseline="0" noProof="0" dirty="0">
                <a:ln>
                  <a:noFill/>
                </a:ln>
                <a:solidFill>
                  <a:srgbClr val="FFFFFF"/>
                </a:solidFill>
                <a:effectLst/>
                <a:uLnTx/>
                <a:uFillTx/>
                <a:latin typeface="Rakuten Sans"/>
                <a:ea typeface="Meiryo UI"/>
                <a:cs typeface="+mn-cs"/>
              </a:rPr>
              <a:t>(</a:t>
            </a:r>
            <a:r>
              <a:rPr kumimoji="0" lang="en-US" altLang="ja-JP" sz="2200" b="1" i="0" u="none" strike="noStrike" kern="0" cap="none" spc="0" normalizeH="0" baseline="0" noProof="0" dirty="0">
                <a:ln>
                  <a:noFill/>
                </a:ln>
                <a:solidFill>
                  <a:srgbClr val="FFFFFF"/>
                </a:solidFill>
                <a:effectLst/>
                <a:uLnTx/>
                <a:uFillTx/>
                <a:latin typeface="Rakuten Sans"/>
                <a:ea typeface="Meiryo UI"/>
                <a:cs typeface="+mn-cs"/>
              </a:rPr>
              <a:t>RAN</a:t>
            </a:r>
            <a:r>
              <a:rPr kumimoji="0" lang="en-US" altLang="ja-JP" sz="2000" b="1" i="0" u="none" strike="noStrike" kern="0" cap="none" spc="0" normalizeH="0" baseline="0" noProof="0" dirty="0">
                <a:ln>
                  <a:noFill/>
                </a:ln>
                <a:solidFill>
                  <a:srgbClr val="FFFFFF"/>
                </a:solidFill>
                <a:effectLst/>
                <a:uLnTx/>
                <a:uFillTx/>
                <a:latin typeface="Rakuten Sans"/>
                <a:ea typeface="Meiryo UI"/>
                <a:cs typeface="+mn-cs"/>
              </a:rPr>
              <a:t>)</a:t>
            </a:r>
            <a:endParaRPr kumimoji="0" lang="ja-JP" altLang="en-US" sz="2000" b="1" i="0" u="none" strike="noStrike" kern="0" cap="none" spc="0" normalizeH="0" baseline="0" noProof="0" dirty="0">
              <a:ln>
                <a:noFill/>
              </a:ln>
              <a:solidFill>
                <a:srgbClr val="FFFFFF"/>
              </a:solidFill>
              <a:effectLst/>
              <a:uLnTx/>
              <a:uFillTx/>
              <a:latin typeface="Rakuten Sans"/>
              <a:ea typeface="Meiryo UI"/>
              <a:cs typeface="+mn-cs"/>
            </a:endParaRPr>
          </a:p>
        </p:txBody>
      </p:sp>
      <p:sp>
        <p:nvSpPr>
          <p:cNvPr id="6" name="テキスト ボックス 22">
            <a:extLst>
              <a:ext uri="{FF2B5EF4-FFF2-40B4-BE49-F238E27FC236}">
                <a16:creationId xmlns:a16="http://schemas.microsoft.com/office/drawing/2014/main" id="{8D60FB69-4D98-C468-C3BC-FCA1131B9F5F}"/>
              </a:ext>
            </a:extLst>
          </p:cNvPr>
          <p:cNvSpPr txBox="1"/>
          <p:nvPr/>
        </p:nvSpPr>
        <p:spPr>
          <a:xfrm>
            <a:off x="9619262" y="3253391"/>
            <a:ext cx="1522353" cy="346405"/>
          </a:xfrm>
          <a:prstGeom prst="rect">
            <a:avLst/>
          </a:prstGeom>
          <a:noFill/>
        </p:spPr>
        <p:txBody>
          <a:bodyPr wrap="non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Rakuten Sans"/>
                <a:ea typeface="Meiryo UI"/>
                <a:cs typeface="+mn-cs"/>
              </a:rPr>
              <a:t>インターネット</a:t>
            </a:r>
          </a:p>
        </p:txBody>
      </p:sp>
      <p:cxnSp>
        <p:nvCxnSpPr>
          <p:cNvPr id="8" name="直線コネクタ 26">
            <a:extLst>
              <a:ext uri="{FF2B5EF4-FFF2-40B4-BE49-F238E27FC236}">
                <a16:creationId xmlns:a16="http://schemas.microsoft.com/office/drawing/2014/main" id="{8105FC87-FAAE-0516-FC13-80F158ECD015}"/>
              </a:ext>
            </a:extLst>
          </p:cNvPr>
          <p:cNvCxnSpPr/>
          <p:nvPr/>
        </p:nvCxnSpPr>
        <p:spPr>
          <a:xfrm>
            <a:off x="3330890" y="4061646"/>
            <a:ext cx="1535991" cy="0"/>
          </a:xfrm>
          <a:prstGeom prst="line">
            <a:avLst/>
          </a:prstGeom>
          <a:ln w="44450">
            <a:solidFill>
              <a:srgbClr val="FF018C"/>
            </a:solidFill>
            <a:prstDash val="sysDot"/>
          </a:ln>
        </p:spPr>
        <p:style>
          <a:lnRef idx="1">
            <a:schemeClr val="accent1"/>
          </a:lnRef>
          <a:fillRef idx="0">
            <a:schemeClr val="accent1"/>
          </a:fillRef>
          <a:effectRef idx="0">
            <a:schemeClr val="accent1"/>
          </a:effectRef>
          <a:fontRef idx="minor">
            <a:schemeClr val="tx1"/>
          </a:fontRef>
        </p:style>
      </p:cxnSp>
      <p:cxnSp>
        <p:nvCxnSpPr>
          <p:cNvPr id="9" name="直線コネクタ 27">
            <a:extLst>
              <a:ext uri="{FF2B5EF4-FFF2-40B4-BE49-F238E27FC236}">
                <a16:creationId xmlns:a16="http://schemas.microsoft.com/office/drawing/2014/main" id="{9A7FF828-3E80-EF86-97B1-B1D53C114B78}"/>
              </a:ext>
            </a:extLst>
          </p:cNvPr>
          <p:cNvCxnSpPr>
            <a:cxnSpLocks/>
          </p:cNvCxnSpPr>
          <p:nvPr/>
        </p:nvCxnSpPr>
        <p:spPr>
          <a:xfrm>
            <a:off x="6511034" y="4061646"/>
            <a:ext cx="575381" cy="0"/>
          </a:xfrm>
          <a:prstGeom prst="line">
            <a:avLst/>
          </a:prstGeom>
          <a:ln w="44450">
            <a:solidFill>
              <a:srgbClr val="FF018C"/>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線コネクタ 28">
            <a:extLst>
              <a:ext uri="{FF2B5EF4-FFF2-40B4-BE49-F238E27FC236}">
                <a16:creationId xmlns:a16="http://schemas.microsoft.com/office/drawing/2014/main" id="{5385F165-5246-BC47-5A9F-EBE68C0FC17C}"/>
              </a:ext>
            </a:extLst>
          </p:cNvPr>
          <p:cNvCxnSpPr>
            <a:cxnSpLocks/>
          </p:cNvCxnSpPr>
          <p:nvPr/>
        </p:nvCxnSpPr>
        <p:spPr>
          <a:xfrm>
            <a:off x="8729026" y="4061646"/>
            <a:ext cx="1196066" cy="0"/>
          </a:xfrm>
          <a:prstGeom prst="line">
            <a:avLst/>
          </a:prstGeom>
          <a:ln w="44450">
            <a:solidFill>
              <a:srgbClr val="FF018C"/>
            </a:solidFill>
            <a:prstDash val="sysDot"/>
          </a:ln>
        </p:spPr>
        <p:style>
          <a:lnRef idx="1">
            <a:schemeClr val="accent1"/>
          </a:lnRef>
          <a:fillRef idx="0">
            <a:schemeClr val="accent1"/>
          </a:fillRef>
          <a:effectRef idx="0">
            <a:schemeClr val="accent1"/>
          </a:effectRef>
          <a:fontRef idx="minor">
            <a:schemeClr val="tx1"/>
          </a:fontRef>
        </p:style>
      </p:cxnSp>
      <p:pic>
        <p:nvPicPr>
          <p:cNvPr id="14" name="図 29">
            <a:extLst>
              <a:ext uri="{FF2B5EF4-FFF2-40B4-BE49-F238E27FC236}">
                <a16:creationId xmlns:a16="http://schemas.microsoft.com/office/drawing/2014/main" id="{D9153D7C-6567-0A39-7F88-AA520E3D36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13285" y="3025330"/>
            <a:ext cx="743834" cy="1548353"/>
          </a:xfrm>
          <a:prstGeom prst="rect">
            <a:avLst/>
          </a:prstGeom>
        </p:spPr>
      </p:pic>
      <p:pic>
        <p:nvPicPr>
          <p:cNvPr id="16" name="図 30">
            <a:extLst>
              <a:ext uri="{FF2B5EF4-FFF2-40B4-BE49-F238E27FC236}">
                <a16:creationId xmlns:a16="http://schemas.microsoft.com/office/drawing/2014/main" id="{66BF18AF-BC9C-A878-AD90-FD7D787EFE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91434" y="3573779"/>
            <a:ext cx="1603133" cy="1026020"/>
          </a:xfrm>
          <a:prstGeom prst="rect">
            <a:avLst/>
          </a:prstGeom>
        </p:spPr>
      </p:pic>
      <p:pic>
        <p:nvPicPr>
          <p:cNvPr id="17" name="図 31">
            <a:extLst>
              <a:ext uri="{FF2B5EF4-FFF2-40B4-BE49-F238E27FC236}">
                <a16:creationId xmlns:a16="http://schemas.microsoft.com/office/drawing/2014/main" id="{D04C8140-DF39-6D7A-7C4E-B390D0E1E4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705"/>
          <a:stretch/>
        </p:blipFill>
        <p:spPr>
          <a:xfrm>
            <a:off x="7126115" y="3601391"/>
            <a:ext cx="1600849" cy="971433"/>
          </a:xfrm>
          <a:prstGeom prst="rect">
            <a:avLst/>
          </a:prstGeom>
        </p:spPr>
      </p:pic>
      <p:pic>
        <p:nvPicPr>
          <p:cNvPr id="18" name="図 32">
            <a:extLst>
              <a:ext uri="{FF2B5EF4-FFF2-40B4-BE49-F238E27FC236}">
                <a16:creationId xmlns:a16="http://schemas.microsoft.com/office/drawing/2014/main" id="{B5ED1704-FE12-A592-20C0-F1BFAEA7C5F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33174" y="3572472"/>
            <a:ext cx="915125" cy="999863"/>
          </a:xfrm>
          <a:prstGeom prst="rect">
            <a:avLst/>
          </a:prstGeom>
        </p:spPr>
      </p:pic>
      <p:pic>
        <p:nvPicPr>
          <p:cNvPr id="19" name="図 33">
            <a:extLst>
              <a:ext uri="{FF2B5EF4-FFF2-40B4-BE49-F238E27FC236}">
                <a16:creationId xmlns:a16="http://schemas.microsoft.com/office/drawing/2014/main" id="{4D55BD38-2BFB-6CDD-FE0C-239EF7EB458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32794" y="3085832"/>
            <a:ext cx="533773" cy="681525"/>
          </a:xfrm>
          <a:prstGeom prst="rect">
            <a:avLst/>
          </a:prstGeom>
        </p:spPr>
      </p:pic>
      <p:sp>
        <p:nvSpPr>
          <p:cNvPr id="20" name="テキスト ボックス 21">
            <a:extLst>
              <a:ext uri="{FF2B5EF4-FFF2-40B4-BE49-F238E27FC236}">
                <a16:creationId xmlns:a16="http://schemas.microsoft.com/office/drawing/2014/main" id="{DA938A8F-0129-BEEB-30FB-86954281167D}"/>
              </a:ext>
            </a:extLst>
          </p:cNvPr>
          <p:cNvSpPr txBox="1"/>
          <p:nvPr/>
        </p:nvSpPr>
        <p:spPr>
          <a:xfrm>
            <a:off x="2207964" y="4535925"/>
            <a:ext cx="1707074" cy="373052"/>
          </a:xfrm>
          <a:prstGeom prst="rect">
            <a:avLst/>
          </a:prstGeom>
          <a:noFill/>
        </p:spPr>
        <p:txBody>
          <a:bodyPr wrap="non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n-US" altLang="ja-JP" sz="2200" b="1" i="0" u="none" strike="noStrike" kern="0" cap="none" spc="0" normalizeH="0" baseline="0" noProof="0" dirty="0">
                <a:ln>
                  <a:noFill/>
                </a:ln>
                <a:solidFill>
                  <a:srgbClr val="FFFFFF"/>
                </a:solidFill>
                <a:effectLst/>
                <a:uLnTx/>
                <a:uFillTx/>
                <a:latin typeface="Rakuten Sans"/>
                <a:ea typeface="Meiryo UI"/>
                <a:cs typeface="+mn-cs"/>
              </a:rPr>
              <a:t>4G/5G</a:t>
            </a:r>
            <a:r>
              <a:rPr kumimoji="0" lang="ja-JP" altLang="en-US" sz="2000" b="1" i="0" u="none" strike="noStrike" kern="0" cap="none" spc="0" normalizeH="0" baseline="0" noProof="0" dirty="0">
                <a:ln>
                  <a:noFill/>
                </a:ln>
                <a:solidFill>
                  <a:srgbClr val="FFFFFF"/>
                </a:solidFill>
                <a:effectLst/>
                <a:uLnTx/>
                <a:uFillTx/>
                <a:latin typeface="Rakuten Sans"/>
                <a:ea typeface="Meiryo UI"/>
                <a:cs typeface="+mn-cs"/>
              </a:rPr>
              <a:t>基地局</a:t>
            </a:r>
          </a:p>
        </p:txBody>
      </p:sp>
      <p:sp>
        <p:nvSpPr>
          <p:cNvPr id="21" name="四角形: 上の 2 つの角を丸める 27">
            <a:extLst>
              <a:ext uri="{FF2B5EF4-FFF2-40B4-BE49-F238E27FC236}">
                <a16:creationId xmlns:a16="http://schemas.microsoft.com/office/drawing/2014/main" id="{3B26230B-C018-FB67-EBA8-3A8F7F3A5B5F}"/>
              </a:ext>
            </a:extLst>
          </p:cNvPr>
          <p:cNvSpPr/>
          <p:nvPr/>
        </p:nvSpPr>
        <p:spPr>
          <a:xfrm rot="10800000">
            <a:off x="3610053" y="2179242"/>
            <a:ext cx="6231103" cy="446545"/>
          </a:xfrm>
          <a:prstGeom prst="round2SameRect">
            <a:avLst>
              <a:gd name="adj1" fmla="val 5930"/>
              <a:gd name="adj2" fmla="val 0"/>
            </a:avLst>
          </a:prstGeom>
          <a:gradFill>
            <a:gsLst>
              <a:gs pos="0">
                <a:srgbClr val="FF008C">
                  <a:alpha val="2000"/>
                </a:srgbClr>
              </a:gs>
              <a:gs pos="12000">
                <a:srgbClr val="FF008C">
                  <a:alpha val="72501"/>
                </a:srgbClr>
              </a:gs>
              <a:gs pos="88000">
                <a:srgbClr val="FF008C">
                  <a:alpha val="73000"/>
                </a:srgbClr>
              </a:gs>
              <a:gs pos="100000">
                <a:srgbClr val="FF008C">
                  <a:alpha val="2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Rakuten Sans"/>
              <a:ea typeface="Meiryo UI"/>
              <a:cs typeface="+mn-cs"/>
            </a:endParaRPr>
          </a:p>
        </p:txBody>
      </p:sp>
      <p:sp>
        <p:nvSpPr>
          <p:cNvPr id="22" name="テキスト ボックス 18">
            <a:extLst>
              <a:ext uri="{FF2B5EF4-FFF2-40B4-BE49-F238E27FC236}">
                <a16:creationId xmlns:a16="http://schemas.microsoft.com/office/drawing/2014/main" id="{D349BB75-456D-B694-A330-C1391911BB93}"/>
              </a:ext>
            </a:extLst>
          </p:cNvPr>
          <p:cNvSpPr txBox="1"/>
          <p:nvPr/>
        </p:nvSpPr>
        <p:spPr>
          <a:xfrm>
            <a:off x="5097740" y="2196739"/>
            <a:ext cx="3256020" cy="400110"/>
          </a:xfrm>
          <a:prstGeom prst="rect">
            <a:avLst/>
          </a:prstGeom>
          <a:noFill/>
        </p:spPr>
        <p:txBody>
          <a:bodyPr wrap="non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Rakuten Sans"/>
                <a:ea typeface="Meiryo UI"/>
                <a:cs typeface="+mn-cs"/>
              </a:rPr>
              <a:t>完全仮想化・クラウドネイティブ</a:t>
            </a:r>
          </a:p>
        </p:txBody>
      </p:sp>
      <p:sp>
        <p:nvSpPr>
          <p:cNvPr id="7" name="Rectangle 6">
            <a:extLst>
              <a:ext uri="{FF2B5EF4-FFF2-40B4-BE49-F238E27FC236}">
                <a16:creationId xmlns:a16="http://schemas.microsoft.com/office/drawing/2014/main" id="{1A1E37FC-8FAA-975E-3D23-2C300CFDF15B}"/>
              </a:ext>
            </a:extLst>
          </p:cNvPr>
          <p:cNvSpPr/>
          <p:nvPr/>
        </p:nvSpPr>
        <p:spPr>
          <a:xfrm>
            <a:off x="332015" y="877488"/>
            <a:ext cx="1152797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defRPr/>
            </a:pPr>
            <a:r>
              <a:rPr kumimoji="1" lang="en-US" altLang="ja-JP" sz="3600" b="1" i="0" u="none" strike="noStrike" kern="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End to End</a:t>
            </a:r>
            <a:r>
              <a:rPr kumimoji="1" lang="ja-JP" altLang="en-US" sz="3200" b="1" i="0" u="none" strike="noStrike" kern="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の完全仮想化クラウドネイティブモバイルネットワーク</a:t>
            </a:r>
          </a:p>
        </p:txBody>
      </p:sp>
      <p:sp>
        <p:nvSpPr>
          <p:cNvPr id="10" name="Rectangle 9">
            <a:extLst>
              <a:ext uri="{FF2B5EF4-FFF2-40B4-BE49-F238E27FC236}">
                <a16:creationId xmlns:a16="http://schemas.microsoft.com/office/drawing/2014/main" id="{062780BA-262E-8FD1-2F0E-8319254C3642}"/>
              </a:ext>
            </a:extLst>
          </p:cNvPr>
          <p:cNvSpPr/>
          <p:nvPr/>
        </p:nvSpPr>
        <p:spPr>
          <a:xfrm>
            <a:off x="260703" y="5435309"/>
            <a:ext cx="11670595" cy="830997"/>
          </a:xfrm>
          <a:prstGeom prst="rect">
            <a:avLst/>
          </a:prstGeom>
        </p:spPr>
        <p:txBody>
          <a:bodyPr wrap="square">
            <a:spAutoFit/>
          </a:bodyPr>
          <a:lstStyle/>
          <a:p>
            <a:pPr lvl="0">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defRPr/>
            </a:pPr>
            <a:r>
              <a:rPr lang="ja-JP" altLang="en-US" sz="2400" b="1" kern="0" dirty="0">
                <a:solidFill>
                  <a:srgbClr val="FFFFFF"/>
                </a:solidFill>
                <a:latin typeface="Rakuten Sans" panose="020B0503020203020204" pitchFamily="34" charset="0"/>
                <a:ea typeface="Meiryo UI" panose="020B0604030504040204" pitchFamily="34" charset="-128"/>
                <a:cs typeface="Rakuten Sans" panose="020B0503020203020204" pitchFamily="34" charset="0"/>
              </a:rPr>
              <a:t>汎用ハードウェアプラットフォーム上で、ソフトウェア機能群として動かす事で仮想化を実現。</a:t>
            </a:r>
            <a:endParaRPr lang="en-US" altLang="ja-JP" sz="2400" b="1" kern="0" dirty="0">
              <a:solidFill>
                <a:srgbClr val="FFFFFF"/>
              </a:solidFill>
              <a:latin typeface="Rakuten Sans" panose="020B0503020203020204" pitchFamily="34" charset="0"/>
              <a:ea typeface="Meiryo UI" panose="020B0604030504040204" pitchFamily="34" charset="-128"/>
              <a:cs typeface="Rakuten Sans" panose="020B0503020203020204" pitchFamily="34" charset="0"/>
            </a:endParaRPr>
          </a:p>
          <a:p>
            <a:pPr lvl="0">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defRPr/>
            </a:pPr>
            <a:r>
              <a:rPr lang="ja-JP" altLang="en-US" sz="2400" b="1" i="0" u="sng" dirty="0">
                <a:solidFill>
                  <a:srgbClr val="FF008C"/>
                </a:solidFill>
                <a:effectLst/>
                <a:latin typeface="Meiryo" panose="020B0604030504040204" pitchFamily="34" charset="-128"/>
                <a:ea typeface="Meiryo" panose="020B0604030504040204" pitchFamily="34" charset="-128"/>
              </a:rPr>
              <a:t>障害の発生原因となり得る箇所を基地局から排除でき、障害時の復旧が早い。</a:t>
            </a:r>
            <a:endParaRPr lang="ja-JP" altLang="en-US" sz="2400" b="1" kern="0" dirty="0">
              <a:solidFill>
                <a:srgbClr val="FFFFFF"/>
              </a:solidFill>
              <a:latin typeface="Rakuten Sans" panose="020B0503020203020204" pitchFamily="34" charset="0"/>
              <a:ea typeface="Meiryo UI" panose="020B0604030504040204" pitchFamily="34" charset="-128"/>
              <a:cs typeface="Rakuten Sans" panose="020B0503020203020204" pitchFamily="34" charset="0"/>
            </a:endParaRPr>
          </a:p>
        </p:txBody>
      </p:sp>
    </p:spTree>
    <p:extLst>
      <p:ext uri="{BB962C8B-B14F-4D97-AF65-F5344CB8AC3E}">
        <p14:creationId xmlns:p14="http://schemas.microsoft.com/office/powerpoint/2010/main" val="275446949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0499A0-192B-4B3F-A256-E848524C6FFC}"/>
              </a:ext>
            </a:extLst>
          </p:cNvPr>
          <p:cNvSpPr>
            <a:spLocks noGrp="1"/>
          </p:cNvSpPr>
          <p:nvPr>
            <p:ph type="title"/>
          </p:nvPr>
        </p:nvSpPr>
        <p:spPr/>
        <p:txBody>
          <a:bodyPr/>
          <a:lstStyle/>
          <a:p>
            <a:r>
              <a:rPr lang="ja-JP" altLang="en-US" dirty="0"/>
              <a:t>屋内電波対策ソリューション一覧</a:t>
            </a:r>
            <a:endParaRPr kumimoji="1" lang="ja-JP" altLang="en-US" dirty="0"/>
          </a:p>
        </p:txBody>
      </p:sp>
      <p:grpSp>
        <p:nvGrpSpPr>
          <p:cNvPr id="10" name="Group 9">
            <a:extLst>
              <a:ext uri="{FF2B5EF4-FFF2-40B4-BE49-F238E27FC236}">
                <a16:creationId xmlns:a16="http://schemas.microsoft.com/office/drawing/2014/main" id="{660E4D8A-880D-B929-847B-E7C9EEACC23B}"/>
              </a:ext>
            </a:extLst>
          </p:cNvPr>
          <p:cNvGrpSpPr/>
          <p:nvPr/>
        </p:nvGrpSpPr>
        <p:grpSpPr>
          <a:xfrm>
            <a:off x="393120" y="1069395"/>
            <a:ext cx="3739964" cy="4917337"/>
            <a:chOff x="1335292" y="886565"/>
            <a:chExt cx="3739964" cy="4908711"/>
          </a:xfrm>
        </p:grpSpPr>
        <p:sp>
          <p:nvSpPr>
            <p:cNvPr id="17" name="Rectangle 16">
              <a:extLst>
                <a:ext uri="{FF2B5EF4-FFF2-40B4-BE49-F238E27FC236}">
                  <a16:creationId xmlns:a16="http://schemas.microsoft.com/office/drawing/2014/main" id="{EF7CB079-044F-533E-1512-4ED867EDEE3E}"/>
                </a:ext>
              </a:extLst>
            </p:cNvPr>
            <p:cNvSpPr/>
            <p:nvPr/>
          </p:nvSpPr>
          <p:spPr>
            <a:xfrm>
              <a:off x="1346662" y="1122218"/>
              <a:ext cx="3728594" cy="4673058"/>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8" name="Rectangle 17">
              <a:extLst>
                <a:ext uri="{FF2B5EF4-FFF2-40B4-BE49-F238E27FC236}">
                  <a16:creationId xmlns:a16="http://schemas.microsoft.com/office/drawing/2014/main" id="{017CB3D8-1B4A-1373-F834-E468A317DBCB}"/>
                </a:ext>
              </a:extLst>
            </p:cNvPr>
            <p:cNvSpPr/>
            <p:nvPr/>
          </p:nvSpPr>
          <p:spPr>
            <a:xfrm>
              <a:off x="1335292" y="3867811"/>
              <a:ext cx="3728594" cy="14202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tx1"/>
                  </a:solidFill>
                </a:rPr>
                <a:t>オフィスビル・商業施設などに設置。インドア対策の多くは</a:t>
              </a:r>
              <a:r>
                <a:rPr kumimoji="1" lang="en-US" altLang="ja-JP" sz="2000" dirty="0">
                  <a:solidFill>
                    <a:schemeClr val="tx1"/>
                  </a:solidFill>
                </a:rPr>
                <a:t>SC</a:t>
              </a:r>
              <a:r>
                <a:rPr kumimoji="1" lang="ja-JP" altLang="en-US" sz="2000" dirty="0">
                  <a:solidFill>
                    <a:schemeClr val="tx1"/>
                  </a:solidFill>
                </a:rPr>
                <a:t>（</a:t>
              </a:r>
              <a:r>
                <a:rPr kumimoji="1" lang="en-US" altLang="ja-JP" sz="2000" dirty="0">
                  <a:solidFill>
                    <a:schemeClr val="tx1"/>
                  </a:solidFill>
                </a:rPr>
                <a:t>Small Cell</a:t>
              </a:r>
              <a:r>
                <a:rPr kumimoji="1" lang="ja-JP" altLang="en-US" sz="2000" dirty="0">
                  <a:solidFill>
                    <a:schemeClr val="tx1"/>
                  </a:solidFill>
                </a:rPr>
                <a:t>）で実施している。</a:t>
              </a:r>
            </a:p>
          </p:txBody>
        </p:sp>
        <p:sp>
          <p:nvSpPr>
            <p:cNvPr id="19" name="Rectangle: Rounded Corners 18">
              <a:extLst>
                <a:ext uri="{FF2B5EF4-FFF2-40B4-BE49-F238E27FC236}">
                  <a16:creationId xmlns:a16="http://schemas.microsoft.com/office/drawing/2014/main" id="{E5E5321E-03E7-EC3C-41F5-EC6FECB89127}"/>
                </a:ext>
              </a:extLst>
            </p:cNvPr>
            <p:cNvSpPr/>
            <p:nvPr/>
          </p:nvSpPr>
          <p:spPr>
            <a:xfrm>
              <a:off x="1718825" y="886565"/>
              <a:ext cx="2984269" cy="539667"/>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25" name="TextBox 24">
            <a:extLst>
              <a:ext uri="{FF2B5EF4-FFF2-40B4-BE49-F238E27FC236}">
                <a16:creationId xmlns:a16="http://schemas.microsoft.com/office/drawing/2014/main" id="{AEE03854-FC85-D096-8A6E-17551752DAF1}"/>
              </a:ext>
            </a:extLst>
          </p:cNvPr>
          <p:cNvSpPr txBox="1"/>
          <p:nvPr/>
        </p:nvSpPr>
        <p:spPr bwMode="auto">
          <a:xfrm>
            <a:off x="823645" y="1137572"/>
            <a:ext cx="2899132"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en-US" altLang="ja-JP" sz="2400" b="1" dirty="0">
                <a:solidFill>
                  <a:schemeClr val="bg1"/>
                </a:solidFill>
                <a:latin typeface="Meiryo UI" panose="020B0604030504040204" pitchFamily="50" charset="-128"/>
                <a:ea typeface="Meiryo UI" panose="020B0604030504040204" pitchFamily="50" charset="-128"/>
                <a:cs typeface="+mn-ea"/>
                <a:sym typeface="+mn-lt"/>
              </a:rPr>
              <a:t>SC</a:t>
            </a:r>
          </a:p>
        </p:txBody>
      </p:sp>
      <p:pic>
        <p:nvPicPr>
          <p:cNvPr id="69" name="図 10">
            <a:extLst>
              <a:ext uri="{FF2B5EF4-FFF2-40B4-BE49-F238E27FC236}">
                <a16:creationId xmlns:a16="http://schemas.microsoft.com/office/drawing/2014/main" id="{FF48D7BB-80DD-7342-F2AC-2EAC10951CA7}"/>
              </a:ext>
            </a:extLst>
          </p:cNvPr>
          <p:cNvPicPr>
            <a:picLocks noChangeAspect="1"/>
          </p:cNvPicPr>
          <p:nvPr/>
        </p:nvPicPr>
        <p:blipFill>
          <a:blip r:embed="rId3"/>
          <a:stretch>
            <a:fillRect/>
          </a:stretch>
        </p:blipFill>
        <p:spPr>
          <a:xfrm>
            <a:off x="1171775" y="2134858"/>
            <a:ext cx="2223044" cy="1753132"/>
          </a:xfrm>
          <a:prstGeom prst="rect">
            <a:avLst/>
          </a:prstGeom>
        </p:spPr>
      </p:pic>
      <p:grpSp>
        <p:nvGrpSpPr>
          <p:cNvPr id="70" name="Group 69">
            <a:extLst>
              <a:ext uri="{FF2B5EF4-FFF2-40B4-BE49-F238E27FC236}">
                <a16:creationId xmlns:a16="http://schemas.microsoft.com/office/drawing/2014/main" id="{A54563DA-919D-66AB-0691-2EFBE3A7AB4D}"/>
              </a:ext>
            </a:extLst>
          </p:cNvPr>
          <p:cNvGrpSpPr/>
          <p:nvPr/>
        </p:nvGrpSpPr>
        <p:grpSpPr>
          <a:xfrm>
            <a:off x="4215909" y="1069395"/>
            <a:ext cx="3739964" cy="4916923"/>
            <a:chOff x="1335292" y="886565"/>
            <a:chExt cx="3739964" cy="4916923"/>
          </a:xfrm>
        </p:grpSpPr>
        <p:sp>
          <p:nvSpPr>
            <p:cNvPr id="71" name="Rectangle 70">
              <a:extLst>
                <a:ext uri="{FF2B5EF4-FFF2-40B4-BE49-F238E27FC236}">
                  <a16:creationId xmlns:a16="http://schemas.microsoft.com/office/drawing/2014/main" id="{DE529384-88CC-7680-808B-CDCF561C47DD}"/>
                </a:ext>
              </a:extLst>
            </p:cNvPr>
            <p:cNvSpPr/>
            <p:nvPr/>
          </p:nvSpPr>
          <p:spPr>
            <a:xfrm>
              <a:off x="1346662" y="1122218"/>
              <a:ext cx="3728594" cy="4681270"/>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2" name="Rectangle 71">
              <a:extLst>
                <a:ext uri="{FF2B5EF4-FFF2-40B4-BE49-F238E27FC236}">
                  <a16:creationId xmlns:a16="http://schemas.microsoft.com/office/drawing/2014/main" id="{7DCFC902-9507-EFD6-51DC-BF01C9809743}"/>
                </a:ext>
              </a:extLst>
            </p:cNvPr>
            <p:cNvSpPr/>
            <p:nvPr/>
          </p:nvSpPr>
          <p:spPr>
            <a:xfrm>
              <a:off x="1335292" y="3873050"/>
              <a:ext cx="3728594" cy="14149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tx1"/>
                  </a:solidFill>
                </a:rPr>
                <a:t>大型施設や天井高</a:t>
              </a:r>
              <a:r>
                <a:rPr kumimoji="1" lang="en-US" altLang="ja-JP" sz="2000" dirty="0">
                  <a:solidFill>
                    <a:schemeClr val="tx1"/>
                  </a:solidFill>
                </a:rPr>
                <a:t>6m</a:t>
              </a:r>
              <a:r>
                <a:rPr kumimoji="1" lang="ja-JP" altLang="en-US" sz="2000" dirty="0">
                  <a:solidFill>
                    <a:schemeClr val="tx1"/>
                  </a:solidFill>
                </a:rPr>
                <a:t>以上の場合に設置。カバーエリアは広い。</a:t>
              </a:r>
            </a:p>
          </p:txBody>
        </p:sp>
        <p:sp>
          <p:nvSpPr>
            <p:cNvPr id="73" name="Rectangle: Rounded Corners 72">
              <a:extLst>
                <a:ext uri="{FF2B5EF4-FFF2-40B4-BE49-F238E27FC236}">
                  <a16:creationId xmlns:a16="http://schemas.microsoft.com/office/drawing/2014/main" id="{85ECC8D2-8848-5B9A-6AF5-06350C7860AC}"/>
                </a:ext>
              </a:extLst>
            </p:cNvPr>
            <p:cNvSpPr/>
            <p:nvPr/>
          </p:nvSpPr>
          <p:spPr>
            <a:xfrm>
              <a:off x="1718825" y="886565"/>
              <a:ext cx="2984269" cy="539667"/>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74" name="TextBox 73">
            <a:extLst>
              <a:ext uri="{FF2B5EF4-FFF2-40B4-BE49-F238E27FC236}">
                <a16:creationId xmlns:a16="http://schemas.microsoft.com/office/drawing/2014/main" id="{A0EC7202-FE1B-23A7-C299-B99AD86D2288}"/>
              </a:ext>
            </a:extLst>
          </p:cNvPr>
          <p:cNvSpPr txBox="1"/>
          <p:nvPr/>
        </p:nvSpPr>
        <p:spPr bwMode="auto">
          <a:xfrm>
            <a:off x="4646434" y="1137572"/>
            <a:ext cx="2899132"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en-US" altLang="ja-JP" sz="2400" b="1" dirty="0">
                <a:solidFill>
                  <a:schemeClr val="bg1"/>
                </a:solidFill>
                <a:latin typeface="Meiryo UI" panose="020B0604030504040204" pitchFamily="50" charset="-128"/>
                <a:ea typeface="Meiryo UI" panose="020B0604030504040204" pitchFamily="50" charset="-128"/>
                <a:cs typeface="+mn-ea"/>
                <a:sym typeface="+mn-lt"/>
              </a:rPr>
              <a:t>DAS</a:t>
            </a:r>
          </a:p>
        </p:txBody>
      </p:sp>
      <p:grpSp>
        <p:nvGrpSpPr>
          <p:cNvPr id="75" name="Group 74">
            <a:extLst>
              <a:ext uri="{FF2B5EF4-FFF2-40B4-BE49-F238E27FC236}">
                <a16:creationId xmlns:a16="http://schemas.microsoft.com/office/drawing/2014/main" id="{F5A7A68C-3178-EAEF-871D-B26990C053B0}"/>
              </a:ext>
            </a:extLst>
          </p:cNvPr>
          <p:cNvGrpSpPr/>
          <p:nvPr/>
        </p:nvGrpSpPr>
        <p:grpSpPr>
          <a:xfrm>
            <a:off x="8060038" y="1069395"/>
            <a:ext cx="3739964" cy="4916923"/>
            <a:chOff x="1335292" y="886565"/>
            <a:chExt cx="3739964" cy="4916923"/>
          </a:xfrm>
        </p:grpSpPr>
        <p:sp>
          <p:nvSpPr>
            <p:cNvPr id="76" name="Rectangle 75">
              <a:extLst>
                <a:ext uri="{FF2B5EF4-FFF2-40B4-BE49-F238E27FC236}">
                  <a16:creationId xmlns:a16="http://schemas.microsoft.com/office/drawing/2014/main" id="{62E05279-A0FC-6339-CAB5-9CAC0A7A64D9}"/>
                </a:ext>
              </a:extLst>
            </p:cNvPr>
            <p:cNvSpPr/>
            <p:nvPr/>
          </p:nvSpPr>
          <p:spPr>
            <a:xfrm>
              <a:off x="1346662" y="1122218"/>
              <a:ext cx="3728594" cy="4681270"/>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7" name="Rectangle 76">
              <a:extLst>
                <a:ext uri="{FF2B5EF4-FFF2-40B4-BE49-F238E27FC236}">
                  <a16:creationId xmlns:a16="http://schemas.microsoft.com/office/drawing/2014/main" id="{FE30DD01-D406-6274-2E73-C3E4460140FD}"/>
                </a:ext>
              </a:extLst>
            </p:cNvPr>
            <p:cNvSpPr/>
            <p:nvPr/>
          </p:nvSpPr>
          <p:spPr>
            <a:xfrm>
              <a:off x="1335292" y="3872636"/>
              <a:ext cx="3728594" cy="141540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tx1"/>
                  </a:solidFill>
                </a:rPr>
                <a:t>オープン局に追加・変更などの既設対策を施すことにより屋内対策を実施。新たなオープン局を新設する場合もある。</a:t>
              </a:r>
            </a:p>
          </p:txBody>
        </p:sp>
        <p:sp>
          <p:nvSpPr>
            <p:cNvPr id="78" name="Rectangle: Rounded Corners 77">
              <a:extLst>
                <a:ext uri="{FF2B5EF4-FFF2-40B4-BE49-F238E27FC236}">
                  <a16:creationId xmlns:a16="http://schemas.microsoft.com/office/drawing/2014/main" id="{4CB935A8-BE7D-1B75-0BE8-5978B896574C}"/>
                </a:ext>
              </a:extLst>
            </p:cNvPr>
            <p:cNvSpPr/>
            <p:nvPr/>
          </p:nvSpPr>
          <p:spPr>
            <a:xfrm>
              <a:off x="1718825" y="886565"/>
              <a:ext cx="2984269" cy="539667"/>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79" name="TextBox 78">
            <a:extLst>
              <a:ext uri="{FF2B5EF4-FFF2-40B4-BE49-F238E27FC236}">
                <a16:creationId xmlns:a16="http://schemas.microsoft.com/office/drawing/2014/main" id="{B3E9AE65-1B69-ED93-70EB-F14D598A15BA}"/>
              </a:ext>
            </a:extLst>
          </p:cNvPr>
          <p:cNvSpPr txBox="1"/>
          <p:nvPr/>
        </p:nvSpPr>
        <p:spPr bwMode="auto">
          <a:xfrm>
            <a:off x="8490563" y="1137572"/>
            <a:ext cx="2899132"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en-US" altLang="ja-JP" sz="2400" b="1" dirty="0" err="1">
                <a:solidFill>
                  <a:schemeClr val="bg1"/>
                </a:solidFill>
                <a:latin typeface="Meiryo UI" panose="020B0604030504040204" pitchFamily="50" charset="-128"/>
                <a:ea typeface="Meiryo UI" panose="020B0604030504040204" pitchFamily="50" charset="-128"/>
                <a:cs typeface="+mn-ea"/>
                <a:sym typeface="+mn-lt"/>
              </a:rPr>
              <a:t>Exdoor</a:t>
            </a:r>
            <a:endParaRPr lang="en-US" altLang="ja-JP" sz="2400" b="1" dirty="0">
              <a:solidFill>
                <a:schemeClr val="bg1"/>
              </a:solidFill>
              <a:latin typeface="Meiryo UI" panose="020B0604030504040204" pitchFamily="50" charset="-128"/>
              <a:ea typeface="Meiryo UI" panose="020B0604030504040204" pitchFamily="50" charset="-128"/>
              <a:cs typeface="+mn-ea"/>
              <a:sym typeface="+mn-lt"/>
            </a:endParaRPr>
          </a:p>
        </p:txBody>
      </p:sp>
      <p:pic>
        <p:nvPicPr>
          <p:cNvPr id="80" name="図 10">
            <a:extLst>
              <a:ext uri="{FF2B5EF4-FFF2-40B4-BE49-F238E27FC236}">
                <a16:creationId xmlns:a16="http://schemas.microsoft.com/office/drawing/2014/main" id="{3BA12417-0928-CC86-0503-6502FD3373F8}"/>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902673" y="1977163"/>
            <a:ext cx="2043323" cy="1758820"/>
          </a:xfrm>
          <a:prstGeom prst="rect">
            <a:avLst/>
          </a:prstGeom>
        </p:spPr>
      </p:pic>
      <p:pic>
        <p:nvPicPr>
          <p:cNvPr id="81" name="図 11">
            <a:extLst>
              <a:ext uri="{FF2B5EF4-FFF2-40B4-BE49-F238E27FC236}">
                <a16:creationId xmlns:a16="http://schemas.microsoft.com/office/drawing/2014/main" id="{7F0CEA2D-D887-605C-82AC-D96533D5634B}"/>
              </a:ext>
            </a:extLst>
          </p:cNvPr>
          <p:cNvPicPr>
            <a:picLocks noChangeAspect="1"/>
          </p:cNvPicPr>
          <p:nvPr/>
        </p:nvPicPr>
        <p:blipFill>
          <a:blip r:embed="rId6"/>
          <a:stretch>
            <a:fillRect/>
          </a:stretch>
        </p:blipFill>
        <p:spPr>
          <a:xfrm>
            <a:off x="4990723" y="1977163"/>
            <a:ext cx="2223045" cy="1758820"/>
          </a:xfrm>
          <a:prstGeom prst="rect">
            <a:avLst/>
          </a:prstGeom>
        </p:spPr>
      </p:pic>
    </p:spTree>
    <p:extLst>
      <p:ext uri="{BB962C8B-B14F-4D97-AF65-F5344CB8AC3E}">
        <p14:creationId xmlns:p14="http://schemas.microsoft.com/office/powerpoint/2010/main" val="170110166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0499A0-192B-4B3F-A256-E848524C6FFC}"/>
              </a:ext>
            </a:extLst>
          </p:cNvPr>
          <p:cNvSpPr>
            <a:spLocks noGrp="1"/>
          </p:cNvSpPr>
          <p:nvPr>
            <p:ph type="title"/>
          </p:nvPr>
        </p:nvSpPr>
        <p:spPr/>
        <p:txBody>
          <a:bodyPr/>
          <a:lstStyle/>
          <a:p>
            <a:r>
              <a:rPr lang="ja-JP" altLang="en-US" dirty="0"/>
              <a:t>屋内電波対策ソリューション一覧</a:t>
            </a:r>
            <a:endParaRPr kumimoji="1" lang="ja-JP" altLang="en-US" dirty="0"/>
          </a:p>
        </p:txBody>
      </p:sp>
      <p:grpSp>
        <p:nvGrpSpPr>
          <p:cNvPr id="10" name="Group 9">
            <a:extLst>
              <a:ext uri="{FF2B5EF4-FFF2-40B4-BE49-F238E27FC236}">
                <a16:creationId xmlns:a16="http://schemas.microsoft.com/office/drawing/2014/main" id="{660E4D8A-880D-B929-847B-E7C9EEACC23B}"/>
              </a:ext>
            </a:extLst>
          </p:cNvPr>
          <p:cNvGrpSpPr/>
          <p:nvPr/>
        </p:nvGrpSpPr>
        <p:grpSpPr>
          <a:xfrm>
            <a:off x="393120" y="1069394"/>
            <a:ext cx="3739964" cy="4917338"/>
            <a:chOff x="1335292" y="886565"/>
            <a:chExt cx="3739964" cy="4889079"/>
          </a:xfrm>
        </p:grpSpPr>
        <p:sp>
          <p:nvSpPr>
            <p:cNvPr id="17" name="Rectangle 16">
              <a:extLst>
                <a:ext uri="{FF2B5EF4-FFF2-40B4-BE49-F238E27FC236}">
                  <a16:creationId xmlns:a16="http://schemas.microsoft.com/office/drawing/2014/main" id="{EF7CB079-044F-533E-1512-4ED867EDEE3E}"/>
                </a:ext>
              </a:extLst>
            </p:cNvPr>
            <p:cNvSpPr/>
            <p:nvPr/>
          </p:nvSpPr>
          <p:spPr>
            <a:xfrm>
              <a:off x="1346662" y="1122217"/>
              <a:ext cx="3728594" cy="4653427"/>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8" name="Rectangle 17">
              <a:extLst>
                <a:ext uri="{FF2B5EF4-FFF2-40B4-BE49-F238E27FC236}">
                  <a16:creationId xmlns:a16="http://schemas.microsoft.com/office/drawing/2014/main" id="{017CB3D8-1B4A-1373-F834-E468A317DBCB}"/>
                </a:ext>
              </a:extLst>
            </p:cNvPr>
            <p:cNvSpPr/>
            <p:nvPr/>
          </p:nvSpPr>
          <p:spPr>
            <a:xfrm>
              <a:off x="1335292" y="3881778"/>
              <a:ext cx="3728594" cy="162909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tx1"/>
                  </a:solidFill>
                </a:rPr>
                <a:t>屋内電波環境改善のために利用する小型基地局。インターネット回線に接続して設置。飲食店や小型ショップ等へ設置。</a:t>
              </a:r>
            </a:p>
          </p:txBody>
        </p:sp>
        <p:sp>
          <p:nvSpPr>
            <p:cNvPr id="19" name="Rectangle: Rounded Corners 18">
              <a:extLst>
                <a:ext uri="{FF2B5EF4-FFF2-40B4-BE49-F238E27FC236}">
                  <a16:creationId xmlns:a16="http://schemas.microsoft.com/office/drawing/2014/main" id="{E5E5321E-03E7-EC3C-41F5-EC6FECB89127}"/>
                </a:ext>
              </a:extLst>
            </p:cNvPr>
            <p:cNvSpPr/>
            <p:nvPr/>
          </p:nvSpPr>
          <p:spPr>
            <a:xfrm>
              <a:off x="1718825" y="886565"/>
              <a:ext cx="2984269" cy="539667"/>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25" name="TextBox 24">
            <a:extLst>
              <a:ext uri="{FF2B5EF4-FFF2-40B4-BE49-F238E27FC236}">
                <a16:creationId xmlns:a16="http://schemas.microsoft.com/office/drawing/2014/main" id="{AEE03854-FC85-D096-8A6E-17551752DAF1}"/>
              </a:ext>
            </a:extLst>
          </p:cNvPr>
          <p:cNvSpPr txBox="1"/>
          <p:nvPr/>
        </p:nvSpPr>
        <p:spPr bwMode="auto">
          <a:xfrm>
            <a:off x="823645" y="1137572"/>
            <a:ext cx="2899132"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en-US" altLang="ja-JP" sz="2400" b="1" dirty="0">
                <a:solidFill>
                  <a:schemeClr val="bg1"/>
                </a:solidFill>
                <a:latin typeface="Meiryo UI" panose="020B0604030504040204" pitchFamily="50" charset="-128"/>
                <a:ea typeface="Meiryo UI" panose="020B0604030504040204" pitchFamily="50" charset="-128"/>
                <a:cs typeface="+mn-ea"/>
                <a:sym typeface="+mn-lt"/>
              </a:rPr>
              <a:t>Casa</a:t>
            </a:r>
          </a:p>
        </p:txBody>
      </p:sp>
      <p:grpSp>
        <p:nvGrpSpPr>
          <p:cNvPr id="70" name="Group 69">
            <a:extLst>
              <a:ext uri="{FF2B5EF4-FFF2-40B4-BE49-F238E27FC236}">
                <a16:creationId xmlns:a16="http://schemas.microsoft.com/office/drawing/2014/main" id="{A54563DA-919D-66AB-0691-2EFBE3A7AB4D}"/>
              </a:ext>
            </a:extLst>
          </p:cNvPr>
          <p:cNvGrpSpPr/>
          <p:nvPr/>
        </p:nvGrpSpPr>
        <p:grpSpPr>
          <a:xfrm>
            <a:off x="4215909" y="1069395"/>
            <a:ext cx="3739964" cy="4917337"/>
            <a:chOff x="1335292" y="886565"/>
            <a:chExt cx="3739964" cy="4917337"/>
          </a:xfrm>
        </p:grpSpPr>
        <p:sp>
          <p:nvSpPr>
            <p:cNvPr id="71" name="Rectangle 70">
              <a:extLst>
                <a:ext uri="{FF2B5EF4-FFF2-40B4-BE49-F238E27FC236}">
                  <a16:creationId xmlns:a16="http://schemas.microsoft.com/office/drawing/2014/main" id="{DE529384-88CC-7680-808B-CDCF561C47DD}"/>
                </a:ext>
              </a:extLst>
            </p:cNvPr>
            <p:cNvSpPr/>
            <p:nvPr/>
          </p:nvSpPr>
          <p:spPr>
            <a:xfrm>
              <a:off x="1346662" y="1122218"/>
              <a:ext cx="3728594" cy="4681684"/>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2" name="Rectangle 71">
              <a:extLst>
                <a:ext uri="{FF2B5EF4-FFF2-40B4-BE49-F238E27FC236}">
                  <a16:creationId xmlns:a16="http://schemas.microsoft.com/office/drawing/2014/main" id="{7DCFC902-9507-EFD6-51DC-BF01C9809743}"/>
                </a:ext>
              </a:extLst>
            </p:cNvPr>
            <p:cNvSpPr/>
            <p:nvPr/>
          </p:nvSpPr>
          <p:spPr>
            <a:xfrm>
              <a:off x="1335292" y="3899088"/>
              <a:ext cx="3728594" cy="13889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tx1"/>
                  </a:solidFill>
                </a:rPr>
                <a:t>オープン局の電波を増幅して飛ばす機器。コンセントに指すだけで使える。設置場所にある程度の電波（</a:t>
              </a:r>
              <a:r>
                <a:rPr kumimoji="1" lang="en-US" altLang="ja-JP" sz="2000" dirty="0">
                  <a:solidFill>
                    <a:schemeClr val="tx1"/>
                  </a:solidFill>
                </a:rPr>
                <a:t>RSRP-110dBm</a:t>
              </a:r>
              <a:r>
                <a:rPr kumimoji="1" lang="ja-JP" altLang="en-US" sz="2000" dirty="0">
                  <a:solidFill>
                    <a:schemeClr val="tx1"/>
                  </a:solidFill>
                </a:rPr>
                <a:t>）が届いてないと設置ができない。</a:t>
              </a:r>
            </a:p>
          </p:txBody>
        </p:sp>
        <p:sp>
          <p:nvSpPr>
            <p:cNvPr id="73" name="Rectangle: Rounded Corners 72">
              <a:extLst>
                <a:ext uri="{FF2B5EF4-FFF2-40B4-BE49-F238E27FC236}">
                  <a16:creationId xmlns:a16="http://schemas.microsoft.com/office/drawing/2014/main" id="{85ECC8D2-8848-5B9A-6AF5-06350C7860AC}"/>
                </a:ext>
              </a:extLst>
            </p:cNvPr>
            <p:cNvSpPr/>
            <p:nvPr/>
          </p:nvSpPr>
          <p:spPr>
            <a:xfrm>
              <a:off x="1718825" y="886565"/>
              <a:ext cx="2984269" cy="539667"/>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74" name="TextBox 73">
            <a:extLst>
              <a:ext uri="{FF2B5EF4-FFF2-40B4-BE49-F238E27FC236}">
                <a16:creationId xmlns:a16="http://schemas.microsoft.com/office/drawing/2014/main" id="{A0EC7202-FE1B-23A7-C299-B99AD86D2288}"/>
              </a:ext>
            </a:extLst>
          </p:cNvPr>
          <p:cNvSpPr txBox="1"/>
          <p:nvPr/>
        </p:nvSpPr>
        <p:spPr bwMode="auto">
          <a:xfrm>
            <a:off x="4646434" y="1137572"/>
            <a:ext cx="2899132"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en-US" altLang="ja-JP" sz="2400" b="1" dirty="0">
                <a:solidFill>
                  <a:schemeClr val="bg1"/>
                </a:solidFill>
                <a:latin typeface="Meiryo UI" panose="020B0604030504040204" pitchFamily="50" charset="-128"/>
                <a:ea typeface="Meiryo UI" panose="020B0604030504040204" pitchFamily="50" charset="-128"/>
                <a:cs typeface="+mn-ea"/>
                <a:sym typeface="+mn-lt"/>
              </a:rPr>
              <a:t>Repeater</a:t>
            </a:r>
          </a:p>
        </p:txBody>
      </p:sp>
      <p:grpSp>
        <p:nvGrpSpPr>
          <p:cNvPr id="75" name="Group 74">
            <a:extLst>
              <a:ext uri="{FF2B5EF4-FFF2-40B4-BE49-F238E27FC236}">
                <a16:creationId xmlns:a16="http://schemas.microsoft.com/office/drawing/2014/main" id="{F5A7A68C-3178-EAEF-871D-B26990C053B0}"/>
              </a:ext>
            </a:extLst>
          </p:cNvPr>
          <p:cNvGrpSpPr/>
          <p:nvPr/>
        </p:nvGrpSpPr>
        <p:grpSpPr>
          <a:xfrm>
            <a:off x="8060038" y="1069395"/>
            <a:ext cx="3739964" cy="4917337"/>
            <a:chOff x="1335292" y="886565"/>
            <a:chExt cx="3739964" cy="4917337"/>
          </a:xfrm>
        </p:grpSpPr>
        <p:sp>
          <p:nvSpPr>
            <p:cNvPr id="76" name="Rectangle 75">
              <a:extLst>
                <a:ext uri="{FF2B5EF4-FFF2-40B4-BE49-F238E27FC236}">
                  <a16:creationId xmlns:a16="http://schemas.microsoft.com/office/drawing/2014/main" id="{62E05279-A0FC-6339-CAB5-9CAC0A7A64D9}"/>
                </a:ext>
              </a:extLst>
            </p:cNvPr>
            <p:cNvSpPr/>
            <p:nvPr/>
          </p:nvSpPr>
          <p:spPr>
            <a:xfrm>
              <a:off x="1346662" y="1122218"/>
              <a:ext cx="3728594" cy="4681684"/>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7" name="Rectangle 76">
              <a:extLst>
                <a:ext uri="{FF2B5EF4-FFF2-40B4-BE49-F238E27FC236}">
                  <a16:creationId xmlns:a16="http://schemas.microsoft.com/office/drawing/2014/main" id="{FE30DD01-D406-6274-2E73-C3E4460140FD}"/>
                </a:ext>
              </a:extLst>
            </p:cNvPr>
            <p:cNvSpPr/>
            <p:nvPr/>
          </p:nvSpPr>
          <p:spPr>
            <a:xfrm>
              <a:off x="1335292" y="3905680"/>
              <a:ext cx="3728594" cy="13823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2000" dirty="0">
                  <a:solidFill>
                    <a:schemeClr val="tx1"/>
                  </a:solidFill>
                </a:rPr>
                <a:t>5G</a:t>
              </a:r>
              <a:r>
                <a:rPr kumimoji="1" lang="ja-JP" altLang="en-US" sz="2000" dirty="0">
                  <a:solidFill>
                    <a:schemeClr val="tx1"/>
                  </a:solidFill>
                </a:rPr>
                <a:t>の屋内機器については開発中。</a:t>
              </a:r>
            </a:p>
          </p:txBody>
        </p:sp>
        <p:sp>
          <p:nvSpPr>
            <p:cNvPr id="78" name="Rectangle: Rounded Corners 77">
              <a:extLst>
                <a:ext uri="{FF2B5EF4-FFF2-40B4-BE49-F238E27FC236}">
                  <a16:creationId xmlns:a16="http://schemas.microsoft.com/office/drawing/2014/main" id="{4CB935A8-BE7D-1B75-0BE8-5978B896574C}"/>
                </a:ext>
              </a:extLst>
            </p:cNvPr>
            <p:cNvSpPr/>
            <p:nvPr/>
          </p:nvSpPr>
          <p:spPr>
            <a:xfrm>
              <a:off x="1718825" y="886565"/>
              <a:ext cx="2984269" cy="539667"/>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79" name="TextBox 78">
            <a:extLst>
              <a:ext uri="{FF2B5EF4-FFF2-40B4-BE49-F238E27FC236}">
                <a16:creationId xmlns:a16="http://schemas.microsoft.com/office/drawing/2014/main" id="{B3E9AE65-1B69-ED93-70EB-F14D598A15BA}"/>
              </a:ext>
            </a:extLst>
          </p:cNvPr>
          <p:cNvSpPr txBox="1"/>
          <p:nvPr/>
        </p:nvSpPr>
        <p:spPr bwMode="auto">
          <a:xfrm>
            <a:off x="8490563" y="1137572"/>
            <a:ext cx="2899132"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en-US" altLang="ja-JP" sz="2400" b="1" dirty="0">
                <a:solidFill>
                  <a:schemeClr val="bg1"/>
                </a:solidFill>
                <a:latin typeface="Meiryo UI" panose="020B0604030504040204" pitchFamily="50" charset="-128"/>
                <a:ea typeface="Meiryo UI" panose="020B0604030504040204" pitchFamily="50" charset="-128"/>
                <a:cs typeface="+mn-ea"/>
                <a:sym typeface="+mn-lt"/>
              </a:rPr>
              <a:t>5G SC/DAS</a:t>
            </a:r>
          </a:p>
        </p:txBody>
      </p:sp>
      <p:pic>
        <p:nvPicPr>
          <p:cNvPr id="3" name="図 6">
            <a:extLst>
              <a:ext uri="{FF2B5EF4-FFF2-40B4-BE49-F238E27FC236}">
                <a16:creationId xmlns:a16="http://schemas.microsoft.com/office/drawing/2014/main" id="{0AEEBB80-504D-1370-8C7F-E2C7E5B93DC7}"/>
              </a:ext>
            </a:extLst>
          </p:cNvPr>
          <p:cNvPicPr>
            <a:picLocks noChangeAspect="1"/>
          </p:cNvPicPr>
          <p:nvPr/>
        </p:nvPicPr>
        <p:blipFill>
          <a:blip r:embed="rId2"/>
          <a:stretch>
            <a:fillRect/>
          </a:stretch>
        </p:blipFill>
        <p:spPr>
          <a:xfrm>
            <a:off x="1144207" y="2129169"/>
            <a:ext cx="2249160" cy="1758821"/>
          </a:xfrm>
          <a:prstGeom prst="rect">
            <a:avLst/>
          </a:prstGeom>
        </p:spPr>
      </p:pic>
      <p:pic>
        <p:nvPicPr>
          <p:cNvPr id="4" name="図 7">
            <a:extLst>
              <a:ext uri="{FF2B5EF4-FFF2-40B4-BE49-F238E27FC236}">
                <a16:creationId xmlns:a16="http://schemas.microsoft.com/office/drawing/2014/main" id="{D3C3A53C-D2E2-C20B-81AE-B5D3E99C023F}"/>
              </a:ext>
            </a:extLst>
          </p:cNvPr>
          <p:cNvPicPr>
            <a:picLocks noChangeAspect="1"/>
          </p:cNvPicPr>
          <p:nvPr/>
        </p:nvPicPr>
        <p:blipFill>
          <a:blip r:embed="rId3"/>
          <a:stretch>
            <a:fillRect/>
          </a:stretch>
        </p:blipFill>
        <p:spPr>
          <a:xfrm>
            <a:off x="4932278" y="2341067"/>
            <a:ext cx="2295855" cy="1299470"/>
          </a:xfrm>
          <a:prstGeom prst="rect">
            <a:avLst/>
          </a:prstGeom>
        </p:spPr>
      </p:pic>
      <p:sp>
        <p:nvSpPr>
          <p:cNvPr id="5" name="テキスト ボックス 12">
            <a:extLst>
              <a:ext uri="{FF2B5EF4-FFF2-40B4-BE49-F238E27FC236}">
                <a16:creationId xmlns:a16="http://schemas.microsoft.com/office/drawing/2014/main" id="{44B786F3-D875-CB91-0DBA-12B571046ECD}"/>
              </a:ext>
            </a:extLst>
          </p:cNvPr>
          <p:cNvSpPr txBox="1"/>
          <p:nvPr/>
        </p:nvSpPr>
        <p:spPr>
          <a:xfrm>
            <a:off x="9293393" y="2587176"/>
            <a:ext cx="1261884" cy="523220"/>
          </a:xfrm>
          <a:prstGeom prst="rect">
            <a:avLst/>
          </a:prstGeom>
          <a:noFill/>
        </p:spPr>
        <p:txBody>
          <a:bodyPr wrap="none" rtlCol="0">
            <a:spAutoFit/>
          </a:bodyPr>
          <a:lstStyle/>
          <a:p>
            <a:r>
              <a:rPr lang="ja-JP" altLang="en-US" sz="2800" dirty="0"/>
              <a:t>検討中</a:t>
            </a:r>
            <a:endParaRPr kumimoji="1" lang="en-US" altLang="ja-JP" sz="2800" dirty="0"/>
          </a:p>
        </p:txBody>
      </p:sp>
    </p:spTree>
    <p:extLst>
      <p:ext uri="{BB962C8B-B14F-4D97-AF65-F5344CB8AC3E}">
        <p14:creationId xmlns:p14="http://schemas.microsoft.com/office/powerpoint/2010/main" val="280161339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59A6D5-58E2-839C-5368-94BE2B8E6820}"/>
              </a:ext>
            </a:extLst>
          </p:cNvPr>
          <p:cNvGrpSpPr/>
          <p:nvPr/>
        </p:nvGrpSpPr>
        <p:grpSpPr>
          <a:xfrm>
            <a:off x="-60386" y="-254428"/>
            <a:ext cx="12858407" cy="7232854"/>
            <a:chOff x="-1" y="-1"/>
            <a:chExt cx="12192002" cy="6858001"/>
          </a:xfrm>
        </p:grpSpPr>
        <p:pic>
          <p:nvPicPr>
            <p:cNvPr id="8" name="Picture 7">
              <a:extLst>
                <a:ext uri="{FF2B5EF4-FFF2-40B4-BE49-F238E27FC236}">
                  <a16:creationId xmlns:a16="http://schemas.microsoft.com/office/drawing/2014/main" id="{E3F714C9-DECE-618A-A874-733ECE05729F}"/>
                </a:ext>
              </a:extLst>
            </p:cNvPr>
            <p:cNvPicPr>
              <a:picLocks noChangeAspect="1"/>
            </p:cNvPicPr>
            <p:nvPr/>
          </p:nvPicPr>
          <p:blipFill rotWithShape="1">
            <a:blip r:embed="rId2">
              <a:extLst>
                <a:ext uri="{28A0092B-C50C-407E-A947-70E740481C1C}">
                  <a14:useLocalDpi xmlns:a14="http://schemas.microsoft.com/office/drawing/2010/main"/>
                </a:ext>
              </a:extLst>
            </a:blip>
            <a:srcRect l="3601" t="-7764" r="-3934" b="7518"/>
            <a:stretch/>
          </p:blipFill>
          <p:spPr>
            <a:xfrm>
              <a:off x="-1" y="-1"/>
              <a:ext cx="12192001" cy="6858001"/>
            </a:xfrm>
            <a:prstGeom prst="rect">
              <a:avLst/>
            </a:prstGeom>
          </p:spPr>
        </p:pic>
        <p:pic>
          <p:nvPicPr>
            <p:cNvPr id="10" name="Picture 9">
              <a:extLst>
                <a:ext uri="{FF2B5EF4-FFF2-40B4-BE49-F238E27FC236}">
                  <a16:creationId xmlns:a16="http://schemas.microsoft.com/office/drawing/2014/main" id="{1F6B6638-7233-7A71-AA22-43E2AB00E66D}"/>
                </a:ext>
              </a:extLst>
            </p:cNvPr>
            <p:cNvPicPr>
              <a:picLocks noChangeAspect="1"/>
            </p:cNvPicPr>
            <p:nvPr/>
          </p:nvPicPr>
          <p:blipFill rotWithShape="1">
            <a:blip r:embed="rId2">
              <a:extLst>
                <a:ext uri="{28A0092B-C50C-407E-A947-70E740481C1C}">
                  <a14:useLocalDpi xmlns:a14="http://schemas.microsoft.com/office/drawing/2010/main"/>
                </a:ext>
              </a:extLst>
            </a:blip>
            <a:srcRect l="3601" t="-7763" r="-3934" b="94711"/>
            <a:stretch/>
          </p:blipFill>
          <p:spPr>
            <a:xfrm flipV="1">
              <a:off x="0" y="216702"/>
              <a:ext cx="12192001" cy="892974"/>
            </a:xfrm>
            <a:prstGeom prst="rect">
              <a:avLst/>
            </a:prstGeom>
          </p:spPr>
        </p:pic>
      </p:grpSp>
      <p:sp>
        <p:nvSpPr>
          <p:cNvPr id="2" name="Rounded Rectangle 5">
            <a:extLst>
              <a:ext uri="{FF2B5EF4-FFF2-40B4-BE49-F238E27FC236}">
                <a16:creationId xmlns:a16="http://schemas.microsoft.com/office/drawing/2014/main" id="{072B8C63-2C50-71AB-B737-BD150EF585CE}"/>
              </a:ext>
            </a:extLst>
          </p:cNvPr>
          <p:cNvSpPr/>
          <p:nvPr/>
        </p:nvSpPr>
        <p:spPr>
          <a:xfrm>
            <a:off x="3528428" y="863667"/>
            <a:ext cx="8165632" cy="5433616"/>
          </a:xfrm>
          <a:prstGeom prst="roundRect">
            <a:avLst>
              <a:gd name="adj" fmla="val 3940"/>
            </a:avLst>
          </a:prstGeom>
          <a:solidFill>
            <a:schemeClr val="bg1">
              <a:alpha val="96000"/>
            </a:schemeClr>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P" sz="1800" b="0" i="0" u="none" strike="noStrike" kern="1200" cap="none" spc="0" normalizeH="0" baseline="0" noProof="0">
              <a:ln>
                <a:noFill/>
              </a:ln>
              <a:solidFill>
                <a:srgbClr val="FFFFFF"/>
              </a:solidFill>
              <a:effectLst/>
              <a:uLnTx/>
              <a:uFillTx/>
              <a:latin typeface="Rakuten Sans"/>
              <a:ea typeface="Meiryo UI"/>
              <a:cs typeface="+mn-cs"/>
            </a:endParaRPr>
          </a:p>
        </p:txBody>
      </p:sp>
      <p:sp>
        <p:nvSpPr>
          <p:cNvPr id="3" name="Rectangle 2">
            <a:extLst>
              <a:ext uri="{FF2B5EF4-FFF2-40B4-BE49-F238E27FC236}">
                <a16:creationId xmlns:a16="http://schemas.microsoft.com/office/drawing/2014/main" id="{36D9702D-5CF2-9E29-49D9-FF589347CC11}"/>
              </a:ext>
            </a:extLst>
          </p:cNvPr>
          <p:cNvSpPr/>
          <p:nvPr/>
        </p:nvSpPr>
        <p:spPr>
          <a:xfrm>
            <a:off x="3802629" y="2719936"/>
            <a:ext cx="8163483" cy="2769989"/>
          </a:xfrm>
          <a:prstGeom prst="rect">
            <a:avLst/>
          </a:prstGeom>
        </p:spPr>
        <p:txBody>
          <a:bodyPr wrap="square">
            <a:spAutoFit/>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4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災害時にも活用できる、衛星通信ネットワーク</a:t>
            </a:r>
          </a:p>
          <a:p>
            <a:pPr marL="177750" marR="0" lvl="0" indent="-177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ja-JP" altLang="en-US" sz="24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日本全土の</a:t>
            </a:r>
            <a:r>
              <a:rPr kumimoji="0" lang="en-US" altLang="ja-JP" sz="24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100</a:t>
            </a:r>
            <a:r>
              <a:rPr kumimoji="0" lang="ja-JP" altLang="en-US" sz="24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％エリアカバー</a:t>
            </a:r>
            <a:r>
              <a:rPr kumimoji="0" lang="ja-JP" altLang="en-US" sz="24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も可能となる</a:t>
            </a:r>
            <a:br>
              <a:rPr kumimoji="0" lang="en-US" altLang="ja-JP" sz="24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br>
            <a:r>
              <a:rPr kumimoji="0" lang="ja-JP" altLang="en-US" sz="24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ブロードバンドインフラ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　└現状、日本の携帯キャリアの面積カバー率は国土の</a:t>
            </a:r>
            <a:r>
              <a:rPr kumimoji="0" lang="en-US" altLang="ja-JP" sz="20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70</a:t>
            </a:r>
            <a:r>
              <a:rPr kumimoji="0" lang="ja-JP" altLang="en-US" sz="20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％程度</a:t>
            </a:r>
            <a:br>
              <a:rPr kumimoji="0" lang="en-US" altLang="ja-JP" sz="20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br>
            <a:r>
              <a:rPr kumimoji="0" lang="ja-JP" altLang="en-US" sz="20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　└山岳地帯や無人島などのカバレッジも可能に</a:t>
            </a:r>
          </a:p>
          <a:p>
            <a:pPr marL="177750" marR="0" lvl="0" indent="-177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ja-JP" altLang="en-US" sz="24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既存のスマートフォン</a:t>
            </a:r>
            <a:r>
              <a:rPr kumimoji="0" lang="ja-JP" altLang="en-US" sz="24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で、常時と同様の安定的な</a:t>
            </a:r>
            <a:br>
              <a:rPr kumimoji="0" lang="en-US" altLang="ja-JP" sz="24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br>
            <a:r>
              <a:rPr kumimoji="0" lang="ja-JP" altLang="en-US" sz="24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通信手段を提供可能に</a:t>
            </a:r>
          </a:p>
        </p:txBody>
      </p:sp>
      <p:sp>
        <p:nvSpPr>
          <p:cNvPr id="4" name="タイトル 1">
            <a:extLst>
              <a:ext uri="{FF2B5EF4-FFF2-40B4-BE49-F238E27FC236}">
                <a16:creationId xmlns:a16="http://schemas.microsoft.com/office/drawing/2014/main" id="{04BEFDAE-AE1F-B86D-009C-DCB26B4E271B}"/>
              </a:ext>
            </a:extLst>
          </p:cNvPr>
          <p:cNvSpPr>
            <a:spLocks noGrp="1"/>
          </p:cNvSpPr>
          <p:nvPr>
            <p:ph type="title"/>
          </p:nvPr>
        </p:nvSpPr>
        <p:spPr>
          <a:xfrm>
            <a:off x="334964" y="324000"/>
            <a:ext cx="11520000" cy="539667"/>
          </a:xfrm>
        </p:spPr>
        <p:txBody>
          <a:bodyPr/>
          <a:lstStyle/>
          <a:p>
            <a:r>
              <a:rPr lang="ja-JP" altLang="en-US" dirty="0">
                <a:solidFill>
                  <a:schemeClr val="bg1"/>
                </a:solidFill>
              </a:rPr>
              <a:t>スペースモバイル計画</a:t>
            </a:r>
            <a:endParaRPr kumimoji="1" lang="ja-JP" altLang="en-US" dirty="0">
              <a:solidFill>
                <a:schemeClr val="bg1"/>
              </a:solidFill>
            </a:endParaRPr>
          </a:p>
        </p:txBody>
      </p:sp>
      <p:sp>
        <p:nvSpPr>
          <p:cNvPr id="5" name="Rectangle 4">
            <a:extLst>
              <a:ext uri="{FF2B5EF4-FFF2-40B4-BE49-F238E27FC236}">
                <a16:creationId xmlns:a16="http://schemas.microsoft.com/office/drawing/2014/main" id="{3A22553C-01A7-56A7-89FF-23DF3B02F2EC}"/>
              </a:ext>
            </a:extLst>
          </p:cNvPr>
          <p:cNvSpPr/>
          <p:nvPr/>
        </p:nvSpPr>
        <p:spPr>
          <a:xfrm>
            <a:off x="3802629" y="1382285"/>
            <a:ext cx="7172210" cy="897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rgbClr val="FF3399"/>
                </a:solidFill>
              </a:rPr>
              <a:t>災害時なども使える</a:t>
            </a:r>
            <a:endParaRPr kumimoji="1" lang="en-US" altLang="ja-JP" sz="4000" b="1" dirty="0">
              <a:solidFill>
                <a:srgbClr val="FF3399"/>
              </a:solidFill>
            </a:endParaRPr>
          </a:p>
          <a:p>
            <a:r>
              <a:rPr kumimoji="1" lang="en-US" altLang="ja-JP" sz="4000" b="1" dirty="0">
                <a:solidFill>
                  <a:srgbClr val="FF3399"/>
                </a:solidFill>
              </a:rPr>
              <a:t>100%</a:t>
            </a:r>
            <a:r>
              <a:rPr kumimoji="1" lang="ja-JP" altLang="en-US" sz="4000" b="1" dirty="0">
                <a:solidFill>
                  <a:srgbClr val="FF3399"/>
                </a:solidFill>
              </a:rPr>
              <a:t>のエリアカバー実現へ</a:t>
            </a:r>
            <a:endParaRPr kumimoji="1" lang="en-US" sz="4000" b="1" dirty="0">
              <a:solidFill>
                <a:srgbClr val="FF3399"/>
              </a:solidFill>
            </a:endParaRPr>
          </a:p>
        </p:txBody>
      </p:sp>
    </p:spTree>
    <p:extLst>
      <p:ext uri="{BB962C8B-B14F-4D97-AF65-F5344CB8AC3E}">
        <p14:creationId xmlns:p14="http://schemas.microsoft.com/office/powerpoint/2010/main" val="260358626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楽天モバイル、10月より携帯キャリア事業としてのサービスを開始 | 楽天株式会社">
            <a:extLst>
              <a:ext uri="{FF2B5EF4-FFF2-40B4-BE49-F238E27FC236}">
                <a16:creationId xmlns:a16="http://schemas.microsoft.com/office/drawing/2014/main" id="{61146E12-58D7-E34D-9BE7-DA50EFBFF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84" y="957657"/>
            <a:ext cx="4616230" cy="1136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0B3D4-1DE3-644B-852F-D4AD5FDECD5C}"/>
              </a:ext>
            </a:extLst>
          </p:cNvPr>
          <p:cNvSpPr txBox="1"/>
          <p:nvPr/>
        </p:nvSpPr>
        <p:spPr>
          <a:xfrm>
            <a:off x="4536118" y="3013502"/>
            <a:ext cx="311976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5G</a:t>
            </a:r>
            <a:r>
              <a:rPr kumimoji="1" lang="ja-JP" altLang="en-US" sz="48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について</a:t>
            </a:r>
          </a:p>
        </p:txBody>
      </p:sp>
    </p:spTree>
    <p:extLst>
      <p:ext uri="{BB962C8B-B14F-4D97-AF65-F5344CB8AC3E}">
        <p14:creationId xmlns:p14="http://schemas.microsoft.com/office/powerpoint/2010/main" val="1574277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2D7612-CC46-9741-9E95-A29866E7A254}"/>
              </a:ext>
            </a:extLst>
          </p:cNvPr>
          <p:cNvSpPr>
            <a:spLocks noGrp="1"/>
          </p:cNvSpPr>
          <p:nvPr>
            <p:ph type="title"/>
          </p:nvPr>
        </p:nvSpPr>
        <p:spPr/>
        <p:txBody>
          <a:bodyPr>
            <a:normAutofit/>
          </a:bodyPr>
          <a:lstStyle/>
          <a:p>
            <a:r>
              <a:rPr lang="ja-JP" altLang="en-US" dirty="0"/>
              <a:t>楽天回線エリアの拡大</a:t>
            </a:r>
            <a:endParaRPr lang="en-US" dirty="0"/>
          </a:p>
        </p:txBody>
      </p:sp>
      <p:graphicFrame>
        <p:nvGraphicFramePr>
          <p:cNvPr id="4" name="グラフ 264">
            <a:extLst>
              <a:ext uri="{FF2B5EF4-FFF2-40B4-BE49-F238E27FC236}">
                <a16:creationId xmlns:a16="http://schemas.microsoft.com/office/drawing/2014/main" id="{248054BD-8F3A-0DE3-4338-F3388638A288}"/>
              </a:ext>
            </a:extLst>
          </p:cNvPr>
          <p:cNvGraphicFramePr/>
          <p:nvPr/>
        </p:nvGraphicFramePr>
        <p:xfrm>
          <a:off x="506886" y="436615"/>
          <a:ext cx="5529988" cy="609657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AB8441EB-7CBD-5B88-992A-FA3B4B6C784D}"/>
              </a:ext>
            </a:extLst>
          </p:cNvPr>
          <p:cNvCxnSpPr>
            <a:cxnSpLocks/>
          </p:cNvCxnSpPr>
          <p:nvPr/>
        </p:nvCxnSpPr>
        <p:spPr>
          <a:xfrm>
            <a:off x="562625" y="6113204"/>
            <a:ext cx="5189246" cy="0"/>
          </a:xfrm>
          <a:prstGeom prst="line">
            <a:avLst/>
          </a:prstGeom>
          <a:noFill/>
          <a:ln w="15875"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DD44FCBB-5C42-CECA-1E4E-D6E3B561E642}"/>
              </a:ext>
            </a:extLst>
          </p:cNvPr>
          <p:cNvSpPr txBox="1"/>
          <p:nvPr/>
        </p:nvSpPr>
        <p:spPr>
          <a:xfrm>
            <a:off x="545887" y="6134097"/>
            <a:ext cx="885274" cy="296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2019</a:t>
            </a:r>
            <a:r>
              <a:rPr kumimoji="0" lang="en-JP" sz="12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年</a:t>
            </a:r>
            <a:r>
              <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8</a:t>
            </a:r>
            <a:r>
              <a:rPr kumimoji="0" lang="en-JP" sz="12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月</a:t>
            </a:r>
            <a:endPar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sp>
        <p:nvSpPr>
          <p:cNvPr id="10" name="TextBox 9">
            <a:extLst>
              <a:ext uri="{FF2B5EF4-FFF2-40B4-BE49-F238E27FC236}">
                <a16:creationId xmlns:a16="http://schemas.microsoft.com/office/drawing/2014/main" id="{7F9C5F90-4BD8-F78D-8AFD-C31F73445078}"/>
              </a:ext>
            </a:extLst>
          </p:cNvPr>
          <p:cNvSpPr txBox="1"/>
          <p:nvPr/>
        </p:nvSpPr>
        <p:spPr>
          <a:xfrm>
            <a:off x="4803493" y="6134097"/>
            <a:ext cx="1265589" cy="296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2022</a:t>
            </a:r>
            <a:r>
              <a:rPr kumimoji="0" lang="en-JP" sz="12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年</a:t>
            </a:r>
            <a:r>
              <a:rPr kumimoji="0" lang="en-JP" sz="1400" dirty="0">
                <a:solidFill>
                  <a:srgbClr val="000000"/>
                </a:solidFill>
                <a:latin typeface="Rakuten Sans" panose="020B0503020203020204" pitchFamily="34" charset="0"/>
                <a:ea typeface="Meiryo UI" panose="020B0604030504040204" pitchFamily="34" charset="-128"/>
                <a:cs typeface="Rakuten Sans" panose="020B0503020203020204" pitchFamily="34" charset="0"/>
                <a:sym typeface="Helvetica Neue"/>
              </a:rPr>
              <a:t>4</a:t>
            </a:r>
            <a:r>
              <a:rPr kumimoji="0" lang="en-JP" sz="12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月</a:t>
            </a:r>
            <a:endPar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sp>
        <p:nvSpPr>
          <p:cNvPr id="17" name="図形">
            <a:extLst>
              <a:ext uri="{FF2B5EF4-FFF2-40B4-BE49-F238E27FC236}">
                <a16:creationId xmlns:a16="http://schemas.microsoft.com/office/drawing/2014/main" id="{D578EE65-DE90-86AC-0DC4-54566409EB90}"/>
              </a:ext>
            </a:extLst>
          </p:cNvPr>
          <p:cNvSpPr/>
          <p:nvPr/>
        </p:nvSpPr>
        <p:spPr>
          <a:xfrm rot="11492196" flipH="1" flipV="1">
            <a:off x="3971243" y="1190478"/>
            <a:ext cx="1234095" cy="1393980"/>
          </a:xfrm>
          <a:custGeom>
            <a:avLst/>
            <a:gdLst/>
            <a:ahLst/>
            <a:cxnLst>
              <a:cxn ang="0">
                <a:pos x="wd2" y="hd2"/>
              </a:cxn>
              <a:cxn ang="5400000">
                <a:pos x="wd2" y="hd2"/>
              </a:cxn>
              <a:cxn ang="10800000">
                <a:pos x="wd2" y="hd2"/>
              </a:cxn>
              <a:cxn ang="16200000">
                <a:pos x="wd2" y="hd2"/>
              </a:cxn>
            </a:cxnLst>
            <a:rect l="0" t="0" r="r" b="b"/>
            <a:pathLst>
              <a:path w="21600" h="21600" extrusionOk="0">
                <a:moveTo>
                  <a:pt x="19170" y="4480"/>
                </a:moveTo>
                <a:lnTo>
                  <a:pt x="19012" y="5420"/>
                </a:lnTo>
                <a:lnTo>
                  <a:pt x="18765" y="6926"/>
                </a:lnTo>
                <a:lnTo>
                  <a:pt x="18360" y="8472"/>
                </a:lnTo>
                <a:lnTo>
                  <a:pt x="17820" y="9978"/>
                </a:lnTo>
                <a:lnTo>
                  <a:pt x="17145" y="11407"/>
                </a:lnTo>
                <a:lnTo>
                  <a:pt x="16290" y="12757"/>
                </a:lnTo>
                <a:lnTo>
                  <a:pt x="15413" y="14087"/>
                </a:lnTo>
                <a:lnTo>
                  <a:pt x="14265" y="15359"/>
                </a:lnTo>
                <a:lnTo>
                  <a:pt x="13072" y="16513"/>
                </a:lnTo>
                <a:lnTo>
                  <a:pt x="11768" y="17530"/>
                </a:lnTo>
                <a:lnTo>
                  <a:pt x="10395" y="18430"/>
                </a:lnTo>
                <a:lnTo>
                  <a:pt x="8910" y="19291"/>
                </a:lnTo>
                <a:lnTo>
                  <a:pt x="7335" y="20035"/>
                </a:lnTo>
                <a:lnTo>
                  <a:pt x="5737" y="20583"/>
                </a:lnTo>
                <a:lnTo>
                  <a:pt x="4050" y="21033"/>
                </a:lnTo>
                <a:lnTo>
                  <a:pt x="2340" y="21365"/>
                </a:lnTo>
                <a:lnTo>
                  <a:pt x="563" y="21600"/>
                </a:lnTo>
                <a:lnTo>
                  <a:pt x="0" y="21600"/>
                </a:lnTo>
                <a:lnTo>
                  <a:pt x="2250" y="21189"/>
                </a:lnTo>
                <a:lnTo>
                  <a:pt x="3713" y="20739"/>
                </a:lnTo>
                <a:lnTo>
                  <a:pt x="5153" y="20074"/>
                </a:lnTo>
                <a:lnTo>
                  <a:pt x="6480" y="19233"/>
                </a:lnTo>
                <a:lnTo>
                  <a:pt x="7740" y="18293"/>
                </a:lnTo>
                <a:lnTo>
                  <a:pt x="8978" y="17159"/>
                </a:lnTo>
                <a:lnTo>
                  <a:pt x="10057" y="15907"/>
                </a:lnTo>
                <a:lnTo>
                  <a:pt x="11025" y="14517"/>
                </a:lnTo>
                <a:lnTo>
                  <a:pt x="11857" y="13011"/>
                </a:lnTo>
                <a:lnTo>
                  <a:pt x="12623" y="11407"/>
                </a:lnTo>
                <a:lnTo>
                  <a:pt x="13185" y="9743"/>
                </a:lnTo>
                <a:lnTo>
                  <a:pt x="13635" y="7983"/>
                </a:lnTo>
                <a:lnTo>
                  <a:pt x="13927" y="6280"/>
                </a:lnTo>
                <a:lnTo>
                  <a:pt x="14085" y="4480"/>
                </a:lnTo>
                <a:lnTo>
                  <a:pt x="11610" y="4422"/>
                </a:lnTo>
                <a:lnTo>
                  <a:pt x="16583" y="0"/>
                </a:lnTo>
                <a:lnTo>
                  <a:pt x="21600" y="4422"/>
                </a:lnTo>
                <a:lnTo>
                  <a:pt x="19170" y="4480"/>
                </a:lnTo>
              </a:path>
            </a:pathLst>
          </a:custGeom>
          <a:gradFill>
            <a:gsLst>
              <a:gs pos="49000">
                <a:srgbClr val="F90A8D">
                  <a:alpha val="54698"/>
                </a:srgbClr>
              </a:gs>
              <a:gs pos="0">
                <a:schemeClr val="bg1"/>
              </a:gs>
              <a:gs pos="100000">
                <a:srgbClr val="F90A8D"/>
              </a:gs>
            </a:gsLst>
            <a:lin ang="21180000"/>
          </a:gradFill>
          <a:ln w="19050" cap="rnd">
            <a:solidFill>
              <a:srgbClr val="F9F9F9"/>
            </a:solidFill>
          </a:ln>
          <a:effectLst/>
        </p:spPr>
        <p:txBody>
          <a:bodyPr lIns="35719" tIns="35719" rIns="35719" bIns="35719" anchor="ctr"/>
          <a:lstStyle/>
          <a:p>
            <a:pPr marL="54184" marR="54184" lvl="0" indent="0" algn="l" defTabSz="1214394" rtl="0" eaLnBrk="1" fontAlgn="auto" latinLnBrk="0" hangingPunct="1">
              <a:lnSpc>
                <a:spcPct val="100000"/>
              </a:lnSpc>
              <a:spcBef>
                <a:spcPts val="0"/>
              </a:spcBef>
              <a:spcAft>
                <a:spcPts val="0"/>
              </a:spcAft>
              <a:buClrTx/>
              <a:buSzTx/>
              <a:buFontTx/>
              <a:buNone/>
              <a:tabLst/>
              <a:defRPr sz="2000">
                <a:uFill>
                  <a:solidFill>
                    <a:srgbClr val="000000"/>
                  </a:solidFill>
                </a:uFill>
              </a:defRPr>
            </a:pPr>
            <a:endParaRPr kumimoji="0" sz="1406" b="0" i="0" u="none" strike="noStrike" kern="0" cap="none" spc="0" normalizeH="0" baseline="0" noProof="0" dirty="0">
              <a:ln>
                <a:noFill/>
              </a:ln>
              <a:solidFill>
                <a:sysClr val="windowText" lastClr="000000"/>
              </a:solidFill>
              <a:effectLst/>
              <a:uLnTx/>
              <a:uFill>
                <a:solidFill>
                  <a:srgbClr val="000000"/>
                </a:solidFill>
              </a:uFill>
              <a:latin typeface="Rakuten Sans"/>
              <a:ea typeface="Meiryo UI"/>
              <a:cs typeface="+mn-cs"/>
            </a:endParaRPr>
          </a:p>
        </p:txBody>
      </p:sp>
      <p:sp>
        <p:nvSpPr>
          <p:cNvPr id="40" name="Rectangle 39">
            <a:extLst>
              <a:ext uri="{FF2B5EF4-FFF2-40B4-BE49-F238E27FC236}">
                <a16:creationId xmlns:a16="http://schemas.microsoft.com/office/drawing/2014/main" id="{2E18DD4A-2145-95D8-1898-3F99958671A2}"/>
              </a:ext>
            </a:extLst>
          </p:cNvPr>
          <p:cNvSpPr/>
          <p:nvPr/>
        </p:nvSpPr>
        <p:spPr>
          <a:xfrm>
            <a:off x="334964" y="1183664"/>
            <a:ext cx="3509351" cy="23418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Sans"/>
              <a:ea typeface="Meiryo UI"/>
              <a:cs typeface="+mn-cs"/>
            </a:endParaRPr>
          </a:p>
        </p:txBody>
      </p:sp>
      <p:sp>
        <p:nvSpPr>
          <p:cNvPr id="41" name="テキスト ボックス 30">
            <a:extLst>
              <a:ext uri="{FF2B5EF4-FFF2-40B4-BE49-F238E27FC236}">
                <a16:creationId xmlns:a16="http://schemas.microsoft.com/office/drawing/2014/main" id="{FB65CF78-9FC5-3719-B15B-975FDFE5E100}"/>
              </a:ext>
            </a:extLst>
          </p:cNvPr>
          <p:cNvSpPr txBox="1"/>
          <p:nvPr/>
        </p:nvSpPr>
        <p:spPr>
          <a:xfrm>
            <a:off x="437620" y="1613897"/>
            <a:ext cx="3328155" cy="1837426"/>
          </a:xfrm>
          <a:prstGeom prst="rect">
            <a:avLst/>
          </a:prstGeom>
          <a:noFill/>
        </p:spPr>
        <p:txBody>
          <a:bodyPr wrap="none" rtlCol="0">
            <a:spAutoFit/>
          </a:bodyPr>
          <a:lstStyle/>
          <a:p>
            <a:pPr algn="ctr" defTabSz="825500" hangingPunct="0">
              <a:lnSpc>
                <a:spcPct val="90000"/>
              </a:lnSpc>
              <a:defRPr/>
            </a:pPr>
            <a:r>
              <a:rPr kumimoji="0" lang="en-JP" sz="36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Helvetica Neue"/>
              </a:rPr>
              <a:t>基地局の</a:t>
            </a:r>
            <a:r>
              <a:rPr kumimoji="0" lang="ja-JP" altLang="en-US" sz="3600" b="1" dirty="0">
                <a:solidFill>
                  <a:srgbClr val="000000"/>
                </a:solidFill>
                <a:latin typeface="Meiryo UI" panose="020B0604030504040204" pitchFamily="34" charset="-128"/>
                <a:ea typeface="Meiryo UI" panose="020B0604030504040204" pitchFamily="34" charset="-128"/>
                <a:sym typeface="Helvetica Neue"/>
              </a:rPr>
              <a:t>建設は</a:t>
            </a:r>
            <a:endParaRPr kumimoji="0" lang="en-US" altLang="ja-JP" sz="3600" b="1" dirty="0">
              <a:solidFill>
                <a:srgbClr val="000000"/>
              </a:solidFill>
              <a:latin typeface="Meiryo UI" panose="020B0604030504040204" pitchFamily="34" charset="-128"/>
              <a:ea typeface="Meiryo UI" panose="020B0604030504040204" pitchFamily="34" charset="-128"/>
              <a:sym typeface="Helvetica Neue"/>
            </a:endParaRPr>
          </a:p>
          <a:p>
            <a:pPr algn="ctr" defTabSz="825500" hangingPunct="0">
              <a:lnSpc>
                <a:spcPct val="90000"/>
              </a:lnSpc>
              <a:defRPr/>
            </a:pPr>
            <a:r>
              <a:rPr kumimoji="0" lang="ja-JP" altLang="en-US" sz="3600" b="1" dirty="0">
                <a:solidFill>
                  <a:srgbClr val="000000"/>
                </a:solidFill>
                <a:latin typeface="Meiryo UI" panose="020B0604030504040204" pitchFamily="34" charset="-128"/>
                <a:ea typeface="Meiryo UI" panose="020B0604030504040204" pitchFamily="34" charset="-128"/>
                <a:sym typeface="Helvetica Neue"/>
              </a:rPr>
              <a:t>順調に進行中</a:t>
            </a:r>
            <a:br>
              <a:rPr kumimoji="0" lang="en-JP" sz="36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Helvetica Neue"/>
              </a:rPr>
            </a:br>
            <a:r>
              <a:rPr kumimoji="0" lang="en-US" altLang="ja-JP" sz="5400" b="1" i="0" u="none" strike="noStrike" kern="1200" cap="none" spc="0" normalizeH="0" baseline="0" noProof="0" dirty="0">
                <a:ln>
                  <a:noFill/>
                </a:ln>
                <a:solidFill>
                  <a:srgbClr val="F90A8D"/>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5</a:t>
            </a:r>
            <a:r>
              <a:rPr kumimoji="0" lang="ja-JP" altLang="en-US" sz="3600" b="1" i="0" u="none" strike="noStrike" kern="1200" cap="none" spc="0" normalizeH="0" baseline="0" noProof="0" dirty="0">
                <a:ln>
                  <a:noFill/>
                </a:ln>
                <a:solidFill>
                  <a:srgbClr val="F90A8D"/>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万局</a:t>
            </a:r>
            <a:r>
              <a:rPr kumimoji="0" lang="ja-JP" altLang="en-US" sz="36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突破</a:t>
            </a:r>
            <a:endParaRPr kumimoji="0" lang="en-JP" sz="36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sp>
        <p:nvSpPr>
          <p:cNvPr id="42" name="Rounded Rectangle 61">
            <a:extLst>
              <a:ext uri="{FF2B5EF4-FFF2-40B4-BE49-F238E27FC236}">
                <a16:creationId xmlns:a16="http://schemas.microsoft.com/office/drawing/2014/main" id="{134B3151-AD38-58E1-A223-C17DF7205FF8}"/>
              </a:ext>
            </a:extLst>
          </p:cNvPr>
          <p:cNvSpPr/>
          <p:nvPr/>
        </p:nvSpPr>
        <p:spPr>
          <a:xfrm>
            <a:off x="616739" y="1005162"/>
            <a:ext cx="2862886" cy="534510"/>
          </a:xfrm>
          <a:prstGeom prst="roundRect">
            <a:avLst>
              <a:gd name="adj" fmla="val 19186"/>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JP" sz="3200" b="1" i="0" u="none" strike="noStrike" kern="1200" cap="none" spc="0" normalizeH="0" baseline="0" noProof="0">
              <a:ln>
                <a:noFill/>
              </a:ln>
              <a:solidFill>
                <a:srgbClr val="FFFFFF"/>
              </a:solidFill>
              <a:effectLst/>
              <a:uLnTx/>
              <a:uFillTx/>
              <a:latin typeface="Rakuten Sans"/>
              <a:ea typeface="メイリオ"/>
              <a:cs typeface="+mn-cs"/>
              <a:sym typeface="Helvetica Neue"/>
            </a:endParaRPr>
          </a:p>
        </p:txBody>
      </p:sp>
      <p:sp>
        <p:nvSpPr>
          <p:cNvPr id="43" name="TextBox 42">
            <a:extLst>
              <a:ext uri="{FF2B5EF4-FFF2-40B4-BE49-F238E27FC236}">
                <a16:creationId xmlns:a16="http://schemas.microsoft.com/office/drawing/2014/main" id="{59FA1544-A46C-7075-F995-FD0855D0D011}"/>
              </a:ext>
            </a:extLst>
          </p:cNvPr>
          <p:cNvSpPr txBox="1"/>
          <p:nvPr/>
        </p:nvSpPr>
        <p:spPr>
          <a:xfrm>
            <a:off x="511439" y="1069229"/>
            <a:ext cx="308948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JP" sz="20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4G</a:t>
            </a:r>
            <a:r>
              <a:rPr kumimoji="0" lang="en-JP" sz="2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Helvetica Neue"/>
              </a:rPr>
              <a:t>屋外基地局の開設数</a:t>
            </a:r>
          </a:p>
        </p:txBody>
      </p:sp>
      <p:graphicFrame>
        <p:nvGraphicFramePr>
          <p:cNvPr id="44" name="Chart 43">
            <a:extLst>
              <a:ext uri="{FF2B5EF4-FFF2-40B4-BE49-F238E27FC236}">
                <a16:creationId xmlns:a16="http://schemas.microsoft.com/office/drawing/2014/main" id="{27FF9F24-7822-844C-84F2-79F2A47C9576}"/>
              </a:ext>
            </a:extLst>
          </p:cNvPr>
          <p:cNvGraphicFramePr/>
          <p:nvPr>
            <p:extLst>
              <p:ext uri="{D42A27DB-BD31-4B8C-83A1-F6EECF244321}">
                <p14:modId xmlns:p14="http://schemas.microsoft.com/office/powerpoint/2010/main" val="4015574917"/>
              </p:ext>
            </p:extLst>
          </p:nvPr>
        </p:nvGraphicFramePr>
        <p:xfrm>
          <a:off x="5044673" y="474611"/>
          <a:ext cx="5481457" cy="6928338"/>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a:extLst>
              <a:ext uri="{FF2B5EF4-FFF2-40B4-BE49-F238E27FC236}">
                <a16:creationId xmlns:a16="http://schemas.microsoft.com/office/drawing/2014/main" id="{E9101423-74F6-21D6-6F8E-9305C3790487}"/>
              </a:ext>
            </a:extLst>
          </p:cNvPr>
          <p:cNvSpPr txBox="1"/>
          <p:nvPr/>
        </p:nvSpPr>
        <p:spPr>
          <a:xfrm>
            <a:off x="6303600" y="5522191"/>
            <a:ext cx="83837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JP" sz="24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23.4</a:t>
            </a:r>
            <a:r>
              <a:rPr kumimoji="0" lang="en-JP" sz="20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a:t>
            </a:r>
            <a:endParaRPr kumimoji="0" lang="en-JP" sz="24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sp>
        <p:nvSpPr>
          <p:cNvPr id="46" name="TextBox 45">
            <a:extLst>
              <a:ext uri="{FF2B5EF4-FFF2-40B4-BE49-F238E27FC236}">
                <a16:creationId xmlns:a16="http://schemas.microsoft.com/office/drawing/2014/main" id="{B1E16CF8-7F23-5375-A3A6-C8CD3519ECC5}"/>
              </a:ext>
            </a:extLst>
          </p:cNvPr>
          <p:cNvSpPr txBox="1"/>
          <p:nvPr/>
        </p:nvSpPr>
        <p:spPr>
          <a:xfrm>
            <a:off x="6057699" y="5219968"/>
            <a:ext cx="133017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JP" sz="20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2020</a:t>
            </a:r>
            <a:r>
              <a:rPr kumimoji="0" lang="en-JP"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年</a:t>
            </a:r>
            <a:r>
              <a:rPr kumimoji="0" lang="en-JP" sz="20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3</a:t>
            </a:r>
            <a:r>
              <a:rPr kumimoji="0" lang="en-JP"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月</a:t>
            </a:r>
          </a:p>
        </p:txBody>
      </p:sp>
      <p:sp>
        <p:nvSpPr>
          <p:cNvPr id="47" name="TextBox 25">
            <a:extLst>
              <a:ext uri="{FF2B5EF4-FFF2-40B4-BE49-F238E27FC236}">
                <a16:creationId xmlns:a16="http://schemas.microsoft.com/office/drawing/2014/main" id="{71F894AC-E480-2CD4-F004-0E07092CA2B1}"/>
              </a:ext>
            </a:extLst>
          </p:cNvPr>
          <p:cNvSpPr txBox="1"/>
          <p:nvPr/>
        </p:nvSpPr>
        <p:spPr>
          <a:xfrm>
            <a:off x="10518965" y="1241186"/>
            <a:ext cx="815929" cy="569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lvl="0" indent="0" algn="ctr" defTabSz="619137" rtl="0" eaLnBrk="1" fontAlgn="auto" latinLnBrk="0" hangingPunct="0">
              <a:lnSpc>
                <a:spcPct val="100000"/>
              </a:lnSpc>
              <a:spcBef>
                <a:spcPts val="0"/>
              </a:spcBef>
              <a:spcAft>
                <a:spcPts val="0"/>
              </a:spcAft>
              <a:buClrTx/>
              <a:buSzTx/>
              <a:buFontTx/>
              <a:buNone/>
              <a:tabLst/>
              <a:defRPr/>
            </a:pPr>
            <a:r>
              <a:rPr kumimoji="0" lang="en-JP" sz="2800" b="1" i="0" u="none" strike="noStrike" kern="1200" cap="none" spc="0" normalizeH="0" baseline="0" noProof="0" dirty="0">
                <a:ln>
                  <a:noFill/>
                </a:ln>
                <a:solidFill>
                  <a:srgbClr val="F90A8D"/>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9</a:t>
            </a:r>
            <a:r>
              <a:rPr kumimoji="0" lang="en-US" sz="2800" b="1" i="0" u="none" strike="noStrike" kern="1200" cap="none" spc="0" normalizeH="0" baseline="0" noProof="0" dirty="0">
                <a:ln>
                  <a:noFill/>
                </a:ln>
                <a:solidFill>
                  <a:srgbClr val="F90A8D"/>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9</a:t>
            </a:r>
            <a:r>
              <a:rPr kumimoji="0" lang="en-JP" b="1" i="0" u="none" strike="noStrike" kern="1200" cap="none" spc="0" normalizeH="0" baseline="0" noProof="0" dirty="0">
                <a:ln>
                  <a:noFill/>
                </a:ln>
                <a:solidFill>
                  <a:srgbClr val="F90A8D"/>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a:t>
            </a:r>
            <a:r>
              <a:rPr kumimoji="0" lang="en-US" sz="3200" b="1" i="0" u="none" strike="noStrike" kern="1200" cap="none" spc="0" normalizeH="0" baseline="0" noProof="0" dirty="0">
                <a:ln>
                  <a:noFill/>
                </a:ln>
                <a:solidFill>
                  <a:srgbClr val="F90A8D"/>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a:t>
            </a:r>
            <a:endParaRPr kumimoji="0" lang="en-JP" sz="3600" b="1" i="0" u="none" strike="noStrike" kern="1200" cap="none" spc="0" normalizeH="0" baseline="0" noProof="0" dirty="0">
              <a:ln>
                <a:noFill/>
              </a:ln>
              <a:solidFill>
                <a:srgbClr val="F90A8D"/>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cxnSp>
        <p:nvCxnSpPr>
          <p:cNvPr id="48" name="Straight Connector 47">
            <a:extLst>
              <a:ext uri="{FF2B5EF4-FFF2-40B4-BE49-F238E27FC236}">
                <a16:creationId xmlns:a16="http://schemas.microsoft.com/office/drawing/2014/main" id="{B640F347-0673-4F55-AC7D-AE6D8EAF294D}"/>
              </a:ext>
            </a:extLst>
          </p:cNvPr>
          <p:cNvCxnSpPr>
            <a:cxnSpLocks/>
          </p:cNvCxnSpPr>
          <p:nvPr/>
        </p:nvCxnSpPr>
        <p:spPr>
          <a:xfrm flipV="1">
            <a:off x="10403437" y="1792202"/>
            <a:ext cx="964908" cy="107296"/>
          </a:xfrm>
          <a:prstGeom prst="line">
            <a:avLst/>
          </a:prstGeom>
          <a:ln w="63500">
            <a:solidFill>
              <a:srgbClr val="FF008C"/>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BE7C1E7-2C50-EB6F-452C-C257DC638EB6}"/>
              </a:ext>
            </a:extLst>
          </p:cNvPr>
          <p:cNvSpPr txBox="1"/>
          <p:nvPr/>
        </p:nvSpPr>
        <p:spPr>
          <a:xfrm>
            <a:off x="9231685" y="1335241"/>
            <a:ext cx="97142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JP" sz="2800" b="1" i="0" u="none" strike="noStrike" kern="1200" cap="none" spc="0" normalizeH="0" baseline="0" noProof="0" dirty="0">
                <a:ln>
                  <a:noFill/>
                </a:ln>
                <a:solidFill>
                  <a:srgbClr val="FF008C"/>
                </a:solidFill>
                <a:effectLst>
                  <a:glow rad="127000">
                    <a:srgbClr val="FAFAFA"/>
                  </a:glow>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97.8</a:t>
            </a:r>
            <a:r>
              <a:rPr kumimoji="0" lang="en-JP" sz="2000" b="1" i="0" u="none" strike="noStrike" kern="1200" cap="none" spc="0" normalizeH="0" baseline="0" noProof="0" dirty="0">
                <a:ln>
                  <a:noFill/>
                </a:ln>
                <a:solidFill>
                  <a:srgbClr val="FF008C"/>
                </a:solidFill>
                <a:effectLst>
                  <a:glow rad="127000">
                    <a:srgbClr val="FAFAFA"/>
                  </a:glow>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a:t>
            </a:r>
            <a:endParaRPr kumimoji="0" lang="en-JP" sz="3200" b="1" i="0" u="none" strike="noStrike" kern="1200" cap="none" spc="0" normalizeH="0" baseline="0" noProof="0" dirty="0">
              <a:ln>
                <a:noFill/>
              </a:ln>
              <a:solidFill>
                <a:srgbClr val="FF008C"/>
              </a:solidFill>
              <a:effectLst>
                <a:glow rad="127000">
                  <a:srgbClr val="FAFAFA"/>
                </a:glow>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sp>
        <p:nvSpPr>
          <p:cNvPr id="54" name="TextBox 53">
            <a:extLst>
              <a:ext uri="{FF2B5EF4-FFF2-40B4-BE49-F238E27FC236}">
                <a16:creationId xmlns:a16="http://schemas.microsoft.com/office/drawing/2014/main" id="{48E233E2-5A81-54AC-6E7F-17D42A8D458E}"/>
              </a:ext>
            </a:extLst>
          </p:cNvPr>
          <p:cNvSpPr txBox="1"/>
          <p:nvPr/>
        </p:nvSpPr>
        <p:spPr>
          <a:xfrm>
            <a:off x="9472131" y="1042114"/>
            <a:ext cx="49051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JP" sz="2000" b="1" dirty="0">
                <a:solidFill>
                  <a:srgbClr val="000000"/>
                </a:solidFill>
                <a:effectLst>
                  <a:glow rad="127000">
                    <a:srgbClr val="FAFAFA"/>
                  </a:glow>
                </a:effectLst>
                <a:latin typeface="Rakuten Sans" panose="020B0503020203020204" pitchFamily="34" charset="0"/>
                <a:ea typeface="Meiryo UI" panose="020B0604030504040204" pitchFamily="34" charset="-128"/>
                <a:cs typeface="Rakuten Sans" panose="020B0503020203020204" pitchFamily="34" charset="0"/>
                <a:sym typeface="Helvetica Neue"/>
              </a:rPr>
              <a:t>8</a:t>
            </a:r>
            <a:r>
              <a:rPr kumimoji="0" lang="en-JP" sz="1800" b="1" i="0" u="none" strike="noStrike" kern="1200" cap="none" spc="0" normalizeH="0" baseline="0" noProof="0" dirty="0">
                <a:ln>
                  <a:noFill/>
                </a:ln>
                <a:solidFill>
                  <a:srgbClr val="000000"/>
                </a:solidFill>
                <a:effectLst>
                  <a:glow rad="127000">
                    <a:srgbClr val="FAFAFA"/>
                  </a:glow>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月</a:t>
            </a:r>
          </a:p>
        </p:txBody>
      </p:sp>
      <p:sp>
        <p:nvSpPr>
          <p:cNvPr id="55" name="Oval 54">
            <a:extLst>
              <a:ext uri="{FF2B5EF4-FFF2-40B4-BE49-F238E27FC236}">
                <a16:creationId xmlns:a16="http://schemas.microsoft.com/office/drawing/2014/main" id="{4C2AFBE9-FD0B-418A-5F25-B2A56DE2D1C2}"/>
              </a:ext>
            </a:extLst>
          </p:cNvPr>
          <p:cNvSpPr/>
          <p:nvPr/>
        </p:nvSpPr>
        <p:spPr>
          <a:xfrm>
            <a:off x="9634722" y="1792202"/>
            <a:ext cx="173186" cy="173186"/>
          </a:xfrm>
          <a:prstGeom prst="ellipse">
            <a:avLst/>
          </a:prstGeom>
          <a:solidFill>
            <a:schemeClr val="bg1"/>
          </a:solidFill>
          <a:ln w="22225">
            <a:solidFill>
              <a:srgbClr val="FF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286" b="0" i="0" u="none" strike="noStrike" kern="1200" cap="none" spc="0" normalizeH="0" baseline="0" noProof="0">
              <a:ln>
                <a:noFill/>
              </a:ln>
              <a:solidFill>
                <a:srgbClr val="FFFFFF"/>
              </a:solidFill>
              <a:effectLst/>
              <a:uLnTx/>
              <a:uFillTx/>
              <a:latin typeface="Rakuten Sans"/>
              <a:ea typeface="メイリオ"/>
              <a:cs typeface="+mn-cs"/>
            </a:endParaRPr>
          </a:p>
        </p:txBody>
      </p:sp>
      <p:sp>
        <p:nvSpPr>
          <p:cNvPr id="56" name="TextBox 55">
            <a:extLst>
              <a:ext uri="{FF2B5EF4-FFF2-40B4-BE49-F238E27FC236}">
                <a16:creationId xmlns:a16="http://schemas.microsoft.com/office/drawing/2014/main" id="{E4677163-DF01-C762-98F4-5AFBC02362BD}"/>
              </a:ext>
            </a:extLst>
          </p:cNvPr>
          <p:cNvSpPr txBox="1"/>
          <p:nvPr/>
        </p:nvSpPr>
        <p:spPr>
          <a:xfrm>
            <a:off x="10254036" y="884905"/>
            <a:ext cx="1284839" cy="687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JP" sz="20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2023</a:t>
            </a:r>
            <a:r>
              <a:rPr kumimoji="0" lang="en-JP" sz="1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年</a:t>
            </a:r>
            <a:r>
              <a:rPr kumimoji="0" lang="en-US" sz="1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6</a:t>
            </a:r>
            <a:r>
              <a:rPr kumimoji="0" lang="ja-JP" altLang="en-US" sz="1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月</a:t>
            </a:r>
            <a:br>
              <a:rPr kumimoji="0" lang="en-JP" sz="1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br>
            <a:endParaRPr kumimoji="0" lang="en-JP" sz="18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pic>
        <p:nvPicPr>
          <p:cNvPr id="58" name="Picture 4" descr="https://network.mobile.rakuten.co.jp/assets/img/top/img-map.png">
            <a:extLst>
              <a:ext uri="{FF2B5EF4-FFF2-40B4-BE49-F238E27FC236}">
                <a16:creationId xmlns:a16="http://schemas.microsoft.com/office/drawing/2014/main" id="{7499E4CE-0F48-14F5-54FA-0AF9BEA58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89722">
            <a:off x="6082813" y="1031931"/>
            <a:ext cx="3275475" cy="1767226"/>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9596E057-3177-1AB7-76F7-FDD3767ADBAC}"/>
              </a:ext>
            </a:extLst>
          </p:cNvPr>
          <p:cNvSpPr/>
          <p:nvPr/>
        </p:nvSpPr>
        <p:spPr>
          <a:xfrm>
            <a:off x="7937055" y="3754833"/>
            <a:ext cx="3687286" cy="22392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Sans"/>
              <a:ea typeface="Meiryo UI"/>
              <a:cs typeface="+mn-cs"/>
            </a:endParaRPr>
          </a:p>
        </p:txBody>
      </p:sp>
      <p:sp>
        <p:nvSpPr>
          <p:cNvPr id="63" name="Rounded Rectangle 61">
            <a:extLst>
              <a:ext uri="{FF2B5EF4-FFF2-40B4-BE49-F238E27FC236}">
                <a16:creationId xmlns:a16="http://schemas.microsoft.com/office/drawing/2014/main" id="{DB889F56-6601-756C-6E7F-F53B1CE9C355}"/>
              </a:ext>
            </a:extLst>
          </p:cNvPr>
          <p:cNvSpPr/>
          <p:nvPr/>
        </p:nvSpPr>
        <p:spPr>
          <a:xfrm>
            <a:off x="8602966" y="3533531"/>
            <a:ext cx="2389517" cy="471924"/>
          </a:xfrm>
          <a:prstGeom prst="roundRect">
            <a:avLst>
              <a:gd name="adj" fmla="val 19186"/>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JP" sz="3200" b="1" i="0" u="none" strike="noStrike" kern="1200" cap="none" spc="0" normalizeH="0" baseline="0" noProof="0">
              <a:ln>
                <a:noFill/>
              </a:ln>
              <a:solidFill>
                <a:srgbClr val="FFFFFF"/>
              </a:solidFill>
              <a:effectLst/>
              <a:uLnTx/>
              <a:uFillTx/>
              <a:latin typeface="Rakuten Sans"/>
              <a:ea typeface="メイリオ"/>
              <a:cs typeface="+mn-cs"/>
              <a:sym typeface="Helvetica Neue"/>
            </a:endParaRPr>
          </a:p>
        </p:txBody>
      </p:sp>
      <p:sp>
        <p:nvSpPr>
          <p:cNvPr id="61" name="テキスト ボックス 30">
            <a:extLst>
              <a:ext uri="{FF2B5EF4-FFF2-40B4-BE49-F238E27FC236}">
                <a16:creationId xmlns:a16="http://schemas.microsoft.com/office/drawing/2014/main" id="{C2578B07-6755-972D-F799-59FAEEB650D9}"/>
              </a:ext>
            </a:extLst>
          </p:cNvPr>
          <p:cNvSpPr txBox="1"/>
          <p:nvPr/>
        </p:nvSpPr>
        <p:spPr>
          <a:xfrm>
            <a:off x="8065070" y="4156689"/>
            <a:ext cx="3518912" cy="1837426"/>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楽天回線エリアは</a:t>
            </a:r>
            <a:endParaRPr kumimoji="1" lang="en-US" altLang="ja-JP" sz="36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人口カバー率</a:t>
            </a:r>
            <a:endParaRPr kumimoji="1" lang="en-US" altLang="ja-JP" sz="36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ja-JP" sz="5400" b="1" dirty="0">
                <a:solidFill>
                  <a:srgbClr val="F90A8D"/>
                </a:solidFill>
                <a:latin typeface="Rakuten Sans" panose="020B0503020203020204" pitchFamily="34" charset="0"/>
                <a:ea typeface="Meiryo UI" panose="020B0604030504040204" pitchFamily="34" charset="-128"/>
              </a:rPr>
              <a:t>99.9</a:t>
            </a:r>
            <a:r>
              <a:rPr kumimoji="0" lang="ja-JP" altLang="en-US" sz="3600" b="1" dirty="0">
                <a:solidFill>
                  <a:srgbClr val="F90A8D"/>
                </a:solidFill>
                <a:latin typeface="Rakuten Sans" panose="020B0503020203020204" pitchFamily="34" charset="0"/>
                <a:ea typeface="Meiryo UI" panose="020B0604030504040204" pitchFamily="34" charset="-128"/>
              </a:rPr>
              <a:t>％</a:t>
            </a:r>
            <a:r>
              <a:rPr kumimoji="1" lang="ja-JP" altLang="en-US" sz="3600" b="1"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突破！</a:t>
            </a:r>
            <a:endParaRPr kumimoji="1" lang="ja-JP" altLang="en-US" sz="3600" b="1"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endParaRPr>
          </a:p>
        </p:txBody>
      </p:sp>
      <p:sp>
        <p:nvSpPr>
          <p:cNvPr id="62" name="TextBox 61">
            <a:extLst>
              <a:ext uri="{FF2B5EF4-FFF2-40B4-BE49-F238E27FC236}">
                <a16:creationId xmlns:a16="http://schemas.microsoft.com/office/drawing/2014/main" id="{3093D470-D351-CF07-C15A-45C2A07BE261}"/>
              </a:ext>
            </a:extLst>
          </p:cNvPr>
          <p:cNvSpPr txBox="1"/>
          <p:nvPr/>
        </p:nvSpPr>
        <p:spPr>
          <a:xfrm>
            <a:off x="8180002" y="3582764"/>
            <a:ext cx="328904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defTabSz="825500" hangingPunct="0">
              <a:defRPr/>
            </a:pPr>
            <a:r>
              <a:rPr kumimoji="0" lang="en-JP" sz="2000" dirty="0">
                <a:solidFill>
                  <a:srgbClr val="000000"/>
                </a:solidFill>
                <a:latin typeface="Rakuten Sans" panose="020B0503020203020204" pitchFamily="34" charset="0"/>
                <a:ea typeface="Meiryo UI" panose="020B0604030504040204" pitchFamily="34" charset="-128"/>
                <a:cs typeface="Rakuten Sans" panose="020B0503020203020204" pitchFamily="34" charset="0"/>
                <a:sym typeface="Helvetica Neue"/>
              </a:rPr>
              <a:t>4G全国人口カバー率</a:t>
            </a:r>
            <a:endParaRPr kumimoji="0" lang="en-JP" dirty="0">
              <a:solidFill>
                <a:srgbClr val="000000"/>
              </a:solidFill>
              <a:latin typeface="Meiryo UI" panose="020B0604030504040204" pitchFamily="34" charset="-128"/>
              <a:ea typeface="Meiryo UI" panose="020B0604030504040204" pitchFamily="34" charset="-128"/>
              <a:sym typeface="Helvetica Neue"/>
            </a:endParaRPr>
          </a:p>
        </p:txBody>
      </p:sp>
      <p:cxnSp>
        <p:nvCxnSpPr>
          <p:cNvPr id="64" name="Straight Connector 63">
            <a:extLst>
              <a:ext uri="{FF2B5EF4-FFF2-40B4-BE49-F238E27FC236}">
                <a16:creationId xmlns:a16="http://schemas.microsoft.com/office/drawing/2014/main" id="{34D0DF3E-A709-9637-5E7D-16344ABED7AA}"/>
              </a:ext>
            </a:extLst>
          </p:cNvPr>
          <p:cNvCxnSpPr>
            <a:cxnSpLocks/>
          </p:cNvCxnSpPr>
          <p:nvPr/>
        </p:nvCxnSpPr>
        <p:spPr>
          <a:xfrm>
            <a:off x="6328020" y="6113204"/>
            <a:ext cx="5189246" cy="0"/>
          </a:xfrm>
          <a:prstGeom prst="line">
            <a:avLst/>
          </a:prstGeom>
          <a:noFill/>
          <a:ln w="15875"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65" name="TextBox 64">
            <a:extLst>
              <a:ext uri="{FF2B5EF4-FFF2-40B4-BE49-F238E27FC236}">
                <a16:creationId xmlns:a16="http://schemas.microsoft.com/office/drawing/2014/main" id="{25DA578A-57C8-072C-8809-A79252A983CD}"/>
              </a:ext>
            </a:extLst>
          </p:cNvPr>
          <p:cNvSpPr txBox="1"/>
          <p:nvPr/>
        </p:nvSpPr>
        <p:spPr>
          <a:xfrm>
            <a:off x="6311282" y="6134097"/>
            <a:ext cx="1075636" cy="296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2020</a:t>
            </a:r>
            <a:r>
              <a:rPr kumimoji="0" lang="en-JP" sz="12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年</a:t>
            </a:r>
            <a:r>
              <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3</a:t>
            </a:r>
            <a:r>
              <a:rPr kumimoji="0" lang="en-JP" sz="12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月</a:t>
            </a:r>
            <a:endPar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sp>
        <p:nvSpPr>
          <p:cNvPr id="66" name="TextBox 65">
            <a:extLst>
              <a:ext uri="{FF2B5EF4-FFF2-40B4-BE49-F238E27FC236}">
                <a16:creationId xmlns:a16="http://schemas.microsoft.com/office/drawing/2014/main" id="{C43FFC0C-F398-8407-FE53-2EF73D1CFC81}"/>
              </a:ext>
            </a:extLst>
          </p:cNvPr>
          <p:cNvSpPr txBox="1"/>
          <p:nvPr/>
        </p:nvSpPr>
        <p:spPr>
          <a:xfrm>
            <a:off x="10631992" y="6134097"/>
            <a:ext cx="1095492" cy="296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202</a:t>
            </a:r>
            <a:r>
              <a:rPr kumimoji="0" lang="en-US"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3</a:t>
            </a:r>
            <a:r>
              <a:rPr kumimoji="0" lang="en-JP" sz="12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年</a:t>
            </a:r>
            <a:r>
              <a:rPr kumimoji="0" lang="en-US" sz="12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6</a:t>
            </a:r>
            <a:r>
              <a:rPr kumimoji="0" lang="en-JP" sz="12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rPr>
              <a:t>月</a:t>
            </a:r>
            <a:endParaRPr kumimoji="0" lang="en-JP" sz="1400" b="0" i="0" u="none" strike="noStrike" kern="1200" cap="none" spc="0" normalizeH="0" baseline="0" noProof="0" dirty="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sym typeface="Helvetica Neue"/>
            </a:endParaRPr>
          </a:p>
        </p:txBody>
      </p:sp>
      <p:sp>
        <p:nvSpPr>
          <p:cNvPr id="2" name="テキスト ボックス 6">
            <a:extLst>
              <a:ext uri="{FF2B5EF4-FFF2-40B4-BE49-F238E27FC236}">
                <a16:creationId xmlns:a16="http://schemas.microsoft.com/office/drawing/2014/main" id="{A8FA2B68-960B-EAD3-CD4E-3547005001AB}"/>
              </a:ext>
            </a:extLst>
          </p:cNvPr>
          <p:cNvSpPr txBox="1"/>
          <p:nvPr/>
        </p:nvSpPr>
        <p:spPr>
          <a:xfrm>
            <a:off x="754684" y="6481358"/>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i="0" dirty="0">
                <a:solidFill>
                  <a:srgbClr val="676767"/>
                </a:solidFill>
                <a:effectLst/>
                <a:latin typeface="Noto Sans JP"/>
              </a:rPr>
              <a:t>※2023</a:t>
            </a:r>
            <a:r>
              <a:rPr lang="ja-JP" altLang="en-US" sz="1000" b="0" i="0" dirty="0">
                <a:solidFill>
                  <a:srgbClr val="676767"/>
                </a:solidFill>
                <a:effectLst/>
                <a:latin typeface="Noto Sans JP"/>
              </a:rPr>
              <a:t>年</a:t>
            </a:r>
            <a:r>
              <a:rPr lang="en-US" altLang="ja-JP" sz="1000" b="0" i="0" dirty="0">
                <a:solidFill>
                  <a:srgbClr val="676767"/>
                </a:solidFill>
                <a:effectLst/>
                <a:latin typeface="Noto Sans JP"/>
              </a:rPr>
              <a:t>6</a:t>
            </a:r>
            <a:r>
              <a:rPr lang="ja-JP" altLang="en-US" sz="1000" b="0" i="0" dirty="0">
                <a:solidFill>
                  <a:srgbClr val="676767"/>
                </a:solidFill>
                <a:effectLst/>
                <a:latin typeface="Noto Sans JP"/>
              </a:rPr>
              <a:t>月時点。人口カバー率は、国勢調査に用いられる約</a:t>
            </a:r>
            <a:r>
              <a:rPr lang="en-US" altLang="ja-JP" sz="1000" b="0" i="0" dirty="0">
                <a:solidFill>
                  <a:srgbClr val="676767"/>
                </a:solidFill>
                <a:effectLst/>
                <a:latin typeface="Noto Sans JP"/>
              </a:rPr>
              <a:t>500m</a:t>
            </a:r>
            <a:r>
              <a:rPr lang="ja-JP" altLang="en-US" sz="1000" b="0" i="0" dirty="0">
                <a:solidFill>
                  <a:srgbClr val="676767"/>
                </a:solidFill>
                <a:effectLst/>
                <a:latin typeface="Noto Sans JP"/>
              </a:rPr>
              <a:t>区画において、</a:t>
            </a:r>
            <a:r>
              <a:rPr lang="en-US" altLang="ja-JP" sz="1000" b="0" i="0" dirty="0">
                <a:solidFill>
                  <a:srgbClr val="676767"/>
                </a:solidFill>
                <a:effectLst/>
                <a:latin typeface="Noto Sans JP"/>
              </a:rPr>
              <a:t>50%</a:t>
            </a:r>
            <a:r>
              <a:rPr lang="ja-JP" altLang="en-US" sz="1000" b="0" i="0" dirty="0">
                <a:solidFill>
                  <a:srgbClr val="676767"/>
                </a:solidFill>
                <a:effectLst/>
                <a:latin typeface="Noto Sans JP"/>
              </a:rPr>
              <a:t>以上の場所で通信可能なエリアを基に算出。</a:t>
            </a:r>
            <a:endParaRPr kumimoji="1" lang="en-US" altLang="ja-JP"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endParaRPr>
          </a:p>
        </p:txBody>
      </p:sp>
      <p:sp>
        <p:nvSpPr>
          <p:cNvPr id="6" name="TextBox 5">
            <a:extLst>
              <a:ext uri="{FF2B5EF4-FFF2-40B4-BE49-F238E27FC236}">
                <a16:creationId xmlns:a16="http://schemas.microsoft.com/office/drawing/2014/main" id="{48A6DC4C-B2C9-1D79-0F06-E31992643A04}"/>
              </a:ext>
            </a:extLst>
          </p:cNvPr>
          <p:cNvSpPr txBox="1"/>
          <p:nvPr/>
        </p:nvSpPr>
        <p:spPr>
          <a:xfrm>
            <a:off x="9529811" y="5174342"/>
            <a:ext cx="3193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dirty="0">
                <a:ln>
                  <a:noFill/>
                </a:ln>
                <a:solidFill>
                  <a:srgbClr val="333333"/>
                </a:solidFill>
                <a:effectLst/>
                <a:uLnTx/>
                <a:uFillTx/>
                <a:latin typeface="Rakuten Sans" panose="020B0503020203020204" pitchFamily="34" charset="0"/>
                <a:ea typeface="Meiryo UI"/>
                <a:cs typeface="Rakuten Sans" panose="020B0503020203020204" pitchFamily="34" charset="0"/>
              </a:rPr>
              <a:t>※</a:t>
            </a:r>
            <a:endParaRPr kumimoji="1" lang="en-JP" sz="1050" b="0" i="0" u="none" strike="noStrike" kern="1200" cap="none" spc="0" normalizeH="0" baseline="0" noProof="0" dirty="0">
              <a:ln>
                <a:noFill/>
              </a:ln>
              <a:solidFill>
                <a:srgbClr val="333333"/>
              </a:solidFill>
              <a:effectLst/>
              <a:uLnTx/>
              <a:uFillTx/>
              <a:latin typeface="Rakuten Sans" panose="020B0503020203020204" pitchFamily="34" charset="0"/>
              <a:ea typeface="Meiryo UI"/>
              <a:cs typeface="Rakuten Sans" panose="020B0503020203020204" pitchFamily="34" charset="0"/>
            </a:endParaRPr>
          </a:p>
        </p:txBody>
      </p:sp>
    </p:spTree>
    <p:extLst>
      <p:ext uri="{BB962C8B-B14F-4D97-AF65-F5344CB8AC3E}">
        <p14:creationId xmlns:p14="http://schemas.microsoft.com/office/powerpoint/2010/main" val="306783575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8">
            <a:extLst>
              <a:ext uri="{FF2B5EF4-FFF2-40B4-BE49-F238E27FC236}">
                <a16:creationId xmlns:a16="http://schemas.microsoft.com/office/drawing/2014/main" id="{8CDEDEDC-E582-67EA-C425-0491D38EB80F}"/>
              </a:ext>
            </a:extLst>
          </p:cNvPr>
          <p:cNvSpPr txBox="1"/>
          <p:nvPr/>
        </p:nvSpPr>
        <p:spPr>
          <a:xfrm>
            <a:off x="2995211" y="2674190"/>
            <a:ext cx="4180953" cy="496290"/>
          </a:xfrm>
          <a:prstGeom prst="rect">
            <a:avLst/>
          </a:prstGeom>
          <a:noFill/>
        </p:spPr>
        <p:txBody>
          <a:bodyPr wrap="none" rtlCol="0">
            <a:spAutoFit/>
          </a:bodyPr>
          <a:lstStyle/>
          <a:p>
            <a:pPr marL="0" marR="0" lvl="0" indent="0" algn="l" defTabSz="914400" rtl="0" eaLnBrk="1" fontAlgn="auto" latinLnBrk="0" hangingPunct="1">
              <a:lnSpc>
                <a:spcPts val="336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rPr>
              <a:t>全国</a:t>
            </a:r>
            <a:r>
              <a:rPr kumimoji="1" lang="en-US" altLang="ja-JP" sz="20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rPr>
              <a:t>47</a:t>
            </a:r>
            <a:r>
              <a:rPr kumimoji="1" lang="ja-JP" altLang="en-US" sz="20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rPr>
              <a:t>都道府県で</a:t>
            </a:r>
            <a:r>
              <a:rPr kumimoji="1" lang="en-US" altLang="ja-JP" sz="20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rPr>
              <a:t>5G</a:t>
            </a:r>
            <a:r>
              <a:rPr kumimoji="1" lang="ja-JP" altLang="en-US" sz="20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rPr>
              <a:t>サービス開始</a:t>
            </a:r>
            <a:endParaRPr kumimoji="1" lang="en-US" altLang="ja-JP" sz="20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endParaRPr>
          </a:p>
        </p:txBody>
      </p:sp>
      <p:sp>
        <p:nvSpPr>
          <p:cNvPr id="3" name="正方形/長方形 67">
            <a:extLst>
              <a:ext uri="{FF2B5EF4-FFF2-40B4-BE49-F238E27FC236}">
                <a16:creationId xmlns:a16="http://schemas.microsoft.com/office/drawing/2014/main" id="{03822543-DED7-0C18-9105-89EB2D7EB142}"/>
              </a:ext>
            </a:extLst>
          </p:cNvPr>
          <p:cNvSpPr/>
          <p:nvPr/>
        </p:nvSpPr>
        <p:spPr>
          <a:xfrm>
            <a:off x="458334" y="1859382"/>
            <a:ext cx="3741707" cy="3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99" b="0" i="0" u="none" strike="noStrike" kern="1200" cap="none" spc="0" normalizeH="0" baseline="0" noProof="0">
              <a:ln>
                <a:noFill/>
              </a:ln>
              <a:solidFill>
                <a:srgbClr val="FFFFFF"/>
              </a:solidFill>
              <a:effectLst/>
              <a:uLnTx/>
              <a:uFillTx/>
              <a:latin typeface="+mj-ea"/>
              <a:ea typeface="+mj-ea"/>
              <a:cs typeface="Rakuten Sans" panose="020B0503020203020204" pitchFamily="34" charset="0"/>
            </a:endParaRPr>
          </a:p>
        </p:txBody>
      </p:sp>
      <p:sp>
        <p:nvSpPr>
          <p:cNvPr id="4" name="テキスト ボックス 25">
            <a:extLst>
              <a:ext uri="{FF2B5EF4-FFF2-40B4-BE49-F238E27FC236}">
                <a16:creationId xmlns:a16="http://schemas.microsoft.com/office/drawing/2014/main" id="{4286A000-66BA-0882-B766-FC02E87F0818}"/>
              </a:ext>
            </a:extLst>
          </p:cNvPr>
          <p:cNvSpPr txBox="1"/>
          <p:nvPr/>
        </p:nvSpPr>
        <p:spPr>
          <a:xfrm>
            <a:off x="858657" y="2366498"/>
            <a:ext cx="20681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tx1">
                    <a:lumMod val="50000"/>
                  </a:schemeClr>
                </a:solidFill>
                <a:effectLst/>
                <a:uLnTx/>
                <a:uFillTx/>
                <a:latin typeface="+mj-ea"/>
                <a:ea typeface="+mj-ea"/>
                <a:cs typeface="Rakuten Sans" panose="020B0503020203020204" pitchFamily="34" charset="0"/>
              </a:rPr>
              <a:t>国内一部地域で</a:t>
            </a:r>
            <a:br>
              <a:rPr kumimoji="1" lang="en-US" altLang="ja-JP" sz="2000" b="0" i="0" u="none" strike="noStrike" kern="1200" cap="none" spc="0" normalizeH="0" baseline="0" noProof="0" dirty="0">
                <a:ln>
                  <a:noFill/>
                </a:ln>
                <a:solidFill>
                  <a:schemeClr val="tx1">
                    <a:lumMod val="50000"/>
                  </a:schemeClr>
                </a:solidFill>
                <a:effectLst/>
                <a:uLnTx/>
                <a:uFillTx/>
                <a:latin typeface="+mj-ea"/>
                <a:ea typeface="+mj-ea"/>
                <a:cs typeface="Rakuten Sans" panose="020B0503020203020204" pitchFamily="34" charset="0"/>
              </a:rPr>
            </a:br>
            <a:r>
              <a:rPr kumimoji="1" lang="en-US" altLang="ja-JP" sz="2000" b="0" i="0" u="none" strike="noStrike" kern="1200" cap="none" spc="0" normalizeH="0" baseline="0" noProof="0" dirty="0">
                <a:ln>
                  <a:noFill/>
                </a:ln>
                <a:solidFill>
                  <a:schemeClr val="tx1">
                    <a:lumMod val="50000"/>
                  </a:schemeClr>
                </a:solidFill>
                <a:effectLst/>
                <a:uLnTx/>
                <a:uFillTx/>
                <a:latin typeface="+mj-ea"/>
                <a:ea typeface="+mj-ea"/>
                <a:cs typeface="Rakuten Sans" panose="020B0503020203020204" pitchFamily="34" charset="0"/>
              </a:rPr>
              <a:t>5G</a:t>
            </a:r>
            <a:r>
              <a:rPr kumimoji="1" lang="ja-JP" altLang="en-US" sz="2000" b="0" i="0" u="none" strike="noStrike" kern="1200" cap="none" spc="0" normalizeH="0" baseline="0" noProof="0" dirty="0">
                <a:ln>
                  <a:noFill/>
                </a:ln>
                <a:solidFill>
                  <a:schemeClr val="tx1">
                    <a:lumMod val="50000"/>
                  </a:schemeClr>
                </a:solidFill>
                <a:effectLst/>
                <a:uLnTx/>
                <a:uFillTx/>
                <a:latin typeface="+mj-ea"/>
                <a:ea typeface="+mj-ea"/>
                <a:cs typeface="Rakuten Sans" panose="020B0503020203020204" pitchFamily="34" charset="0"/>
              </a:rPr>
              <a:t>サービス開始</a:t>
            </a:r>
            <a:endParaRPr kumimoji="1" lang="en-US" altLang="ja-JP" sz="2000" b="0" i="0" u="none" strike="noStrike" kern="1200" cap="none" spc="0" normalizeH="0" baseline="0" noProof="0" dirty="0">
              <a:ln>
                <a:noFill/>
              </a:ln>
              <a:solidFill>
                <a:schemeClr val="tx1">
                  <a:lumMod val="50000"/>
                </a:schemeClr>
              </a:solidFill>
              <a:effectLst/>
              <a:uLnTx/>
              <a:uFillTx/>
              <a:latin typeface="+mj-ea"/>
              <a:ea typeface="+mj-ea"/>
              <a:cs typeface="Rakuten Sans" panose="020B0503020203020204" pitchFamily="34" charset="0"/>
            </a:endParaRPr>
          </a:p>
        </p:txBody>
      </p:sp>
      <p:sp>
        <p:nvSpPr>
          <p:cNvPr id="5" name="テキスト ボックス 27">
            <a:extLst>
              <a:ext uri="{FF2B5EF4-FFF2-40B4-BE49-F238E27FC236}">
                <a16:creationId xmlns:a16="http://schemas.microsoft.com/office/drawing/2014/main" id="{81614B42-97D8-861D-5794-AD9545A13FC8}"/>
              </a:ext>
            </a:extLst>
          </p:cNvPr>
          <p:cNvSpPr txBox="1"/>
          <p:nvPr/>
        </p:nvSpPr>
        <p:spPr>
          <a:xfrm>
            <a:off x="480826" y="1519413"/>
            <a:ext cx="14911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2020</a:t>
            </a:r>
            <a:r>
              <a:rPr kumimoji="1" lang="ja-JP" altLang="en-US" sz="2000" b="0" i="0" u="none" strike="noStrike" kern="1200" cap="none" spc="0" normalizeH="0" baseline="0" noProof="0">
                <a:ln>
                  <a:noFill/>
                </a:ln>
                <a:solidFill>
                  <a:schemeClr val="tx1">
                    <a:lumMod val="75000"/>
                  </a:schemeClr>
                </a:solidFill>
                <a:effectLst/>
                <a:uLnTx/>
                <a:uFillTx/>
                <a:latin typeface="+mj-ea"/>
                <a:ea typeface="+mj-ea"/>
                <a:cs typeface="Rakuten Sans" panose="020B0503020203020204" pitchFamily="34" charset="0"/>
              </a:rPr>
              <a:t>年</a:t>
            </a:r>
            <a:r>
              <a:rPr kumimoji="1" lang="en-US" altLang="ja-JP"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9</a:t>
            </a:r>
            <a:r>
              <a:rPr kumimoji="1" lang="ja-JP" altLang="en-US" sz="2000" b="0" i="0" u="none" strike="noStrike" kern="1200" cap="none" spc="0" normalizeH="0" baseline="0" noProof="0">
                <a:ln>
                  <a:noFill/>
                </a:ln>
                <a:solidFill>
                  <a:schemeClr val="tx1">
                    <a:lumMod val="75000"/>
                  </a:schemeClr>
                </a:solidFill>
                <a:effectLst/>
                <a:uLnTx/>
                <a:uFillTx/>
                <a:latin typeface="+mj-ea"/>
                <a:ea typeface="+mj-ea"/>
                <a:cs typeface="Rakuten Sans" panose="020B0503020203020204" pitchFamily="34" charset="0"/>
              </a:rPr>
              <a:t>月</a:t>
            </a:r>
            <a:endParaRPr kumimoji="1" lang="ja-JP" altLang="en-US" sz="2000" b="0" i="0" u="none" strike="noStrike" kern="1200" cap="none" spc="0" normalizeH="0" baseline="0" noProof="0" dirty="0" err="1">
              <a:ln>
                <a:noFill/>
              </a:ln>
              <a:solidFill>
                <a:schemeClr val="tx1">
                  <a:lumMod val="75000"/>
                </a:schemeClr>
              </a:solidFill>
              <a:effectLst/>
              <a:uLnTx/>
              <a:uFillTx/>
              <a:latin typeface="+mj-ea"/>
              <a:ea typeface="+mj-ea"/>
              <a:cs typeface="Rakuten Sans" panose="020B0503020203020204" pitchFamily="34" charset="0"/>
            </a:endParaRPr>
          </a:p>
        </p:txBody>
      </p:sp>
      <p:grpSp>
        <p:nvGrpSpPr>
          <p:cNvPr id="6" name="グループ化 56">
            <a:extLst>
              <a:ext uri="{FF2B5EF4-FFF2-40B4-BE49-F238E27FC236}">
                <a16:creationId xmlns:a16="http://schemas.microsoft.com/office/drawing/2014/main" id="{01497EFF-52F9-843F-4129-1C50A10B0B18}"/>
              </a:ext>
            </a:extLst>
          </p:cNvPr>
          <p:cNvGrpSpPr/>
          <p:nvPr/>
        </p:nvGrpSpPr>
        <p:grpSpPr>
          <a:xfrm>
            <a:off x="6661175" y="4054029"/>
            <a:ext cx="4962554" cy="2053476"/>
            <a:chOff x="7021501" y="3767614"/>
            <a:chExt cx="2109917" cy="873071"/>
          </a:xfrm>
        </p:grpSpPr>
        <p:pic>
          <p:nvPicPr>
            <p:cNvPr id="8" name="Picture 11" descr="A picture containing indoor, sitting, mirror, hanging&#10;&#10;Description automatically generated">
              <a:extLst>
                <a:ext uri="{FF2B5EF4-FFF2-40B4-BE49-F238E27FC236}">
                  <a16:creationId xmlns:a16="http://schemas.microsoft.com/office/drawing/2014/main" id="{8F7FE24F-2146-5242-84C4-6FAA1D22B2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7356"/>
            <a:stretch/>
          </p:blipFill>
          <p:spPr>
            <a:xfrm>
              <a:off x="8076554" y="3767614"/>
              <a:ext cx="1014578" cy="729820"/>
            </a:xfrm>
            <a:prstGeom prst="rect">
              <a:avLst/>
            </a:prstGeom>
          </p:spPr>
        </p:pic>
        <p:pic>
          <p:nvPicPr>
            <p:cNvPr id="9" name="図 58" descr="屋外, 道路, ストリート, 市 が含まれている画像&#10;&#10;自動的に生成された説明">
              <a:extLst>
                <a:ext uri="{FF2B5EF4-FFF2-40B4-BE49-F238E27FC236}">
                  <a16:creationId xmlns:a16="http://schemas.microsoft.com/office/drawing/2014/main" id="{BD2AC62D-C33A-8266-71ED-18A1E7B49A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7" t="2529" r="2289" b="556"/>
            <a:stretch/>
          </p:blipFill>
          <p:spPr>
            <a:xfrm>
              <a:off x="7021501" y="3767614"/>
              <a:ext cx="1015266" cy="729820"/>
            </a:xfrm>
            <a:custGeom>
              <a:avLst/>
              <a:gdLst>
                <a:gd name="connsiteX0" fmla="*/ 0 w 4008250"/>
                <a:gd name="connsiteY0" fmla="*/ 0 h 2671200"/>
                <a:gd name="connsiteX1" fmla="*/ 4008250 w 4008250"/>
                <a:gd name="connsiteY1" fmla="*/ 0 h 2671200"/>
                <a:gd name="connsiteX2" fmla="*/ 4008250 w 4008250"/>
                <a:gd name="connsiteY2" fmla="*/ 2671200 h 2671200"/>
                <a:gd name="connsiteX3" fmla="*/ 0 w 4008250"/>
                <a:gd name="connsiteY3" fmla="*/ 2671200 h 2671200"/>
              </a:gdLst>
              <a:ahLst/>
              <a:cxnLst>
                <a:cxn ang="0">
                  <a:pos x="connsiteX0" y="connsiteY0"/>
                </a:cxn>
                <a:cxn ang="0">
                  <a:pos x="connsiteX1" y="connsiteY1"/>
                </a:cxn>
                <a:cxn ang="0">
                  <a:pos x="connsiteX2" y="connsiteY2"/>
                </a:cxn>
                <a:cxn ang="0">
                  <a:pos x="connsiteX3" y="connsiteY3"/>
                </a:cxn>
              </a:cxnLst>
              <a:rect l="l" t="t" r="r" b="b"/>
              <a:pathLst>
                <a:path w="4008250" h="2671200">
                  <a:moveTo>
                    <a:pt x="0" y="0"/>
                  </a:moveTo>
                  <a:lnTo>
                    <a:pt x="4008250" y="0"/>
                  </a:lnTo>
                  <a:lnTo>
                    <a:pt x="4008250" y="2671200"/>
                  </a:lnTo>
                  <a:lnTo>
                    <a:pt x="0" y="2671200"/>
                  </a:lnTo>
                  <a:close/>
                </a:path>
              </a:pathLst>
            </a:custGeom>
          </p:spPr>
        </p:pic>
        <p:sp>
          <p:nvSpPr>
            <p:cNvPr id="10" name="テキスト ボックス 59">
              <a:extLst>
                <a:ext uri="{FF2B5EF4-FFF2-40B4-BE49-F238E27FC236}">
                  <a16:creationId xmlns:a16="http://schemas.microsoft.com/office/drawing/2014/main" id="{8D3E2BA8-5D70-75FB-7E9B-947B46BA03E8}"/>
                </a:ext>
              </a:extLst>
            </p:cNvPr>
            <p:cNvSpPr txBox="1"/>
            <p:nvPr/>
          </p:nvSpPr>
          <p:spPr>
            <a:xfrm>
              <a:off x="7607936" y="4496743"/>
              <a:ext cx="473129" cy="143942"/>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schemeClr val="tx1">
                      <a:lumMod val="50000"/>
                      <a:lumOff val="50000"/>
                    </a:schemeClr>
                  </a:solidFill>
                  <a:effectLst/>
                  <a:uLnTx/>
                  <a:uFillTx/>
                  <a:latin typeface="+mj-ea"/>
                  <a:ea typeface="+mj-ea"/>
                  <a:cs typeface="Rakuten Sans" panose="020B0503020203020204" pitchFamily="34" charset="0"/>
                </a:rPr>
                <a:t>5G Sub 6</a:t>
              </a:r>
              <a:endParaRPr kumimoji="1" lang="ja-JP" altLang="en-US" sz="1600" b="0" i="0" u="none" strike="noStrike" kern="0" cap="none" spc="0" normalizeH="0" baseline="0" noProof="0" dirty="0">
                <a:ln>
                  <a:noFill/>
                </a:ln>
                <a:solidFill>
                  <a:schemeClr val="tx1">
                    <a:lumMod val="50000"/>
                    <a:lumOff val="50000"/>
                  </a:schemeClr>
                </a:solidFill>
                <a:effectLst/>
                <a:uLnTx/>
                <a:uFillTx/>
                <a:latin typeface="+mj-ea"/>
                <a:ea typeface="+mj-ea"/>
                <a:cs typeface="Rakuten Sans" panose="020B0503020203020204" pitchFamily="34" charset="0"/>
              </a:endParaRPr>
            </a:p>
          </p:txBody>
        </p:sp>
        <p:sp>
          <p:nvSpPr>
            <p:cNvPr id="11" name="テキスト ボックス 60">
              <a:extLst>
                <a:ext uri="{FF2B5EF4-FFF2-40B4-BE49-F238E27FC236}">
                  <a16:creationId xmlns:a16="http://schemas.microsoft.com/office/drawing/2014/main" id="{A4A558D4-31A6-804A-E67A-5A16DB2FA9AB}"/>
                </a:ext>
              </a:extLst>
            </p:cNvPr>
            <p:cNvSpPr txBox="1"/>
            <p:nvPr/>
          </p:nvSpPr>
          <p:spPr>
            <a:xfrm>
              <a:off x="8643295" y="4496743"/>
              <a:ext cx="488123" cy="14394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chemeClr val="tx1">
                      <a:lumMod val="50000"/>
                      <a:lumOff val="50000"/>
                    </a:schemeClr>
                  </a:solidFill>
                  <a:effectLst/>
                  <a:uLnTx/>
                  <a:uFillTx/>
                  <a:latin typeface="+mj-ea"/>
                  <a:ea typeface="+mj-ea"/>
                  <a:cs typeface="Rakuten Sans" panose="020B0503020203020204" pitchFamily="34" charset="0"/>
                </a:rPr>
                <a:t>5G </a:t>
              </a:r>
              <a:r>
                <a:rPr kumimoji="0" lang="ja-JP" altLang="en-US" sz="1600" b="0" i="0" u="none" strike="noStrike" kern="0" cap="none" spc="0" normalizeH="0" baseline="0" noProof="0" dirty="0">
                  <a:ln>
                    <a:noFill/>
                  </a:ln>
                  <a:solidFill>
                    <a:schemeClr val="tx1">
                      <a:lumMod val="50000"/>
                      <a:lumOff val="50000"/>
                    </a:schemeClr>
                  </a:solidFill>
                  <a:effectLst/>
                  <a:uLnTx/>
                  <a:uFillTx/>
                  <a:latin typeface="+mj-ea"/>
                  <a:ea typeface="+mj-ea"/>
                  <a:cs typeface="Rakuten Sans" panose="020B0503020203020204" pitchFamily="34" charset="0"/>
                </a:rPr>
                <a:t>ミリ波</a:t>
              </a:r>
              <a:endParaRPr kumimoji="1" lang="ja-JP" altLang="en-US" sz="1600" b="0" i="0" u="none" strike="noStrike" kern="0" cap="none" spc="0" normalizeH="0" baseline="0" noProof="0" dirty="0">
                <a:ln>
                  <a:noFill/>
                </a:ln>
                <a:solidFill>
                  <a:schemeClr val="tx1">
                    <a:lumMod val="50000"/>
                    <a:lumOff val="50000"/>
                  </a:schemeClr>
                </a:solidFill>
                <a:effectLst/>
                <a:uLnTx/>
                <a:uFillTx/>
                <a:latin typeface="+mj-ea"/>
                <a:ea typeface="+mj-ea"/>
                <a:cs typeface="Rakuten Sans" panose="020B0503020203020204" pitchFamily="34" charset="0"/>
              </a:endParaRPr>
            </a:p>
          </p:txBody>
        </p:sp>
      </p:grpSp>
      <p:sp>
        <p:nvSpPr>
          <p:cNvPr id="12" name="矢印: 五方向 78">
            <a:extLst>
              <a:ext uri="{FF2B5EF4-FFF2-40B4-BE49-F238E27FC236}">
                <a16:creationId xmlns:a16="http://schemas.microsoft.com/office/drawing/2014/main" id="{CE1A0E9B-93D1-25E2-4EA7-44A7A7CD807B}"/>
              </a:ext>
            </a:extLst>
          </p:cNvPr>
          <p:cNvSpPr/>
          <p:nvPr/>
        </p:nvSpPr>
        <p:spPr>
          <a:xfrm>
            <a:off x="2674188" y="1859381"/>
            <a:ext cx="8949541" cy="360000"/>
          </a:xfrm>
          <a:prstGeom prst="homePlate">
            <a:avLst/>
          </a:prstGeom>
          <a:solidFill>
            <a:srgbClr val="FF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99" b="0" i="0" u="none" strike="noStrike" kern="1200" cap="none" spc="0" normalizeH="0" baseline="0" noProof="0">
              <a:ln>
                <a:noFill/>
              </a:ln>
              <a:solidFill>
                <a:srgbClr val="FFFFFF"/>
              </a:solidFill>
              <a:effectLst/>
              <a:uLnTx/>
              <a:uFillTx/>
              <a:latin typeface="+mj-ea"/>
              <a:ea typeface="+mj-ea"/>
              <a:cs typeface="Rakuten Sans" panose="020B0503020203020204" pitchFamily="34" charset="0"/>
            </a:endParaRPr>
          </a:p>
        </p:txBody>
      </p:sp>
      <p:sp>
        <p:nvSpPr>
          <p:cNvPr id="13" name="テキスト ボックス 29">
            <a:extLst>
              <a:ext uri="{FF2B5EF4-FFF2-40B4-BE49-F238E27FC236}">
                <a16:creationId xmlns:a16="http://schemas.microsoft.com/office/drawing/2014/main" id="{3D740B00-A042-E12C-1791-79ED624C24E5}"/>
              </a:ext>
            </a:extLst>
          </p:cNvPr>
          <p:cNvSpPr txBox="1"/>
          <p:nvPr/>
        </p:nvSpPr>
        <p:spPr>
          <a:xfrm>
            <a:off x="2833321" y="1519413"/>
            <a:ext cx="14911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2021</a:t>
            </a:r>
            <a:r>
              <a:rPr kumimoji="1" lang="ja-JP" altLang="en-US" sz="2000" b="0" i="0" u="none" strike="noStrike" kern="1200" cap="none" spc="0" normalizeH="0" baseline="0" noProof="0">
                <a:ln>
                  <a:noFill/>
                </a:ln>
                <a:solidFill>
                  <a:schemeClr val="tx1">
                    <a:lumMod val="75000"/>
                  </a:schemeClr>
                </a:solidFill>
                <a:effectLst/>
                <a:uLnTx/>
                <a:uFillTx/>
                <a:latin typeface="+mj-ea"/>
                <a:ea typeface="+mj-ea"/>
                <a:cs typeface="Rakuten Sans" panose="020B0503020203020204" pitchFamily="34" charset="0"/>
              </a:rPr>
              <a:t>年</a:t>
            </a:r>
            <a:r>
              <a:rPr kumimoji="1" lang="en-US" altLang="ja-JP"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3</a:t>
            </a:r>
            <a:r>
              <a:rPr kumimoji="1" lang="ja-JP" altLang="en-US" sz="2000" b="0" i="0" u="none" strike="noStrike" kern="1200" cap="none" spc="0" normalizeH="0" baseline="0" noProof="0">
                <a:ln>
                  <a:noFill/>
                </a:ln>
                <a:solidFill>
                  <a:schemeClr val="tx1">
                    <a:lumMod val="75000"/>
                  </a:schemeClr>
                </a:solidFill>
                <a:effectLst/>
                <a:uLnTx/>
                <a:uFillTx/>
                <a:latin typeface="+mj-ea"/>
                <a:ea typeface="+mj-ea"/>
                <a:cs typeface="Rakuten Sans" panose="020B0503020203020204" pitchFamily="34" charset="0"/>
              </a:rPr>
              <a:t>月</a:t>
            </a:r>
            <a:endParaRPr kumimoji="1" lang="ja-JP" altLang="en-US" sz="2000" b="0" i="0" u="none" strike="noStrike" kern="1200" cap="none" spc="0" normalizeH="0" baseline="0" noProof="0" dirty="0" err="1">
              <a:ln>
                <a:noFill/>
              </a:ln>
              <a:solidFill>
                <a:schemeClr val="tx1">
                  <a:lumMod val="75000"/>
                </a:schemeClr>
              </a:solidFill>
              <a:effectLst/>
              <a:uLnTx/>
              <a:uFillTx/>
              <a:latin typeface="+mj-ea"/>
              <a:ea typeface="+mj-ea"/>
              <a:cs typeface="Rakuten Sans" panose="020B0503020203020204" pitchFamily="34" charset="0"/>
            </a:endParaRPr>
          </a:p>
        </p:txBody>
      </p:sp>
      <p:sp>
        <p:nvSpPr>
          <p:cNvPr id="14" name="テキスト ボックス 30">
            <a:extLst>
              <a:ext uri="{FF2B5EF4-FFF2-40B4-BE49-F238E27FC236}">
                <a16:creationId xmlns:a16="http://schemas.microsoft.com/office/drawing/2014/main" id="{57250CD3-608E-90EF-CE6E-BE4B1E8F4378}"/>
              </a:ext>
            </a:extLst>
          </p:cNvPr>
          <p:cNvSpPr txBox="1"/>
          <p:nvPr/>
        </p:nvSpPr>
        <p:spPr>
          <a:xfrm>
            <a:off x="9759994" y="1519413"/>
            <a:ext cx="22605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2021</a:t>
            </a:r>
            <a:r>
              <a:rPr kumimoji="1" lang="ja-JP" altLang="en-US"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年第</a:t>
            </a:r>
            <a:r>
              <a:rPr kumimoji="1" lang="en-US" altLang="ja-JP"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2</a:t>
            </a:r>
            <a:r>
              <a:rPr kumimoji="1" lang="ja-JP" altLang="en-US"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四半期</a:t>
            </a:r>
          </a:p>
        </p:txBody>
      </p:sp>
      <p:sp>
        <p:nvSpPr>
          <p:cNvPr id="15" name="正方形/長方形 40">
            <a:extLst>
              <a:ext uri="{FF2B5EF4-FFF2-40B4-BE49-F238E27FC236}">
                <a16:creationId xmlns:a16="http://schemas.microsoft.com/office/drawing/2014/main" id="{D65831CD-5A88-51B0-804B-C63964E83301}"/>
              </a:ext>
            </a:extLst>
          </p:cNvPr>
          <p:cNvSpPr/>
          <p:nvPr/>
        </p:nvSpPr>
        <p:spPr>
          <a:xfrm>
            <a:off x="6096154" y="2403286"/>
            <a:ext cx="256802" cy="230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ysClr val="windowText" lastClr="000000"/>
                </a:solidFill>
                <a:effectLst/>
                <a:uLnTx/>
                <a:uFillTx/>
                <a:latin typeface="+mj-ea"/>
                <a:ea typeface="+mj-ea"/>
              </a:rPr>
              <a:t>*</a:t>
            </a:r>
            <a:endParaRPr kumimoji="0" lang="ja-JP" altLang="en-US" sz="900" b="0" i="0" u="none" strike="noStrike" kern="0" cap="none" spc="0" normalizeH="0" baseline="0" noProof="0" dirty="0">
              <a:ln>
                <a:noFill/>
              </a:ln>
              <a:solidFill>
                <a:sysClr val="windowText" lastClr="000000"/>
              </a:solidFill>
              <a:effectLst/>
              <a:uLnTx/>
              <a:uFillTx/>
              <a:latin typeface="+mj-ea"/>
              <a:ea typeface="+mj-ea"/>
            </a:endParaRPr>
          </a:p>
        </p:txBody>
      </p:sp>
      <p:grpSp>
        <p:nvGrpSpPr>
          <p:cNvPr id="16" name="グループ化 7">
            <a:extLst>
              <a:ext uri="{FF2B5EF4-FFF2-40B4-BE49-F238E27FC236}">
                <a16:creationId xmlns:a16="http://schemas.microsoft.com/office/drawing/2014/main" id="{A0A72B63-7063-C081-B9F3-3EB35C6BA1CC}"/>
              </a:ext>
            </a:extLst>
          </p:cNvPr>
          <p:cNvGrpSpPr/>
          <p:nvPr/>
        </p:nvGrpSpPr>
        <p:grpSpPr>
          <a:xfrm>
            <a:off x="2292734" y="1898245"/>
            <a:ext cx="340920" cy="278465"/>
            <a:chOff x="2006085" y="1392260"/>
            <a:chExt cx="1747652" cy="1427483"/>
          </a:xfrm>
        </p:grpSpPr>
        <p:cxnSp>
          <p:nvCxnSpPr>
            <p:cNvPr id="17" name="曲線コネクタ 44">
              <a:extLst>
                <a:ext uri="{FF2B5EF4-FFF2-40B4-BE49-F238E27FC236}">
                  <a16:creationId xmlns:a16="http://schemas.microsoft.com/office/drawing/2014/main" id="{3E544F71-391E-B1A7-E844-E9EEEC077116}"/>
                </a:ext>
              </a:extLst>
            </p:cNvPr>
            <p:cNvCxnSpPr>
              <a:cxnSpLocks/>
            </p:cNvCxnSpPr>
            <p:nvPr/>
          </p:nvCxnSpPr>
          <p:spPr>
            <a:xfrm rot="2820000" flipH="1" flipV="1">
              <a:off x="2388075" y="1454081"/>
              <a:ext cx="1365662" cy="1365662"/>
            </a:xfrm>
            <a:prstGeom prst="curvedConnector3">
              <a:avLst>
                <a:gd name="adj1" fmla="val 4728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曲線コネクタ 45">
              <a:extLst>
                <a:ext uri="{FF2B5EF4-FFF2-40B4-BE49-F238E27FC236}">
                  <a16:creationId xmlns:a16="http://schemas.microsoft.com/office/drawing/2014/main" id="{4030AA25-14FC-931F-3927-365BC9AC683A}"/>
                </a:ext>
              </a:extLst>
            </p:cNvPr>
            <p:cNvCxnSpPr>
              <a:cxnSpLocks/>
            </p:cNvCxnSpPr>
            <p:nvPr/>
          </p:nvCxnSpPr>
          <p:spPr>
            <a:xfrm rot="2820000" flipH="1" flipV="1">
              <a:off x="2006085" y="1392260"/>
              <a:ext cx="1365659" cy="1365660"/>
            </a:xfrm>
            <a:prstGeom prst="curvedConnector3">
              <a:avLst>
                <a:gd name="adj1" fmla="val 4728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1" name="図 35">
            <a:extLst>
              <a:ext uri="{FF2B5EF4-FFF2-40B4-BE49-F238E27FC236}">
                <a16:creationId xmlns:a16="http://schemas.microsoft.com/office/drawing/2014/main" id="{668C8854-1103-6F94-B501-C66E5ED52F2A}"/>
              </a:ext>
            </a:extLst>
          </p:cNvPr>
          <p:cNvPicPr>
            <a:picLocks noChangeAspect="1"/>
          </p:cNvPicPr>
          <p:nvPr/>
        </p:nvPicPr>
        <p:blipFill>
          <a:blip r:embed="rId5"/>
          <a:stretch>
            <a:fillRect/>
          </a:stretch>
        </p:blipFill>
        <p:spPr>
          <a:xfrm>
            <a:off x="576210" y="246834"/>
            <a:ext cx="1117602" cy="674415"/>
          </a:xfrm>
          <a:prstGeom prst="rect">
            <a:avLst/>
          </a:prstGeom>
        </p:spPr>
      </p:pic>
      <p:sp>
        <p:nvSpPr>
          <p:cNvPr id="22" name="テキスト ボックス 37">
            <a:extLst>
              <a:ext uri="{FF2B5EF4-FFF2-40B4-BE49-F238E27FC236}">
                <a16:creationId xmlns:a16="http://schemas.microsoft.com/office/drawing/2014/main" id="{8E53DB05-BBBC-90F3-5E47-BD8F6FB93B31}"/>
              </a:ext>
            </a:extLst>
          </p:cNvPr>
          <p:cNvSpPr txBox="1"/>
          <p:nvPr/>
        </p:nvSpPr>
        <p:spPr>
          <a:xfrm>
            <a:off x="3002028" y="2276004"/>
            <a:ext cx="3408305" cy="496290"/>
          </a:xfrm>
          <a:prstGeom prst="rect">
            <a:avLst/>
          </a:prstGeom>
          <a:noFill/>
        </p:spPr>
        <p:txBody>
          <a:bodyPr wrap="none" rtlCol="0">
            <a:spAutoFit/>
          </a:bodyPr>
          <a:lstStyle/>
          <a:p>
            <a:pPr marL="0" marR="0" lvl="0" indent="0" algn="l" defTabSz="914400" rtl="0" eaLnBrk="1" fontAlgn="auto" latinLnBrk="0" hangingPunct="1">
              <a:lnSpc>
                <a:spcPts val="336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rPr>
              <a:t>5G</a:t>
            </a:r>
            <a:r>
              <a:rPr kumimoji="1" lang="ja-JP" altLang="en-US" sz="20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rPr>
              <a:t>基地局は全国に</a:t>
            </a:r>
            <a:r>
              <a:rPr kumimoji="1" lang="en-US" altLang="ja-JP" sz="20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rPr>
              <a:t>1,000</a:t>
            </a:r>
            <a:r>
              <a:rPr kumimoji="1" lang="ja-JP" altLang="en-US" sz="14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rPr>
              <a:t>以上</a:t>
            </a:r>
            <a:endParaRPr kumimoji="1" lang="en-US" altLang="ja-JP" sz="1400" b="0" i="0" u="none" strike="noStrike" kern="1200" cap="none" spc="0" normalizeH="0" baseline="0" noProof="0" dirty="0">
              <a:ln>
                <a:noFill/>
              </a:ln>
              <a:solidFill>
                <a:srgbClr val="FF018C"/>
              </a:solidFill>
              <a:effectLst/>
              <a:uLnTx/>
              <a:uFillTx/>
              <a:latin typeface="+mj-ea"/>
              <a:ea typeface="+mj-ea"/>
              <a:cs typeface="Rakuten Sans" panose="020B0503020203020204" pitchFamily="34" charset="0"/>
            </a:endParaRPr>
          </a:p>
        </p:txBody>
      </p:sp>
      <p:sp>
        <p:nvSpPr>
          <p:cNvPr id="23" name="テキスト ボックス 39">
            <a:extLst>
              <a:ext uri="{FF2B5EF4-FFF2-40B4-BE49-F238E27FC236}">
                <a16:creationId xmlns:a16="http://schemas.microsoft.com/office/drawing/2014/main" id="{3BF504EF-E2A4-5E2B-CC14-6A67CDCC9A42}"/>
              </a:ext>
            </a:extLst>
          </p:cNvPr>
          <p:cNvSpPr txBox="1"/>
          <p:nvPr/>
        </p:nvSpPr>
        <p:spPr>
          <a:xfrm>
            <a:off x="9973507" y="2347768"/>
            <a:ext cx="1723549"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chemeClr val="tx1">
                    <a:lumMod val="50000"/>
                  </a:schemeClr>
                </a:solidFill>
                <a:effectLst/>
                <a:uLnTx/>
                <a:uFillTx/>
                <a:latin typeface="+mj-ea"/>
                <a:ea typeface="+mj-ea"/>
                <a:cs typeface="Rakuten Sans" panose="020B0503020203020204" pitchFamily="34" charset="0"/>
              </a:rPr>
              <a:t>5G SA</a:t>
            </a:r>
            <a:r>
              <a:rPr kumimoji="0" lang="ja-JP" altLang="en-US" sz="2000" b="0" i="0" u="none" strike="noStrike" kern="0" cap="none" spc="0" normalizeH="0" baseline="0" noProof="0" dirty="0">
                <a:ln>
                  <a:noFill/>
                </a:ln>
                <a:solidFill>
                  <a:schemeClr val="tx1">
                    <a:lumMod val="50000"/>
                  </a:schemeClr>
                </a:solidFill>
                <a:effectLst/>
                <a:uLnTx/>
                <a:uFillTx/>
                <a:latin typeface="+mj-ea"/>
                <a:ea typeface="+mj-ea"/>
                <a:cs typeface="Rakuten Sans" panose="020B0503020203020204" pitchFamily="34" charset="0"/>
              </a:rPr>
              <a:t>機能</a:t>
            </a:r>
            <a:br>
              <a:rPr kumimoji="0" lang="en-US" altLang="ja-JP" sz="2000" b="0" i="0" u="none" strike="noStrike" kern="0" cap="none" spc="0" normalizeH="0" baseline="0" noProof="0" dirty="0">
                <a:ln>
                  <a:noFill/>
                </a:ln>
                <a:solidFill>
                  <a:schemeClr val="tx1">
                    <a:lumMod val="50000"/>
                  </a:schemeClr>
                </a:solidFill>
                <a:effectLst/>
                <a:uLnTx/>
                <a:uFillTx/>
                <a:latin typeface="+mj-ea"/>
                <a:ea typeface="+mj-ea"/>
                <a:cs typeface="Rakuten Sans" panose="020B0503020203020204" pitchFamily="34" charset="0"/>
              </a:rPr>
            </a:br>
            <a:r>
              <a:rPr kumimoji="0" lang="ja-JP" altLang="en-US" sz="2000" b="0" i="0" u="none" strike="noStrike" kern="0" cap="none" spc="0" normalizeH="0" baseline="0" noProof="0" dirty="0">
                <a:ln>
                  <a:noFill/>
                </a:ln>
                <a:solidFill>
                  <a:schemeClr val="tx1">
                    <a:lumMod val="50000"/>
                  </a:schemeClr>
                </a:solidFill>
                <a:effectLst/>
                <a:uLnTx/>
                <a:uFillTx/>
                <a:latin typeface="+mj-ea"/>
                <a:ea typeface="+mj-ea"/>
                <a:cs typeface="Rakuten Sans" panose="020B0503020203020204" pitchFamily="34" charset="0"/>
              </a:rPr>
              <a:t>導入開始予定</a:t>
            </a:r>
            <a:endParaRPr kumimoji="1" lang="en-US" altLang="ja-JP" sz="2000" b="0" i="0" u="none" strike="noStrike" kern="1200" cap="none" spc="0" normalizeH="0" baseline="0" noProof="0" dirty="0">
              <a:ln>
                <a:noFill/>
              </a:ln>
              <a:solidFill>
                <a:schemeClr val="tx1">
                  <a:lumMod val="50000"/>
                </a:schemeClr>
              </a:solidFill>
              <a:effectLst/>
              <a:uLnTx/>
              <a:uFillTx/>
              <a:latin typeface="+mj-ea"/>
              <a:ea typeface="+mj-ea"/>
              <a:cs typeface="Rakuten Sans" panose="020B0503020203020204" pitchFamily="34" charset="0"/>
            </a:endParaRPr>
          </a:p>
        </p:txBody>
      </p:sp>
      <p:sp>
        <p:nvSpPr>
          <p:cNvPr id="24" name="テキスト ボックス 43">
            <a:extLst>
              <a:ext uri="{FF2B5EF4-FFF2-40B4-BE49-F238E27FC236}">
                <a16:creationId xmlns:a16="http://schemas.microsoft.com/office/drawing/2014/main" id="{78FC1341-2F85-45B7-2C4F-D93633DA2CCF}"/>
              </a:ext>
            </a:extLst>
          </p:cNvPr>
          <p:cNvSpPr txBox="1"/>
          <p:nvPr/>
        </p:nvSpPr>
        <p:spPr>
          <a:xfrm>
            <a:off x="7206466" y="2344271"/>
            <a:ext cx="2702984" cy="141577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300" b="1" i="0" u="none" strike="noStrike" kern="0" cap="none" spc="0" normalizeH="0" baseline="0" noProof="0" dirty="0">
                <a:ln>
                  <a:noFill/>
                </a:ln>
                <a:solidFill>
                  <a:srgbClr val="FF018C"/>
                </a:solidFill>
                <a:effectLst/>
                <a:uLnTx/>
                <a:uFillTx/>
                <a:latin typeface="+mj-ea"/>
                <a:ea typeface="+mj-ea"/>
              </a:rPr>
              <a:t>総務省より</a:t>
            </a:r>
            <a:br>
              <a:rPr kumimoji="0" lang="en-US" altLang="ja-JP" sz="2300" b="1" i="0" u="none" strike="noStrike" kern="0" cap="none" spc="0" normalizeH="0" baseline="0" noProof="0" dirty="0">
                <a:ln>
                  <a:noFill/>
                </a:ln>
                <a:solidFill>
                  <a:srgbClr val="FF018C"/>
                </a:solidFill>
                <a:effectLst/>
                <a:uLnTx/>
                <a:uFillTx/>
                <a:latin typeface="+mj-ea"/>
                <a:ea typeface="+mj-ea"/>
              </a:rPr>
            </a:br>
            <a:r>
              <a:rPr kumimoji="0" lang="en-US" altLang="ja-JP" sz="2400" b="1" i="0" u="none" strike="noStrike" kern="0" cap="none" spc="0" normalizeH="0" baseline="0" noProof="0" dirty="0">
                <a:ln>
                  <a:noFill/>
                </a:ln>
                <a:solidFill>
                  <a:srgbClr val="FF018C"/>
                </a:solidFill>
                <a:effectLst/>
                <a:uLnTx/>
                <a:uFillTx/>
                <a:latin typeface="+mj-ea"/>
                <a:ea typeface="+mj-ea"/>
              </a:rPr>
              <a:t>5G</a:t>
            </a:r>
            <a:r>
              <a:rPr kumimoji="0" lang="ja-JP" altLang="en-US" sz="2300" b="1" i="0" u="none" strike="noStrike" kern="0" cap="none" spc="0" normalizeH="0" baseline="0" noProof="0" dirty="0">
                <a:ln>
                  <a:noFill/>
                </a:ln>
                <a:solidFill>
                  <a:srgbClr val="FF018C"/>
                </a:solidFill>
                <a:effectLst/>
                <a:uLnTx/>
                <a:uFillTx/>
                <a:latin typeface="+mj-ea"/>
                <a:ea typeface="+mj-ea"/>
              </a:rPr>
              <a:t>用</a:t>
            </a:r>
            <a:r>
              <a:rPr kumimoji="0" lang="en-US" altLang="ja-JP" sz="2400" b="1" i="0" u="none" strike="noStrike" kern="0" cap="none" spc="0" normalizeH="0" baseline="0" noProof="0" dirty="0">
                <a:ln>
                  <a:noFill/>
                </a:ln>
                <a:solidFill>
                  <a:srgbClr val="FF018C"/>
                </a:solidFill>
                <a:effectLst/>
                <a:uLnTx/>
                <a:uFillTx/>
                <a:latin typeface="+mj-ea"/>
                <a:ea typeface="+mj-ea"/>
              </a:rPr>
              <a:t>1.7GHz</a:t>
            </a:r>
            <a:r>
              <a:rPr kumimoji="0" lang="ja-JP" altLang="en-US" sz="2300" b="1" i="0" u="none" strike="noStrike" kern="0" cap="none" spc="0" normalizeH="0" baseline="0" noProof="0" dirty="0">
                <a:ln>
                  <a:noFill/>
                </a:ln>
                <a:solidFill>
                  <a:srgbClr val="FF018C"/>
                </a:solidFill>
                <a:effectLst/>
                <a:uLnTx/>
                <a:uFillTx/>
                <a:latin typeface="+mj-ea"/>
                <a:ea typeface="+mj-ea"/>
              </a:rPr>
              <a:t>帯の</a:t>
            </a:r>
            <a:br>
              <a:rPr kumimoji="0" lang="en-US" altLang="ja-JP" sz="2300" b="1" i="0" u="none" strike="noStrike" kern="0" cap="none" spc="0" normalizeH="0" baseline="0" noProof="0" dirty="0">
                <a:ln>
                  <a:noFill/>
                </a:ln>
                <a:solidFill>
                  <a:srgbClr val="FF018C"/>
                </a:solidFill>
                <a:effectLst/>
                <a:uLnTx/>
                <a:uFillTx/>
                <a:latin typeface="+mj-ea"/>
                <a:ea typeface="+mj-ea"/>
              </a:rPr>
            </a:br>
            <a:r>
              <a:rPr kumimoji="0" lang="ja-JP" altLang="en-US" sz="2300" b="1" i="0" u="none" strike="noStrike" kern="0" cap="none" spc="0" normalizeH="0" baseline="0" noProof="0" dirty="0">
                <a:ln>
                  <a:noFill/>
                </a:ln>
                <a:solidFill>
                  <a:srgbClr val="FF018C"/>
                </a:solidFill>
                <a:effectLst/>
                <a:uLnTx/>
                <a:uFillTx/>
                <a:latin typeface="+mj-ea"/>
                <a:ea typeface="+mj-ea"/>
              </a:rPr>
              <a:t>追加割当て</a:t>
            </a:r>
            <a:endParaRPr kumimoji="0" lang="en-US" altLang="ja-JP" sz="2300" b="1" i="0" u="none" strike="noStrike" kern="0" cap="none" spc="0" normalizeH="0" baseline="0" noProof="0" dirty="0">
              <a:ln>
                <a:noFill/>
              </a:ln>
              <a:solidFill>
                <a:srgbClr val="FF018C"/>
              </a:solidFill>
              <a:effectLst/>
              <a:uLnTx/>
              <a:uFillTx/>
              <a:latin typeface="+mj-ea"/>
              <a:ea typeface="+mj-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FF018C"/>
                </a:solidFill>
                <a:effectLst/>
                <a:uLnTx/>
                <a:uFillTx/>
                <a:latin typeface="+mj-ea"/>
                <a:ea typeface="+mj-ea"/>
              </a:rPr>
              <a:t>（東名阪以外）</a:t>
            </a:r>
            <a:endParaRPr kumimoji="1" lang="ja-JP" altLang="en-US" sz="1600" b="1" i="0" u="none" strike="noStrike" kern="0" cap="none" spc="0" normalizeH="0" baseline="0" noProof="0" dirty="0">
              <a:ln>
                <a:noFill/>
              </a:ln>
              <a:solidFill>
                <a:srgbClr val="FF018C"/>
              </a:solidFill>
              <a:effectLst/>
              <a:uLnTx/>
              <a:uFillTx/>
              <a:latin typeface="+mj-ea"/>
              <a:ea typeface="+mj-ea"/>
            </a:endParaRPr>
          </a:p>
        </p:txBody>
      </p:sp>
      <p:grpSp>
        <p:nvGrpSpPr>
          <p:cNvPr id="25" name="グループ化 1">
            <a:extLst>
              <a:ext uri="{FF2B5EF4-FFF2-40B4-BE49-F238E27FC236}">
                <a16:creationId xmlns:a16="http://schemas.microsoft.com/office/drawing/2014/main" id="{7C587F60-D786-36D8-6FFA-477477A44780}"/>
              </a:ext>
            </a:extLst>
          </p:cNvPr>
          <p:cNvGrpSpPr/>
          <p:nvPr/>
        </p:nvGrpSpPr>
        <p:grpSpPr>
          <a:xfrm>
            <a:off x="9827749" y="1922765"/>
            <a:ext cx="224287" cy="1846054"/>
            <a:chOff x="9385540" y="2053086"/>
            <a:chExt cx="224287" cy="1846054"/>
          </a:xfrm>
        </p:grpSpPr>
        <p:cxnSp>
          <p:nvCxnSpPr>
            <p:cNvPr id="26" name="直線コネクタ 41">
              <a:extLst>
                <a:ext uri="{FF2B5EF4-FFF2-40B4-BE49-F238E27FC236}">
                  <a16:creationId xmlns:a16="http://schemas.microsoft.com/office/drawing/2014/main" id="{C8604B59-A562-EB5F-80E3-92C6CF9D57E1}"/>
                </a:ext>
              </a:extLst>
            </p:cNvPr>
            <p:cNvCxnSpPr>
              <a:cxnSpLocks/>
            </p:cNvCxnSpPr>
            <p:nvPr/>
          </p:nvCxnSpPr>
          <p:spPr>
            <a:xfrm>
              <a:off x="9497716" y="2164399"/>
              <a:ext cx="0" cy="1734741"/>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円/楕円 46">
              <a:extLst>
                <a:ext uri="{FF2B5EF4-FFF2-40B4-BE49-F238E27FC236}">
                  <a16:creationId xmlns:a16="http://schemas.microsoft.com/office/drawing/2014/main" id="{073A274B-5111-89E2-45F4-27034125853B}"/>
                </a:ext>
              </a:extLst>
            </p:cNvPr>
            <p:cNvSpPr/>
            <p:nvPr/>
          </p:nvSpPr>
          <p:spPr>
            <a:xfrm>
              <a:off x="9385540" y="2053086"/>
              <a:ext cx="224287" cy="224287"/>
            </a:xfrm>
            <a:prstGeom prst="ellipse">
              <a:avLst/>
            </a:prstGeom>
            <a:solidFill>
              <a:schemeClr val="bg1">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3"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ysClr val="windowText" lastClr="000000"/>
                </a:solidFill>
                <a:effectLst/>
                <a:uLnTx/>
                <a:uFillTx/>
                <a:latin typeface="+mj-ea"/>
                <a:ea typeface="+mj-ea"/>
                <a:cs typeface="Rakuten Sans" panose="020B0503020203020204" pitchFamily="34" charset="0"/>
              </a:endParaRPr>
            </a:p>
          </p:txBody>
        </p:sp>
      </p:grpSp>
      <p:grpSp>
        <p:nvGrpSpPr>
          <p:cNvPr id="28" name="グループ化 50">
            <a:extLst>
              <a:ext uri="{FF2B5EF4-FFF2-40B4-BE49-F238E27FC236}">
                <a16:creationId xmlns:a16="http://schemas.microsoft.com/office/drawing/2014/main" id="{0C8C868C-9459-44B2-E2A4-8741BFB45151}"/>
              </a:ext>
            </a:extLst>
          </p:cNvPr>
          <p:cNvGrpSpPr/>
          <p:nvPr/>
        </p:nvGrpSpPr>
        <p:grpSpPr>
          <a:xfrm>
            <a:off x="6971890" y="1922765"/>
            <a:ext cx="224287" cy="1846054"/>
            <a:chOff x="9385540" y="2053086"/>
            <a:chExt cx="224287" cy="1846054"/>
          </a:xfrm>
        </p:grpSpPr>
        <p:cxnSp>
          <p:nvCxnSpPr>
            <p:cNvPr id="29" name="直線コネクタ 51">
              <a:extLst>
                <a:ext uri="{FF2B5EF4-FFF2-40B4-BE49-F238E27FC236}">
                  <a16:creationId xmlns:a16="http://schemas.microsoft.com/office/drawing/2014/main" id="{FAA5E8DB-91CE-FC24-1DEA-BA7634EDEA8F}"/>
                </a:ext>
              </a:extLst>
            </p:cNvPr>
            <p:cNvCxnSpPr>
              <a:cxnSpLocks/>
            </p:cNvCxnSpPr>
            <p:nvPr/>
          </p:nvCxnSpPr>
          <p:spPr>
            <a:xfrm>
              <a:off x="9497716" y="2164399"/>
              <a:ext cx="0" cy="1734741"/>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円/楕円 52">
              <a:extLst>
                <a:ext uri="{FF2B5EF4-FFF2-40B4-BE49-F238E27FC236}">
                  <a16:creationId xmlns:a16="http://schemas.microsoft.com/office/drawing/2014/main" id="{C488EFDF-33AA-C763-3BA8-CEF2A9BFB2EB}"/>
                </a:ext>
              </a:extLst>
            </p:cNvPr>
            <p:cNvSpPr/>
            <p:nvPr/>
          </p:nvSpPr>
          <p:spPr>
            <a:xfrm>
              <a:off x="9385540" y="2053086"/>
              <a:ext cx="224287" cy="224287"/>
            </a:xfrm>
            <a:prstGeom prst="ellipse">
              <a:avLst/>
            </a:prstGeom>
            <a:solidFill>
              <a:schemeClr val="bg1">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3"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ysClr val="windowText" lastClr="000000"/>
                </a:solidFill>
                <a:effectLst/>
                <a:uLnTx/>
                <a:uFillTx/>
                <a:latin typeface="+mj-ea"/>
                <a:ea typeface="+mj-ea"/>
                <a:cs typeface="Rakuten Sans" panose="020B0503020203020204" pitchFamily="34" charset="0"/>
              </a:endParaRPr>
            </a:p>
          </p:txBody>
        </p:sp>
      </p:grpSp>
      <p:grpSp>
        <p:nvGrpSpPr>
          <p:cNvPr id="31" name="グループ化 53">
            <a:extLst>
              <a:ext uri="{FF2B5EF4-FFF2-40B4-BE49-F238E27FC236}">
                <a16:creationId xmlns:a16="http://schemas.microsoft.com/office/drawing/2014/main" id="{7B686F12-F311-35A8-098F-0CFF7B97748F}"/>
              </a:ext>
            </a:extLst>
          </p:cNvPr>
          <p:cNvGrpSpPr/>
          <p:nvPr/>
        </p:nvGrpSpPr>
        <p:grpSpPr>
          <a:xfrm>
            <a:off x="563593" y="1922765"/>
            <a:ext cx="224287" cy="1846054"/>
            <a:chOff x="9385540" y="2053086"/>
            <a:chExt cx="224287" cy="1846054"/>
          </a:xfrm>
        </p:grpSpPr>
        <p:cxnSp>
          <p:nvCxnSpPr>
            <p:cNvPr id="32" name="直線コネクタ 54">
              <a:extLst>
                <a:ext uri="{FF2B5EF4-FFF2-40B4-BE49-F238E27FC236}">
                  <a16:creationId xmlns:a16="http://schemas.microsoft.com/office/drawing/2014/main" id="{275175F0-DEEB-4596-561E-A8028C6FCD67}"/>
                </a:ext>
              </a:extLst>
            </p:cNvPr>
            <p:cNvCxnSpPr>
              <a:cxnSpLocks/>
            </p:cNvCxnSpPr>
            <p:nvPr/>
          </p:nvCxnSpPr>
          <p:spPr>
            <a:xfrm>
              <a:off x="9497716" y="2164399"/>
              <a:ext cx="0" cy="1734741"/>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円/楕円 55">
              <a:extLst>
                <a:ext uri="{FF2B5EF4-FFF2-40B4-BE49-F238E27FC236}">
                  <a16:creationId xmlns:a16="http://schemas.microsoft.com/office/drawing/2014/main" id="{070B01A6-F17E-9FBE-C075-F6F4870329DB}"/>
                </a:ext>
              </a:extLst>
            </p:cNvPr>
            <p:cNvSpPr/>
            <p:nvPr/>
          </p:nvSpPr>
          <p:spPr>
            <a:xfrm>
              <a:off x="9385540" y="2053086"/>
              <a:ext cx="224287" cy="224287"/>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3"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ysClr val="windowText" lastClr="000000"/>
                </a:solidFill>
                <a:effectLst/>
                <a:uLnTx/>
                <a:uFillTx/>
                <a:latin typeface="+mj-ea"/>
                <a:ea typeface="+mj-ea"/>
                <a:cs typeface="Rakuten Sans" panose="020B0503020203020204" pitchFamily="34" charset="0"/>
              </a:endParaRPr>
            </a:p>
          </p:txBody>
        </p:sp>
      </p:grpSp>
      <p:grpSp>
        <p:nvGrpSpPr>
          <p:cNvPr id="34" name="グループ化 62">
            <a:extLst>
              <a:ext uri="{FF2B5EF4-FFF2-40B4-BE49-F238E27FC236}">
                <a16:creationId xmlns:a16="http://schemas.microsoft.com/office/drawing/2014/main" id="{66D0131F-3EC0-1B73-800E-75945B72EC6D}"/>
              </a:ext>
            </a:extLst>
          </p:cNvPr>
          <p:cNvGrpSpPr/>
          <p:nvPr/>
        </p:nvGrpSpPr>
        <p:grpSpPr>
          <a:xfrm>
            <a:off x="2889852" y="1922765"/>
            <a:ext cx="224287" cy="1846054"/>
            <a:chOff x="9385540" y="2053086"/>
            <a:chExt cx="224287" cy="1846054"/>
          </a:xfrm>
        </p:grpSpPr>
        <p:cxnSp>
          <p:nvCxnSpPr>
            <p:cNvPr id="35" name="直線コネクタ 63">
              <a:extLst>
                <a:ext uri="{FF2B5EF4-FFF2-40B4-BE49-F238E27FC236}">
                  <a16:creationId xmlns:a16="http://schemas.microsoft.com/office/drawing/2014/main" id="{8C59C2D0-7519-71F1-9CAC-C394E1384793}"/>
                </a:ext>
              </a:extLst>
            </p:cNvPr>
            <p:cNvCxnSpPr>
              <a:cxnSpLocks/>
            </p:cNvCxnSpPr>
            <p:nvPr/>
          </p:nvCxnSpPr>
          <p:spPr>
            <a:xfrm>
              <a:off x="9497716" y="2164399"/>
              <a:ext cx="0" cy="1734741"/>
            </a:xfrm>
            <a:prstGeom prst="line">
              <a:avLst/>
            </a:prstGeom>
            <a:ln w="222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円/楕円 64">
              <a:extLst>
                <a:ext uri="{FF2B5EF4-FFF2-40B4-BE49-F238E27FC236}">
                  <a16:creationId xmlns:a16="http://schemas.microsoft.com/office/drawing/2014/main" id="{F82B498D-6FA8-5550-604E-E0777AEFD4E5}"/>
                </a:ext>
              </a:extLst>
            </p:cNvPr>
            <p:cNvSpPr/>
            <p:nvPr/>
          </p:nvSpPr>
          <p:spPr>
            <a:xfrm>
              <a:off x="9385540" y="2053086"/>
              <a:ext cx="224287" cy="224287"/>
            </a:xfrm>
            <a:prstGeom prst="ellipse">
              <a:avLst/>
            </a:prstGeom>
            <a:solidFill>
              <a:schemeClr val="bg1">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3"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ysClr val="windowText" lastClr="000000"/>
                </a:solidFill>
                <a:effectLst/>
                <a:uLnTx/>
                <a:uFillTx/>
                <a:latin typeface="+mj-ea"/>
                <a:ea typeface="+mj-ea"/>
                <a:cs typeface="Rakuten Sans" panose="020B0503020203020204" pitchFamily="34" charset="0"/>
              </a:endParaRPr>
            </a:p>
          </p:txBody>
        </p:sp>
      </p:grpSp>
      <p:sp>
        <p:nvSpPr>
          <p:cNvPr id="37" name="テキスト ボックス 65">
            <a:extLst>
              <a:ext uri="{FF2B5EF4-FFF2-40B4-BE49-F238E27FC236}">
                <a16:creationId xmlns:a16="http://schemas.microsoft.com/office/drawing/2014/main" id="{BFBB239E-8DA1-DF83-7E18-67D478EDA291}"/>
              </a:ext>
            </a:extLst>
          </p:cNvPr>
          <p:cNvSpPr txBox="1"/>
          <p:nvPr/>
        </p:nvSpPr>
        <p:spPr>
          <a:xfrm>
            <a:off x="6854977" y="1519413"/>
            <a:ext cx="20649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2021</a:t>
            </a:r>
            <a:r>
              <a:rPr kumimoji="1" lang="ja-JP" altLang="en-US" sz="2000" b="0" i="0" u="none" strike="noStrike" kern="1200" cap="none" spc="0" normalizeH="0" baseline="0" noProof="0">
                <a:ln>
                  <a:noFill/>
                </a:ln>
                <a:solidFill>
                  <a:schemeClr val="tx1">
                    <a:lumMod val="75000"/>
                  </a:schemeClr>
                </a:solidFill>
                <a:effectLst/>
                <a:uLnTx/>
                <a:uFillTx/>
                <a:latin typeface="+mj-ea"/>
                <a:ea typeface="+mj-ea"/>
                <a:cs typeface="Rakuten Sans" panose="020B0503020203020204" pitchFamily="34" charset="0"/>
              </a:rPr>
              <a:t>年</a:t>
            </a:r>
            <a:r>
              <a:rPr kumimoji="0" lang="en-US" altLang="ja-JP" sz="2000" b="0" i="0" u="none" strike="noStrike" kern="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4</a:t>
            </a:r>
            <a:r>
              <a:rPr kumimoji="1" lang="ja-JP" altLang="en-US" sz="2000" b="0" i="0" u="none" strike="noStrike" kern="1200" cap="none" spc="0" normalizeH="0" baseline="0" noProof="0">
                <a:ln>
                  <a:noFill/>
                </a:ln>
                <a:solidFill>
                  <a:schemeClr val="tx1">
                    <a:lumMod val="75000"/>
                  </a:schemeClr>
                </a:solidFill>
                <a:effectLst/>
                <a:uLnTx/>
                <a:uFillTx/>
                <a:latin typeface="+mj-ea"/>
                <a:ea typeface="+mj-ea"/>
                <a:cs typeface="Rakuten Sans" panose="020B0503020203020204" pitchFamily="34" charset="0"/>
              </a:rPr>
              <a:t>月</a:t>
            </a:r>
            <a:r>
              <a:rPr kumimoji="1" lang="en-US" altLang="ja-JP" sz="2000" b="0" i="0" u="none" strike="noStrike" kern="1200" cap="none" spc="0" normalizeH="0" baseline="0" noProof="0" dirty="0">
                <a:ln>
                  <a:noFill/>
                </a:ln>
                <a:solidFill>
                  <a:schemeClr val="tx1">
                    <a:lumMod val="75000"/>
                  </a:schemeClr>
                </a:solidFill>
                <a:effectLst/>
                <a:uLnTx/>
                <a:uFillTx/>
                <a:latin typeface="+mj-ea"/>
                <a:ea typeface="+mj-ea"/>
                <a:cs typeface="Rakuten Sans" panose="020B0503020203020204" pitchFamily="34" charset="0"/>
              </a:rPr>
              <a:t>14</a:t>
            </a:r>
            <a:r>
              <a:rPr kumimoji="1" lang="ja-JP" altLang="en-US" sz="2000" b="0" i="0" u="none" strike="noStrike" kern="1200" cap="none" spc="0" normalizeH="0" baseline="0" noProof="0">
                <a:ln>
                  <a:noFill/>
                </a:ln>
                <a:solidFill>
                  <a:schemeClr val="tx1">
                    <a:lumMod val="75000"/>
                  </a:schemeClr>
                </a:solidFill>
                <a:effectLst/>
                <a:uLnTx/>
                <a:uFillTx/>
                <a:latin typeface="+mj-ea"/>
                <a:ea typeface="+mj-ea"/>
                <a:cs typeface="Rakuten Sans" panose="020B0503020203020204" pitchFamily="34" charset="0"/>
              </a:rPr>
              <a:t>日</a:t>
            </a:r>
            <a:endParaRPr kumimoji="1" lang="ja-JP" altLang="en-US" sz="2000" b="0" i="0" u="none" strike="noStrike" kern="1200" cap="none" spc="0" normalizeH="0" baseline="0" noProof="0" dirty="0" err="1">
              <a:ln>
                <a:noFill/>
              </a:ln>
              <a:solidFill>
                <a:schemeClr val="tx1">
                  <a:lumMod val="75000"/>
                </a:schemeClr>
              </a:solidFill>
              <a:effectLst/>
              <a:uLnTx/>
              <a:uFillTx/>
              <a:latin typeface="+mj-ea"/>
              <a:ea typeface="+mj-ea"/>
              <a:cs typeface="Rakuten Sans" panose="020B0503020203020204" pitchFamily="34" charset="0"/>
            </a:endParaRPr>
          </a:p>
        </p:txBody>
      </p:sp>
      <p:sp>
        <p:nvSpPr>
          <p:cNvPr id="38" name="Text Placeholder 28">
            <a:extLst>
              <a:ext uri="{FF2B5EF4-FFF2-40B4-BE49-F238E27FC236}">
                <a16:creationId xmlns:a16="http://schemas.microsoft.com/office/drawing/2014/main" id="{784DDCD9-9265-E48A-3277-5D6859FD5E7F}"/>
              </a:ext>
            </a:extLst>
          </p:cNvPr>
          <p:cNvSpPr txBox="1">
            <a:spLocks/>
          </p:cNvSpPr>
          <p:nvPr/>
        </p:nvSpPr>
        <p:spPr>
          <a:xfrm>
            <a:off x="627409" y="5934103"/>
            <a:ext cx="11514316" cy="262160"/>
          </a:xfrm>
          <a:prstGeom prst="rect">
            <a:avLst/>
          </a:prstGeom>
        </p:spPr>
        <p:txBody>
          <a:bodyPr/>
          <a:lstStyle>
            <a:lvl1pPr marL="0" marR="0" indent="0" algn="r" defTabSz="308475" eaLnBrk="1" latinLnBrk="0" hangingPunct="1">
              <a:lnSpc>
                <a:spcPct val="100000"/>
              </a:lnSpc>
              <a:spcBef>
                <a:spcPts val="0"/>
              </a:spcBef>
              <a:spcAft>
                <a:spcPts val="100"/>
              </a:spcAft>
              <a:buClrTx/>
              <a:buSzTx/>
              <a:buFontTx/>
              <a:buNone/>
              <a:tabLst/>
              <a:defRPr kumimoji="1" sz="800" b="0" i="0" u="none" strike="noStrike" cap="none" spc="0" baseline="0">
                <a:ln>
                  <a:noFill/>
                </a:ln>
                <a:solidFill>
                  <a:srgbClr val="7F7F7F"/>
                </a:solidFill>
                <a:uFillTx/>
                <a:latin typeface="+mn-ea"/>
                <a:ea typeface="+mn-ea"/>
                <a:cs typeface="+mj-cs"/>
                <a:sym typeface="メイリオ"/>
              </a:defRPr>
            </a:lvl1pPr>
            <a:lvl2pPr marL="464374"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2pPr>
            <a:lvl3pPr marL="631073"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3pPr>
            <a:lvl4pPr marL="797772"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4pPr>
            <a:lvl5pPr marL="964470"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5pPr>
            <a:lvl6pPr marL="1131169"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6pPr>
            <a:lvl7pPr marL="1297868"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7pPr>
            <a:lvl8pPr marL="1464566"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8pPr>
            <a:lvl9pPr marL="1631265" marR="0" indent="-297676" algn="l" defTabSz="308475" eaLnBrk="1" latinLnBrk="0" hangingPunct="1">
              <a:lnSpc>
                <a:spcPct val="100000"/>
              </a:lnSpc>
              <a:spcBef>
                <a:spcPts val="0"/>
              </a:spcBef>
              <a:spcAft>
                <a:spcPts val="0"/>
              </a:spcAft>
              <a:buClrTx/>
              <a:buSzPct val="75000"/>
              <a:buFontTx/>
              <a:buChar char="•"/>
              <a:tabLst/>
              <a:defRPr kumimoji="1" sz="2400" b="0" i="0" u="none" strike="noStrike" cap="none" spc="0" baseline="0">
                <a:ln>
                  <a:noFill/>
                </a:ln>
                <a:solidFill>
                  <a:srgbClr val="000000"/>
                </a:solidFill>
                <a:uFillTx/>
                <a:latin typeface="+mn-lt"/>
                <a:ea typeface="+mn-ea"/>
                <a:cs typeface="+mj-cs"/>
                <a:sym typeface="メイリオ"/>
              </a:defRPr>
            </a:lvl9pPr>
          </a:lstStyle>
          <a:p>
            <a:pPr marL="0" marR="0" lvl="0" indent="0" algn="l" defTabSz="308475" eaLnBrk="1" fontAlgn="auto" latinLnBrk="0" hangingPunct="1">
              <a:lnSpc>
                <a:spcPct val="100000"/>
              </a:lnSpc>
              <a:spcBef>
                <a:spcPts val="0"/>
              </a:spcBef>
              <a:spcAft>
                <a:spcPts val="100"/>
              </a:spcAft>
              <a:buClrTx/>
              <a:buSzTx/>
              <a:buFontTx/>
              <a:buNone/>
              <a:tabLst/>
              <a:defRPr/>
            </a:pPr>
            <a:r>
              <a:rPr kumimoji="1" lang="en-US" altLang="ja-JP" sz="1000" b="0" i="0" u="none" strike="noStrike" kern="0" cap="none" spc="0" normalizeH="0" baseline="0" noProof="0" dirty="0">
                <a:ln>
                  <a:noFill/>
                </a:ln>
                <a:solidFill>
                  <a:srgbClr val="7F7F7F"/>
                </a:solidFill>
                <a:effectLst/>
                <a:uLnTx/>
                <a:uFillTx/>
                <a:latin typeface="+mj-ea"/>
                <a:ea typeface="+mj-ea"/>
                <a:cs typeface="+mj-cs"/>
                <a:sym typeface="メイリオ"/>
              </a:rPr>
              <a:t>* </a:t>
            </a:r>
            <a:r>
              <a:rPr kumimoji="1" lang="ja-JP" altLang="en-US" sz="1000" b="0" i="0" u="none" strike="noStrike" kern="0" cap="none" spc="0" normalizeH="0" baseline="0" noProof="0" dirty="0">
                <a:ln>
                  <a:noFill/>
                </a:ln>
                <a:solidFill>
                  <a:srgbClr val="7F7F7F"/>
                </a:solidFill>
                <a:effectLst/>
                <a:uLnTx/>
                <a:uFillTx/>
                <a:latin typeface="+mj-ea"/>
                <a:ea typeface="+mj-ea"/>
                <a:cs typeface="+mj-cs"/>
                <a:sym typeface="メイリオ"/>
              </a:rPr>
              <a:t>屋内、屋外含む基地局数</a:t>
            </a:r>
          </a:p>
          <a:p>
            <a:pPr marL="0" marR="0" lvl="0" indent="0" algn="l" defTabSz="308475" eaLnBrk="1" fontAlgn="auto" latinLnBrk="0" hangingPunct="1">
              <a:lnSpc>
                <a:spcPct val="100000"/>
              </a:lnSpc>
              <a:spcBef>
                <a:spcPts val="0"/>
              </a:spcBef>
              <a:spcAft>
                <a:spcPts val="100"/>
              </a:spcAft>
              <a:buClrTx/>
              <a:buSzTx/>
              <a:buFontTx/>
              <a:buNone/>
              <a:tabLst/>
              <a:defRPr/>
            </a:pPr>
            <a:endParaRPr kumimoji="1" lang="ja-JP" altLang="en-US" sz="1000" b="0" i="0" u="none" strike="noStrike" kern="0" cap="none" spc="0" normalizeH="0" baseline="0" noProof="0" dirty="0">
              <a:ln>
                <a:noFill/>
              </a:ln>
              <a:solidFill>
                <a:srgbClr val="7F7F7F"/>
              </a:solidFill>
              <a:effectLst/>
              <a:uLnTx/>
              <a:uFillTx/>
              <a:latin typeface="+mj-ea"/>
              <a:ea typeface="+mj-ea"/>
              <a:cs typeface="+mj-cs"/>
              <a:sym typeface="メイリオ"/>
            </a:endParaRPr>
          </a:p>
        </p:txBody>
      </p:sp>
      <p:sp>
        <p:nvSpPr>
          <p:cNvPr id="39" name="タイトル 1">
            <a:extLst>
              <a:ext uri="{FF2B5EF4-FFF2-40B4-BE49-F238E27FC236}">
                <a16:creationId xmlns:a16="http://schemas.microsoft.com/office/drawing/2014/main" id="{91AB3FC5-5B19-550E-55AD-BB7305B567E2}"/>
              </a:ext>
            </a:extLst>
          </p:cNvPr>
          <p:cNvSpPr>
            <a:spLocks noGrp="1"/>
          </p:cNvSpPr>
          <p:nvPr>
            <p:ph type="title"/>
          </p:nvPr>
        </p:nvSpPr>
        <p:spPr>
          <a:xfrm>
            <a:off x="334964" y="324000"/>
            <a:ext cx="11520000" cy="539667"/>
          </a:xfrm>
        </p:spPr>
        <p:txBody>
          <a:bodyPr/>
          <a:lstStyle/>
          <a:p>
            <a:r>
              <a:rPr lang="ja-JP" altLang="en-US" dirty="0"/>
              <a:t>　　　　サービス展開も加速中</a:t>
            </a:r>
          </a:p>
        </p:txBody>
      </p:sp>
    </p:spTree>
    <p:extLst>
      <p:ext uri="{BB962C8B-B14F-4D97-AF65-F5344CB8AC3E}">
        <p14:creationId xmlns:p14="http://schemas.microsoft.com/office/powerpoint/2010/main" val="569697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993776A4-93AE-B85E-7093-85E7F433DBE2}"/>
              </a:ext>
            </a:extLst>
          </p:cNvPr>
          <p:cNvSpPr/>
          <p:nvPr/>
        </p:nvSpPr>
        <p:spPr>
          <a:xfrm>
            <a:off x="382671" y="879906"/>
            <a:ext cx="11426659" cy="5283826"/>
          </a:xfrm>
          <a:prstGeom prst="rect">
            <a:avLst/>
          </a:prstGeom>
          <a:solidFill>
            <a:srgbClr val="FFFFFF"/>
          </a:solidFill>
          <a:ln w="9525">
            <a:no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a:ea typeface="メイリオ"/>
              <a:cs typeface="+mn-cs"/>
            </a:endParaRPr>
          </a:p>
        </p:txBody>
      </p:sp>
      <p:sp>
        <p:nvSpPr>
          <p:cNvPr id="40" name="TextBox 39">
            <a:extLst>
              <a:ext uri="{FF2B5EF4-FFF2-40B4-BE49-F238E27FC236}">
                <a16:creationId xmlns:a16="http://schemas.microsoft.com/office/drawing/2014/main" id="{79B41C2C-4FD2-CEC2-5053-8C87D4863EE1}"/>
              </a:ext>
            </a:extLst>
          </p:cNvPr>
          <p:cNvSpPr txBox="1"/>
          <p:nvPr/>
        </p:nvSpPr>
        <p:spPr>
          <a:xfrm>
            <a:off x="2846261" y="2497650"/>
            <a:ext cx="1814216" cy="67033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約</a:t>
            </a:r>
            <a:r>
              <a:rPr kumimoji="1" lang="ja-JP" altLang="en-US" sz="28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 </a:t>
            </a:r>
            <a:r>
              <a:rPr kumimoji="1" lang="en-US" sz="36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75</a:t>
            </a:r>
            <a:r>
              <a:rPr kumimoji="1" lang="en-US" sz="28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 Mbps</a:t>
            </a:r>
          </a:p>
        </p:txBody>
      </p:sp>
      <p:cxnSp>
        <p:nvCxnSpPr>
          <p:cNvPr id="41" name="Straight Connector 40">
            <a:extLst>
              <a:ext uri="{FF2B5EF4-FFF2-40B4-BE49-F238E27FC236}">
                <a16:creationId xmlns:a16="http://schemas.microsoft.com/office/drawing/2014/main" id="{E9C9F435-EC03-8495-16F5-81F7805A7FD7}"/>
              </a:ext>
            </a:extLst>
          </p:cNvPr>
          <p:cNvCxnSpPr>
            <a:cxnSpLocks/>
          </p:cNvCxnSpPr>
          <p:nvPr/>
        </p:nvCxnSpPr>
        <p:spPr>
          <a:xfrm>
            <a:off x="786063" y="3159080"/>
            <a:ext cx="8097356" cy="0"/>
          </a:xfrm>
          <a:prstGeom prst="line">
            <a:avLst/>
          </a:prstGeom>
          <a:noFill/>
          <a:ln w="19050" cap="flat" cmpd="sng" algn="ctr">
            <a:solidFill>
              <a:schemeClr val="tx1"/>
            </a:solidFill>
            <a:prstDash val="solid"/>
            <a:miter lim="800000"/>
            <a:headEnd type="none" w="med" len="med"/>
            <a:tailEnd type="arrow" w="med" len="med"/>
          </a:ln>
          <a:effectLst/>
        </p:spPr>
      </p:cxnSp>
      <p:sp>
        <p:nvSpPr>
          <p:cNvPr id="42" name="TextBox 41">
            <a:extLst>
              <a:ext uri="{FF2B5EF4-FFF2-40B4-BE49-F238E27FC236}">
                <a16:creationId xmlns:a16="http://schemas.microsoft.com/office/drawing/2014/main" id="{A367F098-252E-3FC6-2FBA-8C39E4DEE5A2}"/>
              </a:ext>
            </a:extLst>
          </p:cNvPr>
          <p:cNvSpPr txBox="1"/>
          <p:nvPr/>
        </p:nvSpPr>
        <p:spPr>
          <a:xfrm>
            <a:off x="2754767" y="4435133"/>
            <a:ext cx="216847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tx1">
                    <a:lumMod val="50000"/>
                  </a:schemeClr>
                </a:solidFill>
                <a:effectLst/>
                <a:uLnTx/>
                <a:uFillTx/>
                <a:latin typeface="Rakuten Sans"/>
                <a:ea typeface="メイリオ"/>
                <a:cs typeface="Rakuten Sans" panose="020B0503020203020204" pitchFamily="34" charset="0"/>
              </a:rPr>
              <a:t>約</a:t>
            </a:r>
            <a:r>
              <a:rPr kumimoji="1" lang="ja-JP" altLang="en-US" sz="2800" b="1" i="0" u="none" strike="noStrike" kern="1200" cap="none" spc="0" normalizeH="0" baseline="0" noProof="0">
                <a:ln>
                  <a:noFill/>
                </a:ln>
                <a:solidFill>
                  <a:schemeClr val="tx1">
                    <a:lumMod val="50000"/>
                  </a:schemeClr>
                </a:solidFill>
                <a:effectLst/>
                <a:uLnTx/>
                <a:uFillTx/>
                <a:latin typeface="Rakuten Sans"/>
                <a:ea typeface="メイリオ"/>
                <a:cs typeface="Rakuten Sans" panose="020B0503020203020204" pitchFamily="34" charset="0"/>
              </a:rPr>
              <a:t> </a:t>
            </a:r>
            <a:r>
              <a:rPr kumimoji="1" lang="en-US" sz="36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400</a:t>
            </a:r>
            <a:r>
              <a:rPr kumimoji="1" lang="en-US" sz="28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 Mbps</a:t>
            </a:r>
          </a:p>
        </p:txBody>
      </p:sp>
      <p:sp>
        <p:nvSpPr>
          <p:cNvPr id="43" name="TextBox 42">
            <a:extLst>
              <a:ext uri="{FF2B5EF4-FFF2-40B4-BE49-F238E27FC236}">
                <a16:creationId xmlns:a16="http://schemas.microsoft.com/office/drawing/2014/main" id="{B8B6A3BB-98E5-B5CA-C93D-5EEAF1E8F511}"/>
              </a:ext>
            </a:extLst>
          </p:cNvPr>
          <p:cNvSpPr txBox="1"/>
          <p:nvPr/>
        </p:nvSpPr>
        <p:spPr>
          <a:xfrm>
            <a:off x="4795396" y="1836790"/>
            <a:ext cx="2051652" cy="67033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約</a:t>
            </a:r>
            <a:r>
              <a:rPr kumimoji="1" lang="ja-JP" altLang="en-US" sz="28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 </a:t>
            </a:r>
            <a:r>
              <a:rPr kumimoji="1" lang="en-US" sz="36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273</a:t>
            </a:r>
            <a:r>
              <a:rPr kumimoji="1" lang="en-US" sz="28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 Mbps</a:t>
            </a:r>
          </a:p>
        </p:txBody>
      </p:sp>
      <p:sp>
        <p:nvSpPr>
          <p:cNvPr id="44" name="TextBox 43">
            <a:extLst>
              <a:ext uri="{FF2B5EF4-FFF2-40B4-BE49-F238E27FC236}">
                <a16:creationId xmlns:a16="http://schemas.microsoft.com/office/drawing/2014/main" id="{B8BB0F66-25E6-388D-9E20-9C16899492B6}"/>
              </a:ext>
            </a:extLst>
          </p:cNvPr>
          <p:cNvSpPr txBox="1"/>
          <p:nvPr/>
        </p:nvSpPr>
        <p:spPr>
          <a:xfrm>
            <a:off x="4920623" y="5573773"/>
            <a:ext cx="192642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tx1">
                    <a:lumMod val="50000"/>
                  </a:schemeClr>
                </a:solidFill>
                <a:effectLst/>
                <a:uLnTx/>
                <a:uFillTx/>
                <a:latin typeface="Rakuten Sans"/>
                <a:ea typeface="メイリオ"/>
                <a:cs typeface="Rakuten Sans" panose="020B0503020203020204" pitchFamily="34" charset="0"/>
              </a:rPr>
              <a:t>約</a:t>
            </a:r>
            <a:r>
              <a:rPr kumimoji="1" lang="ja-JP" altLang="en-US" sz="2800" b="1" i="0" u="none" strike="noStrike" kern="1200" cap="none" spc="0" normalizeH="0" baseline="0" noProof="0">
                <a:ln>
                  <a:noFill/>
                </a:ln>
                <a:solidFill>
                  <a:schemeClr val="tx1">
                    <a:lumMod val="50000"/>
                  </a:schemeClr>
                </a:solidFill>
                <a:effectLst/>
                <a:uLnTx/>
                <a:uFillTx/>
                <a:latin typeface="Rakuten Sans"/>
                <a:ea typeface="メイリオ"/>
                <a:cs typeface="Rakuten Sans" panose="020B0503020203020204" pitchFamily="34" charset="0"/>
              </a:rPr>
              <a:t> </a:t>
            </a:r>
            <a:r>
              <a:rPr kumimoji="1" lang="en-US" sz="36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2</a:t>
            </a:r>
            <a:r>
              <a:rPr kumimoji="1" lang="en-US" altLang="ja-JP" sz="36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.8</a:t>
            </a:r>
            <a:r>
              <a:rPr kumimoji="1" lang="ja-JP" altLang="en-US" sz="28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rPr>
              <a:t> </a:t>
            </a:r>
            <a:r>
              <a:rPr kumimoji="1" lang="en-US" altLang="ja-JP" sz="2800" b="1" i="0" u="none" strike="noStrike" kern="1200" cap="none" spc="0" normalizeH="0" baseline="0" noProof="0" dirty="0" err="1">
                <a:ln>
                  <a:noFill/>
                </a:ln>
                <a:solidFill>
                  <a:schemeClr val="tx1">
                    <a:lumMod val="50000"/>
                  </a:schemeClr>
                </a:solidFill>
                <a:effectLst/>
                <a:uLnTx/>
                <a:uFillTx/>
                <a:latin typeface="Rakuten Sans"/>
                <a:ea typeface="メイリオ"/>
                <a:cs typeface="Rakuten Sans" panose="020B0503020203020204" pitchFamily="34" charset="0"/>
              </a:rPr>
              <a:t>G</a:t>
            </a:r>
            <a:r>
              <a:rPr kumimoji="1" lang="en-US" sz="2800" b="1" i="0" u="none" strike="noStrike" kern="1200" cap="none" spc="0" normalizeH="0" baseline="0" noProof="0" dirty="0" err="1">
                <a:ln>
                  <a:noFill/>
                </a:ln>
                <a:solidFill>
                  <a:schemeClr val="tx1">
                    <a:lumMod val="50000"/>
                  </a:schemeClr>
                </a:solidFill>
                <a:effectLst/>
                <a:uLnTx/>
                <a:uFillTx/>
                <a:latin typeface="Rakuten Sans"/>
                <a:ea typeface="メイリオ"/>
                <a:cs typeface="Rakuten Sans" panose="020B0503020203020204" pitchFamily="34" charset="0"/>
              </a:rPr>
              <a:t>bps</a:t>
            </a:r>
            <a:endParaRPr kumimoji="1" lang="en-US" sz="2800" b="1" i="0" u="none" strike="noStrike" kern="1200" cap="none" spc="0" normalizeH="0" baseline="0" noProof="0" dirty="0">
              <a:ln>
                <a:noFill/>
              </a:ln>
              <a:solidFill>
                <a:schemeClr val="tx1">
                  <a:lumMod val="50000"/>
                </a:schemeClr>
              </a:solidFill>
              <a:effectLst/>
              <a:uLnTx/>
              <a:uFillTx/>
              <a:latin typeface="Rakuten Sans"/>
              <a:ea typeface="メイリオ"/>
              <a:cs typeface="Rakuten Sans" panose="020B0503020203020204" pitchFamily="34" charset="0"/>
            </a:endParaRPr>
          </a:p>
        </p:txBody>
      </p:sp>
      <p:cxnSp>
        <p:nvCxnSpPr>
          <p:cNvPr id="45" name="Straight Connector 44">
            <a:extLst>
              <a:ext uri="{FF2B5EF4-FFF2-40B4-BE49-F238E27FC236}">
                <a16:creationId xmlns:a16="http://schemas.microsoft.com/office/drawing/2014/main" id="{F005EC1B-E38E-AF87-540D-228526440FCB}"/>
              </a:ext>
            </a:extLst>
          </p:cNvPr>
          <p:cNvCxnSpPr>
            <a:cxnSpLocks/>
          </p:cNvCxnSpPr>
          <p:nvPr/>
        </p:nvCxnSpPr>
        <p:spPr>
          <a:xfrm rot="19523589">
            <a:off x="6020447" y="5086420"/>
            <a:ext cx="279029" cy="0"/>
          </a:xfrm>
          <a:prstGeom prst="line">
            <a:avLst/>
          </a:prstGeom>
          <a:noFill/>
          <a:ln w="28575" cap="flat" cmpd="sng" algn="ctr">
            <a:solidFill>
              <a:srgbClr val="FF008C"/>
            </a:solidFill>
            <a:prstDash val="solid"/>
            <a:miter lim="800000"/>
          </a:ln>
          <a:effectLst/>
        </p:spPr>
      </p:cxnSp>
      <p:cxnSp>
        <p:nvCxnSpPr>
          <p:cNvPr id="46" name="Straight Connector 45">
            <a:extLst>
              <a:ext uri="{FF2B5EF4-FFF2-40B4-BE49-F238E27FC236}">
                <a16:creationId xmlns:a16="http://schemas.microsoft.com/office/drawing/2014/main" id="{35DF38C9-88E5-E1C0-3312-3F5E68E916C3}"/>
              </a:ext>
            </a:extLst>
          </p:cNvPr>
          <p:cNvCxnSpPr>
            <a:cxnSpLocks/>
          </p:cNvCxnSpPr>
          <p:nvPr/>
        </p:nvCxnSpPr>
        <p:spPr>
          <a:xfrm rot="19523589">
            <a:off x="6042106" y="5169913"/>
            <a:ext cx="279029" cy="0"/>
          </a:xfrm>
          <a:prstGeom prst="line">
            <a:avLst/>
          </a:prstGeom>
          <a:noFill/>
          <a:ln w="28575" cap="flat" cmpd="sng" algn="ctr">
            <a:solidFill>
              <a:srgbClr val="FF008C"/>
            </a:solidFill>
            <a:prstDash val="solid"/>
            <a:miter lim="800000"/>
          </a:ln>
          <a:effectLst/>
        </p:spPr>
      </p:cxnSp>
      <p:sp>
        <p:nvSpPr>
          <p:cNvPr id="47" name="TextBox 46">
            <a:extLst>
              <a:ext uri="{FF2B5EF4-FFF2-40B4-BE49-F238E27FC236}">
                <a16:creationId xmlns:a16="http://schemas.microsoft.com/office/drawing/2014/main" id="{0F9FFD0A-2154-3F1E-CD97-54F0F02908E5}"/>
              </a:ext>
            </a:extLst>
          </p:cNvPr>
          <p:cNvSpPr txBox="1"/>
          <p:nvPr/>
        </p:nvSpPr>
        <p:spPr>
          <a:xfrm>
            <a:off x="7007336" y="2318571"/>
            <a:ext cx="1988045" cy="1117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8C"/>
                </a:solidFill>
                <a:effectLst/>
                <a:uLnTx/>
                <a:uFillTx/>
                <a:latin typeface="Rakuten Sans"/>
                <a:ea typeface="メイリオ"/>
                <a:cs typeface="Rakuten Sans" panose="020B0503020203020204" pitchFamily="34" charset="0"/>
              </a:rPr>
              <a:t>約 </a:t>
            </a:r>
            <a:r>
              <a:rPr kumimoji="1" lang="en-JP" sz="5400" b="1" i="0" u="none" strike="noStrike" kern="1200" cap="none" spc="0" normalizeH="0" baseline="0" noProof="0" dirty="0">
                <a:ln>
                  <a:noFill/>
                </a:ln>
                <a:solidFill>
                  <a:srgbClr val="FF008C"/>
                </a:solidFill>
                <a:effectLst/>
                <a:uLnTx/>
                <a:uFillTx/>
                <a:latin typeface="Rakuten Sans"/>
                <a:ea typeface="メイリオ"/>
                <a:cs typeface="+mn-cs"/>
              </a:rPr>
              <a:t>3.6</a:t>
            </a:r>
            <a:r>
              <a:rPr kumimoji="1" lang="en-JP" sz="4000" b="1" i="0" u="none" strike="noStrike" kern="1200" cap="none" spc="0" normalizeH="0" baseline="0" noProof="0" dirty="0">
                <a:ln>
                  <a:noFill/>
                </a:ln>
                <a:solidFill>
                  <a:srgbClr val="FF008C"/>
                </a:solidFill>
                <a:effectLst/>
                <a:uLnTx/>
                <a:uFillTx/>
                <a:latin typeface="Rakuten Sans"/>
                <a:ea typeface="メイリオ"/>
                <a:cs typeface="+mn-cs"/>
              </a:rPr>
              <a:t>倍</a:t>
            </a:r>
            <a:endParaRPr kumimoji="1" lang="en-JP" sz="3600" b="1" i="0" u="none" strike="noStrike" kern="1200" cap="none" spc="0" normalizeH="0" baseline="0" noProof="0" dirty="0">
              <a:ln>
                <a:noFill/>
              </a:ln>
              <a:solidFill>
                <a:srgbClr val="FF008C"/>
              </a:solidFill>
              <a:effectLst/>
              <a:uLnTx/>
              <a:uFillTx/>
              <a:latin typeface="Rakuten Sans"/>
              <a:ea typeface="メイリオ"/>
              <a:cs typeface="+mn-cs"/>
            </a:endParaRPr>
          </a:p>
        </p:txBody>
      </p:sp>
      <p:sp>
        <p:nvSpPr>
          <p:cNvPr id="48" name="TextBox 47">
            <a:extLst>
              <a:ext uri="{FF2B5EF4-FFF2-40B4-BE49-F238E27FC236}">
                <a16:creationId xmlns:a16="http://schemas.microsoft.com/office/drawing/2014/main" id="{57627F10-01BB-867B-3C70-84796E191AED}"/>
              </a:ext>
            </a:extLst>
          </p:cNvPr>
          <p:cNvSpPr txBox="1"/>
          <p:nvPr/>
        </p:nvSpPr>
        <p:spPr>
          <a:xfrm>
            <a:off x="7456867" y="1892422"/>
            <a:ext cx="923651" cy="6330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2800" b="0" i="0" u="none" strike="noStrike" kern="1200" cap="none" spc="0" normalizeH="0" baseline="0" noProof="0" dirty="0">
                <a:ln>
                  <a:noFill/>
                </a:ln>
                <a:solidFill>
                  <a:schemeClr val="tx1">
                    <a:lumMod val="50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4Gの</a:t>
            </a:r>
          </a:p>
        </p:txBody>
      </p:sp>
      <p:sp>
        <p:nvSpPr>
          <p:cNvPr id="49" name="TextBox 48">
            <a:extLst>
              <a:ext uri="{FF2B5EF4-FFF2-40B4-BE49-F238E27FC236}">
                <a16:creationId xmlns:a16="http://schemas.microsoft.com/office/drawing/2014/main" id="{5689767D-6FF8-26D0-8A2D-531DE4C5DD9E}"/>
              </a:ext>
            </a:extLst>
          </p:cNvPr>
          <p:cNvSpPr txBox="1"/>
          <p:nvPr/>
        </p:nvSpPr>
        <p:spPr>
          <a:xfrm>
            <a:off x="1045855" y="2712188"/>
            <a:ext cx="1186543" cy="4468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1800" b="0" i="0" u="none" strike="noStrike" kern="1200" cap="none" spc="0" normalizeH="0" baseline="0" noProof="0" dirty="0">
                <a:ln>
                  <a:noFill/>
                </a:ln>
                <a:solidFill>
                  <a:schemeClr val="tx1">
                    <a:lumMod val="50000"/>
                  </a:schemeClr>
                </a:solidFill>
                <a:effectLst/>
                <a:uLnTx/>
                <a:uFillTx/>
                <a:latin typeface="Meiryo UI" panose="020B0604030504040204" pitchFamily="34" charset="-128"/>
                <a:ea typeface="Meiryo UI" panose="020B0604030504040204" pitchFamily="34" charset="-128"/>
                <a:cs typeface="+mn-cs"/>
              </a:rPr>
              <a:t>アップロード</a:t>
            </a:r>
          </a:p>
        </p:txBody>
      </p:sp>
      <p:sp>
        <p:nvSpPr>
          <p:cNvPr id="50" name="TextBox 49">
            <a:extLst>
              <a:ext uri="{FF2B5EF4-FFF2-40B4-BE49-F238E27FC236}">
                <a16:creationId xmlns:a16="http://schemas.microsoft.com/office/drawing/2014/main" id="{7A7814EB-78C0-65FB-F306-9ED792E8E10C}"/>
              </a:ext>
            </a:extLst>
          </p:cNvPr>
          <p:cNvSpPr txBox="1"/>
          <p:nvPr/>
        </p:nvSpPr>
        <p:spPr>
          <a:xfrm>
            <a:off x="1050828" y="5004432"/>
            <a:ext cx="1213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1800" b="0" i="0" u="none" strike="noStrike" kern="1200" cap="none" spc="0" normalizeH="0" baseline="0" noProof="0" dirty="0">
                <a:ln>
                  <a:noFill/>
                </a:ln>
                <a:solidFill>
                  <a:schemeClr val="tx1">
                    <a:lumMod val="50000"/>
                  </a:schemeClr>
                </a:solidFill>
                <a:effectLst/>
                <a:uLnTx/>
                <a:uFillTx/>
                <a:latin typeface="Meiryo UI" panose="020B0604030504040204" pitchFamily="34" charset="-128"/>
                <a:ea typeface="Meiryo UI" panose="020B0604030504040204" pitchFamily="34" charset="-128"/>
                <a:cs typeface="+mn-cs"/>
              </a:rPr>
              <a:t>ダウンロード</a:t>
            </a:r>
          </a:p>
        </p:txBody>
      </p:sp>
      <p:sp>
        <p:nvSpPr>
          <p:cNvPr id="51" name="TextBox 50">
            <a:extLst>
              <a:ext uri="{FF2B5EF4-FFF2-40B4-BE49-F238E27FC236}">
                <a16:creationId xmlns:a16="http://schemas.microsoft.com/office/drawing/2014/main" id="{7529FC2E-538F-7ED6-C276-1345D94E88CD}"/>
              </a:ext>
            </a:extLst>
          </p:cNvPr>
          <p:cNvSpPr txBox="1"/>
          <p:nvPr/>
        </p:nvSpPr>
        <p:spPr>
          <a:xfrm>
            <a:off x="7007336" y="4439267"/>
            <a:ext cx="19415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FF008C"/>
                </a:solidFill>
                <a:effectLst/>
                <a:uLnTx/>
                <a:uFillTx/>
                <a:latin typeface="Rakuten Sans"/>
                <a:ea typeface="メイリオ"/>
                <a:cs typeface="Rakuten Sans" panose="020B0503020203020204" pitchFamily="34" charset="0"/>
              </a:rPr>
              <a:t>約 </a:t>
            </a:r>
            <a:r>
              <a:rPr kumimoji="1" lang="en-JP" sz="5400" b="1" i="0" u="none" strike="noStrike" kern="1200" cap="none" spc="0" normalizeH="0" baseline="0" noProof="0" dirty="0">
                <a:ln>
                  <a:noFill/>
                </a:ln>
                <a:solidFill>
                  <a:srgbClr val="FF008C"/>
                </a:solidFill>
                <a:effectLst/>
                <a:uLnTx/>
                <a:uFillTx/>
                <a:latin typeface="Rakuten Sans" panose="020B0503020203020204" pitchFamily="34" charset="0"/>
                <a:ea typeface="メイリオ"/>
                <a:cs typeface="Rakuten Sans" panose="020B0503020203020204" pitchFamily="34" charset="0"/>
              </a:rPr>
              <a:t>7</a:t>
            </a:r>
            <a:r>
              <a:rPr kumimoji="1" lang="en-JP" sz="5400" b="1" i="0" u="none" strike="noStrike" kern="1200" cap="none" spc="0" normalizeH="0" baseline="0" noProof="0" dirty="0">
                <a:ln>
                  <a:noFill/>
                </a:ln>
                <a:solidFill>
                  <a:srgbClr val="FF008C"/>
                </a:solidFill>
                <a:effectLst/>
                <a:uLnTx/>
                <a:uFillTx/>
                <a:latin typeface="Rakuten Sans"/>
                <a:ea typeface="メイリオ"/>
                <a:cs typeface="+mn-cs"/>
              </a:rPr>
              <a:t>.2</a:t>
            </a:r>
            <a:r>
              <a:rPr kumimoji="1" lang="en-JP" sz="4000" b="1" i="0" u="none" strike="noStrike" kern="1200" cap="none" spc="0" normalizeH="0" baseline="0" noProof="0" dirty="0">
                <a:ln>
                  <a:noFill/>
                </a:ln>
                <a:solidFill>
                  <a:srgbClr val="FF008C"/>
                </a:solidFill>
                <a:effectLst/>
                <a:uLnTx/>
                <a:uFillTx/>
                <a:latin typeface="Rakuten Sans"/>
                <a:ea typeface="メイリオ"/>
                <a:cs typeface="+mn-cs"/>
              </a:rPr>
              <a:t>倍</a:t>
            </a:r>
            <a:endParaRPr kumimoji="1" lang="en-JP" sz="3600" b="1" i="0" u="none" strike="noStrike" kern="1200" cap="none" spc="0" normalizeH="0" baseline="0" noProof="0" dirty="0">
              <a:ln>
                <a:noFill/>
              </a:ln>
              <a:solidFill>
                <a:srgbClr val="FF008C"/>
              </a:solidFill>
              <a:effectLst/>
              <a:uLnTx/>
              <a:uFillTx/>
              <a:latin typeface="Rakuten Sans"/>
              <a:ea typeface="メイリオ"/>
              <a:cs typeface="+mn-cs"/>
            </a:endParaRPr>
          </a:p>
        </p:txBody>
      </p:sp>
      <p:sp>
        <p:nvSpPr>
          <p:cNvPr id="52" name="TextBox 51">
            <a:extLst>
              <a:ext uri="{FF2B5EF4-FFF2-40B4-BE49-F238E27FC236}">
                <a16:creationId xmlns:a16="http://schemas.microsoft.com/office/drawing/2014/main" id="{279B674C-0DB4-0AC8-B588-334E2BCDBB88}"/>
              </a:ext>
            </a:extLst>
          </p:cNvPr>
          <p:cNvSpPr txBox="1"/>
          <p:nvPr/>
        </p:nvSpPr>
        <p:spPr>
          <a:xfrm>
            <a:off x="7456867" y="4067181"/>
            <a:ext cx="9236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2800" b="0" i="0" u="none" strike="noStrike" kern="1200" cap="none" spc="0" normalizeH="0" baseline="0" noProof="0" dirty="0">
                <a:ln>
                  <a:noFill/>
                </a:ln>
                <a:solidFill>
                  <a:schemeClr val="tx1">
                    <a:lumMod val="50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4Gの</a:t>
            </a:r>
          </a:p>
        </p:txBody>
      </p:sp>
      <p:grpSp>
        <p:nvGrpSpPr>
          <p:cNvPr id="53" name="Group 36">
            <a:extLst>
              <a:ext uri="{FF2B5EF4-FFF2-40B4-BE49-F238E27FC236}">
                <a16:creationId xmlns:a16="http://schemas.microsoft.com/office/drawing/2014/main" id="{11502948-5ED5-686F-2ED8-F5F723F14E13}"/>
              </a:ext>
            </a:extLst>
          </p:cNvPr>
          <p:cNvGrpSpPr>
            <a:grpSpLocks noChangeAspect="1"/>
          </p:cNvGrpSpPr>
          <p:nvPr/>
        </p:nvGrpSpPr>
        <p:grpSpPr bwMode="auto">
          <a:xfrm>
            <a:off x="930301" y="1542349"/>
            <a:ext cx="1273931" cy="1143435"/>
            <a:chOff x="5516" y="449"/>
            <a:chExt cx="408" cy="403"/>
          </a:xfrm>
          <a:solidFill>
            <a:schemeClr val="tx1"/>
          </a:solidFill>
        </p:grpSpPr>
        <p:sp>
          <p:nvSpPr>
            <p:cNvPr id="54" name="Freeform 37">
              <a:extLst>
                <a:ext uri="{FF2B5EF4-FFF2-40B4-BE49-F238E27FC236}">
                  <a16:creationId xmlns:a16="http://schemas.microsoft.com/office/drawing/2014/main" id="{3E73C900-04BD-5E5F-EDB6-D8E59B5616D2}"/>
                </a:ext>
              </a:extLst>
            </p:cNvPr>
            <p:cNvSpPr>
              <a:spLocks/>
            </p:cNvSpPr>
            <p:nvPr/>
          </p:nvSpPr>
          <p:spPr bwMode="auto">
            <a:xfrm>
              <a:off x="5516" y="449"/>
              <a:ext cx="408" cy="252"/>
            </a:xfrm>
            <a:custGeom>
              <a:avLst/>
              <a:gdLst>
                <a:gd name="T0" fmla="*/ 218 w 276"/>
                <a:gd name="T1" fmla="*/ 170 h 170"/>
                <a:gd name="T2" fmla="*/ 212 w 276"/>
                <a:gd name="T3" fmla="*/ 165 h 170"/>
                <a:gd name="T4" fmla="*/ 218 w 276"/>
                <a:gd name="T5" fmla="*/ 158 h 170"/>
                <a:gd name="T6" fmla="*/ 264 w 276"/>
                <a:gd name="T7" fmla="*/ 108 h 170"/>
                <a:gd name="T8" fmla="*/ 248 w 276"/>
                <a:gd name="T9" fmla="*/ 72 h 170"/>
                <a:gd name="T10" fmla="*/ 211 w 276"/>
                <a:gd name="T11" fmla="*/ 57 h 170"/>
                <a:gd name="T12" fmla="*/ 205 w 276"/>
                <a:gd name="T13" fmla="*/ 54 h 170"/>
                <a:gd name="T14" fmla="*/ 138 w 276"/>
                <a:gd name="T15" fmla="*/ 12 h 170"/>
                <a:gd name="T16" fmla="*/ 64 w 276"/>
                <a:gd name="T17" fmla="*/ 82 h 170"/>
                <a:gd name="T18" fmla="*/ 61 w 276"/>
                <a:gd name="T19" fmla="*/ 86 h 170"/>
                <a:gd name="T20" fmla="*/ 57 w 276"/>
                <a:gd name="T21" fmla="*/ 87 h 170"/>
                <a:gd name="T22" fmla="*/ 25 w 276"/>
                <a:gd name="T23" fmla="*/ 95 h 170"/>
                <a:gd name="T24" fmla="*/ 12 w 276"/>
                <a:gd name="T25" fmla="*/ 122 h 170"/>
                <a:gd name="T26" fmla="*/ 41 w 276"/>
                <a:gd name="T27" fmla="*/ 157 h 170"/>
                <a:gd name="T28" fmla="*/ 45 w 276"/>
                <a:gd name="T29" fmla="*/ 164 h 170"/>
                <a:gd name="T30" fmla="*/ 38 w 276"/>
                <a:gd name="T31" fmla="*/ 169 h 170"/>
                <a:gd name="T32" fmla="*/ 0 w 276"/>
                <a:gd name="T33" fmla="*/ 122 h 170"/>
                <a:gd name="T34" fmla="*/ 17 w 276"/>
                <a:gd name="T35" fmla="*/ 85 h 170"/>
                <a:gd name="T36" fmla="*/ 52 w 276"/>
                <a:gd name="T37" fmla="*/ 75 h 170"/>
                <a:gd name="T38" fmla="*/ 138 w 276"/>
                <a:gd name="T39" fmla="*/ 0 h 170"/>
                <a:gd name="T40" fmla="*/ 214 w 276"/>
                <a:gd name="T41" fmla="*/ 45 h 170"/>
                <a:gd name="T42" fmla="*/ 257 w 276"/>
                <a:gd name="T43" fmla="*/ 63 h 170"/>
                <a:gd name="T44" fmla="*/ 276 w 276"/>
                <a:gd name="T45" fmla="*/ 108 h 170"/>
                <a:gd name="T46" fmla="*/ 219 w 276"/>
                <a:gd name="T47" fmla="*/ 170 h 170"/>
                <a:gd name="T48" fmla="*/ 218 w 276"/>
                <a:gd name="T4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170">
                  <a:moveTo>
                    <a:pt x="218" y="170"/>
                  </a:moveTo>
                  <a:cubicBezTo>
                    <a:pt x="215" y="170"/>
                    <a:pt x="213" y="168"/>
                    <a:pt x="212" y="165"/>
                  </a:cubicBezTo>
                  <a:cubicBezTo>
                    <a:pt x="212" y="162"/>
                    <a:pt x="214" y="159"/>
                    <a:pt x="218" y="158"/>
                  </a:cubicBezTo>
                  <a:cubicBezTo>
                    <a:pt x="219" y="158"/>
                    <a:pt x="264" y="153"/>
                    <a:pt x="264" y="108"/>
                  </a:cubicBezTo>
                  <a:cubicBezTo>
                    <a:pt x="264" y="94"/>
                    <a:pt x="258" y="81"/>
                    <a:pt x="248" y="72"/>
                  </a:cubicBezTo>
                  <a:cubicBezTo>
                    <a:pt x="238" y="62"/>
                    <a:pt x="225" y="57"/>
                    <a:pt x="211" y="57"/>
                  </a:cubicBezTo>
                  <a:cubicBezTo>
                    <a:pt x="208" y="57"/>
                    <a:pt x="206" y="56"/>
                    <a:pt x="205" y="54"/>
                  </a:cubicBezTo>
                  <a:cubicBezTo>
                    <a:pt x="193" y="28"/>
                    <a:pt x="167" y="12"/>
                    <a:pt x="138" y="12"/>
                  </a:cubicBezTo>
                  <a:cubicBezTo>
                    <a:pt x="99" y="12"/>
                    <a:pt x="66" y="42"/>
                    <a:pt x="64" y="82"/>
                  </a:cubicBezTo>
                  <a:cubicBezTo>
                    <a:pt x="64" y="83"/>
                    <a:pt x="63" y="85"/>
                    <a:pt x="61" y="86"/>
                  </a:cubicBezTo>
                  <a:cubicBezTo>
                    <a:pt x="60" y="87"/>
                    <a:pt x="58" y="88"/>
                    <a:pt x="57" y="87"/>
                  </a:cubicBezTo>
                  <a:cubicBezTo>
                    <a:pt x="45" y="85"/>
                    <a:pt x="34" y="88"/>
                    <a:pt x="25" y="95"/>
                  </a:cubicBezTo>
                  <a:cubicBezTo>
                    <a:pt x="16" y="102"/>
                    <a:pt x="12" y="111"/>
                    <a:pt x="12" y="122"/>
                  </a:cubicBezTo>
                  <a:cubicBezTo>
                    <a:pt x="12" y="142"/>
                    <a:pt x="22" y="153"/>
                    <a:pt x="41" y="157"/>
                  </a:cubicBezTo>
                  <a:cubicBezTo>
                    <a:pt x="44" y="158"/>
                    <a:pt x="46" y="161"/>
                    <a:pt x="45" y="164"/>
                  </a:cubicBezTo>
                  <a:cubicBezTo>
                    <a:pt x="45" y="168"/>
                    <a:pt x="42" y="170"/>
                    <a:pt x="38" y="169"/>
                  </a:cubicBezTo>
                  <a:cubicBezTo>
                    <a:pt x="24" y="166"/>
                    <a:pt x="0" y="156"/>
                    <a:pt x="0" y="122"/>
                  </a:cubicBezTo>
                  <a:cubicBezTo>
                    <a:pt x="0" y="108"/>
                    <a:pt x="6" y="94"/>
                    <a:pt x="17" y="85"/>
                  </a:cubicBezTo>
                  <a:cubicBezTo>
                    <a:pt x="27" y="77"/>
                    <a:pt x="40" y="74"/>
                    <a:pt x="52" y="75"/>
                  </a:cubicBezTo>
                  <a:cubicBezTo>
                    <a:pt x="58" y="32"/>
                    <a:pt x="94" y="0"/>
                    <a:pt x="138" y="0"/>
                  </a:cubicBezTo>
                  <a:cubicBezTo>
                    <a:pt x="170" y="0"/>
                    <a:pt x="199" y="17"/>
                    <a:pt x="214" y="45"/>
                  </a:cubicBezTo>
                  <a:cubicBezTo>
                    <a:pt x="230" y="46"/>
                    <a:pt x="245" y="52"/>
                    <a:pt x="257" y="63"/>
                  </a:cubicBezTo>
                  <a:cubicBezTo>
                    <a:pt x="269" y="75"/>
                    <a:pt x="276" y="91"/>
                    <a:pt x="276" y="108"/>
                  </a:cubicBezTo>
                  <a:cubicBezTo>
                    <a:pt x="276" y="164"/>
                    <a:pt x="219" y="170"/>
                    <a:pt x="219" y="170"/>
                  </a:cubicBezTo>
                  <a:cubicBezTo>
                    <a:pt x="219" y="170"/>
                    <a:pt x="218" y="170"/>
                    <a:pt x="218"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sp>
          <p:nvSpPr>
            <p:cNvPr id="55" name="Freeform 38">
              <a:extLst>
                <a:ext uri="{FF2B5EF4-FFF2-40B4-BE49-F238E27FC236}">
                  <a16:creationId xmlns:a16="http://schemas.microsoft.com/office/drawing/2014/main" id="{1F557A47-DFE1-251C-0164-B06621BC981C}"/>
                </a:ext>
              </a:extLst>
            </p:cNvPr>
            <p:cNvSpPr>
              <a:spLocks noEditPoints="1"/>
            </p:cNvSpPr>
            <p:nvPr/>
          </p:nvSpPr>
          <p:spPr bwMode="auto">
            <a:xfrm>
              <a:off x="5658" y="656"/>
              <a:ext cx="124" cy="196"/>
            </a:xfrm>
            <a:custGeom>
              <a:avLst/>
              <a:gdLst>
                <a:gd name="T0" fmla="*/ 66 w 84"/>
                <a:gd name="T1" fmla="*/ 132 h 132"/>
                <a:gd name="T2" fmla="*/ 18 w 84"/>
                <a:gd name="T3" fmla="*/ 132 h 132"/>
                <a:gd name="T4" fmla="*/ 0 w 84"/>
                <a:gd name="T5" fmla="*/ 114 h 132"/>
                <a:gd name="T6" fmla="*/ 0 w 84"/>
                <a:gd name="T7" fmla="*/ 18 h 132"/>
                <a:gd name="T8" fmla="*/ 18 w 84"/>
                <a:gd name="T9" fmla="*/ 0 h 132"/>
                <a:gd name="T10" fmla="*/ 66 w 84"/>
                <a:gd name="T11" fmla="*/ 0 h 132"/>
                <a:gd name="T12" fmla="*/ 84 w 84"/>
                <a:gd name="T13" fmla="*/ 18 h 132"/>
                <a:gd name="T14" fmla="*/ 84 w 84"/>
                <a:gd name="T15" fmla="*/ 114 h 132"/>
                <a:gd name="T16" fmla="*/ 66 w 84"/>
                <a:gd name="T17" fmla="*/ 132 h 132"/>
                <a:gd name="T18" fmla="*/ 18 w 84"/>
                <a:gd name="T19" fmla="*/ 12 h 132"/>
                <a:gd name="T20" fmla="*/ 12 w 84"/>
                <a:gd name="T21" fmla="*/ 18 h 132"/>
                <a:gd name="T22" fmla="*/ 12 w 84"/>
                <a:gd name="T23" fmla="*/ 114 h 132"/>
                <a:gd name="T24" fmla="*/ 18 w 84"/>
                <a:gd name="T25" fmla="*/ 120 h 132"/>
                <a:gd name="T26" fmla="*/ 66 w 84"/>
                <a:gd name="T27" fmla="*/ 120 h 132"/>
                <a:gd name="T28" fmla="*/ 72 w 84"/>
                <a:gd name="T29" fmla="*/ 114 h 132"/>
                <a:gd name="T30" fmla="*/ 72 w 84"/>
                <a:gd name="T31" fmla="*/ 18 h 132"/>
                <a:gd name="T32" fmla="*/ 66 w 84"/>
                <a:gd name="T33" fmla="*/ 12 h 132"/>
                <a:gd name="T34" fmla="*/ 18 w 84"/>
                <a:gd name="T35"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32">
                  <a:moveTo>
                    <a:pt x="66" y="132"/>
                  </a:moveTo>
                  <a:cubicBezTo>
                    <a:pt x="18" y="132"/>
                    <a:pt x="18" y="132"/>
                    <a:pt x="18" y="132"/>
                  </a:cubicBezTo>
                  <a:cubicBezTo>
                    <a:pt x="8" y="132"/>
                    <a:pt x="0" y="124"/>
                    <a:pt x="0" y="114"/>
                  </a:cubicBezTo>
                  <a:cubicBezTo>
                    <a:pt x="0" y="18"/>
                    <a:pt x="0" y="18"/>
                    <a:pt x="0" y="18"/>
                  </a:cubicBezTo>
                  <a:cubicBezTo>
                    <a:pt x="0" y="8"/>
                    <a:pt x="8" y="0"/>
                    <a:pt x="18" y="0"/>
                  </a:cubicBezTo>
                  <a:cubicBezTo>
                    <a:pt x="66" y="0"/>
                    <a:pt x="66" y="0"/>
                    <a:pt x="66" y="0"/>
                  </a:cubicBezTo>
                  <a:cubicBezTo>
                    <a:pt x="76" y="0"/>
                    <a:pt x="84" y="8"/>
                    <a:pt x="84" y="18"/>
                  </a:cubicBezTo>
                  <a:cubicBezTo>
                    <a:pt x="84" y="114"/>
                    <a:pt x="84" y="114"/>
                    <a:pt x="84" y="114"/>
                  </a:cubicBezTo>
                  <a:cubicBezTo>
                    <a:pt x="84" y="124"/>
                    <a:pt x="76" y="132"/>
                    <a:pt x="66" y="132"/>
                  </a:cubicBezTo>
                  <a:close/>
                  <a:moveTo>
                    <a:pt x="18" y="12"/>
                  </a:moveTo>
                  <a:cubicBezTo>
                    <a:pt x="15" y="12"/>
                    <a:pt x="12" y="15"/>
                    <a:pt x="12" y="18"/>
                  </a:cubicBezTo>
                  <a:cubicBezTo>
                    <a:pt x="12" y="114"/>
                    <a:pt x="12" y="114"/>
                    <a:pt x="12" y="114"/>
                  </a:cubicBezTo>
                  <a:cubicBezTo>
                    <a:pt x="12" y="118"/>
                    <a:pt x="15" y="120"/>
                    <a:pt x="18" y="120"/>
                  </a:cubicBezTo>
                  <a:cubicBezTo>
                    <a:pt x="66" y="120"/>
                    <a:pt x="66" y="120"/>
                    <a:pt x="66" y="120"/>
                  </a:cubicBezTo>
                  <a:cubicBezTo>
                    <a:pt x="69" y="120"/>
                    <a:pt x="72" y="118"/>
                    <a:pt x="72" y="114"/>
                  </a:cubicBezTo>
                  <a:cubicBezTo>
                    <a:pt x="72" y="18"/>
                    <a:pt x="72" y="18"/>
                    <a:pt x="72" y="18"/>
                  </a:cubicBezTo>
                  <a:cubicBezTo>
                    <a:pt x="72" y="15"/>
                    <a:pt x="69" y="12"/>
                    <a:pt x="66" y="12"/>
                  </a:cubicBezTo>
                  <a:lnTo>
                    <a:pt x="1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sp>
          <p:nvSpPr>
            <p:cNvPr id="56" name="Freeform 39">
              <a:extLst>
                <a:ext uri="{FF2B5EF4-FFF2-40B4-BE49-F238E27FC236}">
                  <a16:creationId xmlns:a16="http://schemas.microsoft.com/office/drawing/2014/main" id="{163A16A7-8902-411D-434B-63A04D688BBB}"/>
                </a:ext>
              </a:extLst>
            </p:cNvPr>
            <p:cNvSpPr>
              <a:spLocks/>
            </p:cNvSpPr>
            <p:nvPr/>
          </p:nvSpPr>
          <p:spPr bwMode="auto">
            <a:xfrm>
              <a:off x="5658" y="798"/>
              <a:ext cx="124"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3" y="12"/>
                    <a:pt x="0" y="10"/>
                    <a:pt x="0" y="6"/>
                  </a:cubicBezTo>
                  <a:cubicBezTo>
                    <a:pt x="0" y="3"/>
                    <a:pt x="3" y="0"/>
                    <a:pt x="6" y="0"/>
                  </a:cubicBezTo>
                  <a:cubicBezTo>
                    <a:pt x="78" y="0"/>
                    <a:pt x="78" y="0"/>
                    <a:pt x="78" y="0"/>
                  </a:cubicBezTo>
                  <a:cubicBezTo>
                    <a:pt x="81" y="0"/>
                    <a:pt x="84" y="3"/>
                    <a:pt x="84" y="6"/>
                  </a:cubicBezTo>
                  <a:cubicBezTo>
                    <a:pt x="84" y="10"/>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sp>
          <p:nvSpPr>
            <p:cNvPr id="57" name="Freeform 40">
              <a:extLst>
                <a:ext uri="{FF2B5EF4-FFF2-40B4-BE49-F238E27FC236}">
                  <a16:creationId xmlns:a16="http://schemas.microsoft.com/office/drawing/2014/main" id="{209D1A86-3EFB-BD76-8638-6842DA69D1A2}"/>
                </a:ext>
              </a:extLst>
            </p:cNvPr>
            <p:cNvSpPr>
              <a:spLocks/>
            </p:cNvSpPr>
            <p:nvPr/>
          </p:nvSpPr>
          <p:spPr bwMode="auto">
            <a:xfrm>
              <a:off x="5711" y="523"/>
              <a:ext cx="18" cy="107"/>
            </a:xfrm>
            <a:custGeom>
              <a:avLst/>
              <a:gdLst>
                <a:gd name="T0" fmla="*/ 6 w 12"/>
                <a:gd name="T1" fmla="*/ 72 h 72"/>
                <a:gd name="T2" fmla="*/ 0 w 12"/>
                <a:gd name="T3" fmla="*/ 66 h 72"/>
                <a:gd name="T4" fmla="*/ 0 w 12"/>
                <a:gd name="T5" fmla="*/ 6 h 72"/>
                <a:gd name="T6" fmla="*/ 6 w 12"/>
                <a:gd name="T7" fmla="*/ 0 h 72"/>
                <a:gd name="T8" fmla="*/ 12 w 12"/>
                <a:gd name="T9" fmla="*/ 6 h 72"/>
                <a:gd name="T10" fmla="*/ 12 w 12"/>
                <a:gd name="T11" fmla="*/ 66 h 72"/>
                <a:gd name="T12" fmla="*/ 6 w 12"/>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12" h="72">
                  <a:moveTo>
                    <a:pt x="6" y="72"/>
                  </a:moveTo>
                  <a:cubicBezTo>
                    <a:pt x="3" y="72"/>
                    <a:pt x="0" y="70"/>
                    <a:pt x="0" y="66"/>
                  </a:cubicBezTo>
                  <a:cubicBezTo>
                    <a:pt x="0" y="6"/>
                    <a:pt x="0" y="6"/>
                    <a:pt x="0" y="6"/>
                  </a:cubicBezTo>
                  <a:cubicBezTo>
                    <a:pt x="0" y="3"/>
                    <a:pt x="3" y="0"/>
                    <a:pt x="6" y="0"/>
                  </a:cubicBezTo>
                  <a:cubicBezTo>
                    <a:pt x="9" y="0"/>
                    <a:pt x="12" y="3"/>
                    <a:pt x="12" y="6"/>
                  </a:cubicBezTo>
                  <a:cubicBezTo>
                    <a:pt x="12" y="66"/>
                    <a:pt x="12" y="66"/>
                    <a:pt x="12" y="66"/>
                  </a:cubicBezTo>
                  <a:cubicBezTo>
                    <a:pt x="12" y="70"/>
                    <a:pt x="9" y="72"/>
                    <a:pt x="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sp>
          <p:nvSpPr>
            <p:cNvPr id="58" name="Freeform 41">
              <a:extLst>
                <a:ext uri="{FF2B5EF4-FFF2-40B4-BE49-F238E27FC236}">
                  <a16:creationId xmlns:a16="http://schemas.microsoft.com/office/drawing/2014/main" id="{2FC6CFB2-C9CE-25B3-9A5E-66DFB2FE5307}"/>
                </a:ext>
              </a:extLst>
            </p:cNvPr>
            <p:cNvSpPr>
              <a:spLocks/>
            </p:cNvSpPr>
            <p:nvPr/>
          </p:nvSpPr>
          <p:spPr bwMode="auto">
            <a:xfrm>
              <a:off x="5674" y="523"/>
              <a:ext cx="90" cy="55"/>
            </a:xfrm>
            <a:custGeom>
              <a:avLst/>
              <a:gdLst>
                <a:gd name="T0" fmla="*/ 55 w 61"/>
                <a:gd name="T1" fmla="*/ 36 h 37"/>
                <a:gd name="T2" fmla="*/ 51 w 61"/>
                <a:gd name="T3" fmla="*/ 35 h 37"/>
                <a:gd name="T4" fmla="*/ 31 w 61"/>
                <a:gd name="T5" fmla="*/ 15 h 37"/>
                <a:gd name="T6" fmla="*/ 11 w 61"/>
                <a:gd name="T7" fmla="*/ 35 h 37"/>
                <a:gd name="T8" fmla="*/ 3 w 61"/>
                <a:gd name="T9" fmla="*/ 35 h 37"/>
                <a:gd name="T10" fmla="*/ 3 w 61"/>
                <a:gd name="T11" fmla="*/ 26 h 37"/>
                <a:gd name="T12" fmla="*/ 27 w 61"/>
                <a:gd name="T13" fmla="*/ 2 h 37"/>
                <a:gd name="T14" fmla="*/ 35 w 61"/>
                <a:gd name="T15" fmla="*/ 2 h 37"/>
                <a:gd name="T16" fmla="*/ 59 w 61"/>
                <a:gd name="T17" fmla="*/ 26 h 37"/>
                <a:gd name="T18" fmla="*/ 59 w 61"/>
                <a:gd name="T19" fmla="*/ 35 h 37"/>
                <a:gd name="T20" fmla="*/ 55 w 61"/>
                <a:gd name="T21"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7">
                  <a:moveTo>
                    <a:pt x="55" y="36"/>
                  </a:moveTo>
                  <a:cubicBezTo>
                    <a:pt x="53" y="36"/>
                    <a:pt x="52" y="36"/>
                    <a:pt x="51" y="35"/>
                  </a:cubicBezTo>
                  <a:cubicBezTo>
                    <a:pt x="31" y="15"/>
                    <a:pt x="31" y="15"/>
                    <a:pt x="31" y="15"/>
                  </a:cubicBezTo>
                  <a:cubicBezTo>
                    <a:pt x="11" y="35"/>
                    <a:pt x="11" y="35"/>
                    <a:pt x="11" y="35"/>
                  </a:cubicBezTo>
                  <a:cubicBezTo>
                    <a:pt x="9" y="37"/>
                    <a:pt x="5" y="37"/>
                    <a:pt x="3" y="35"/>
                  </a:cubicBezTo>
                  <a:cubicBezTo>
                    <a:pt x="0" y="32"/>
                    <a:pt x="0" y="28"/>
                    <a:pt x="3" y="26"/>
                  </a:cubicBezTo>
                  <a:cubicBezTo>
                    <a:pt x="27" y="2"/>
                    <a:pt x="27" y="2"/>
                    <a:pt x="27" y="2"/>
                  </a:cubicBezTo>
                  <a:cubicBezTo>
                    <a:pt x="29" y="0"/>
                    <a:pt x="33" y="0"/>
                    <a:pt x="35" y="2"/>
                  </a:cubicBezTo>
                  <a:cubicBezTo>
                    <a:pt x="59" y="26"/>
                    <a:pt x="59" y="26"/>
                    <a:pt x="59" y="26"/>
                  </a:cubicBezTo>
                  <a:cubicBezTo>
                    <a:pt x="61" y="28"/>
                    <a:pt x="61" y="32"/>
                    <a:pt x="59" y="35"/>
                  </a:cubicBezTo>
                  <a:cubicBezTo>
                    <a:pt x="58" y="36"/>
                    <a:pt x="56" y="36"/>
                    <a:pt x="55"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grpSp>
      <p:grpSp>
        <p:nvGrpSpPr>
          <p:cNvPr id="59" name="Group 28">
            <a:extLst>
              <a:ext uri="{FF2B5EF4-FFF2-40B4-BE49-F238E27FC236}">
                <a16:creationId xmlns:a16="http://schemas.microsoft.com/office/drawing/2014/main" id="{B4E122ED-B407-1021-9D19-5B7245139610}"/>
              </a:ext>
            </a:extLst>
          </p:cNvPr>
          <p:cNvGrpSpPr>
            <a:grpSpLocks noChangeAspect="1"/>
          </p:cNvGrpSpPr>
          <p:nvPr/>
        </p:nvGrpSpPr>
        <p:grpSpPr bwMode="auto">
          <a:xfrm>
            <a:off x="1040849" y="3992690"/>
            <a:ext cx="1052835" cy="944987"/>
            <a:chOff x="4490" y="449"/>
            <a:chExt cx="408" cy="403"/>
          </a:xfrm>
          <a:solidFill>
            <a:schemeClr val="tx1"/>
          </a:solidFill>
        </p:grpSpPr>
        <p:sp>
          <p:nvSpPr>
            <p:cNvPr id="60" name="Freeform 29">
              <a:extLst>
                <a:ext uri="{FF2B5EF4-FFF2-40B4-BE49-F238E27FC236}">
                  <a16:creationId xmlns:a16="http://schemas.microsoft.com/office/drawing/2014/main" id="{B3E29E11-9A4A-695D-F99B-0982B6937D99}"/>
                </a:ext>
              </a:extLst>
            </p:cNvPr>
            <p:cNvSpPr>
              <a:spLocks/>
            </p:cNvSpPr>
            <p:nvPr/>
          </p:nvSpPr>
          <p:spPr bwMode="auto">
            <a:xfrm>
              <a:off x="4490" y="449"/>
              <a:ext cx="408" cy="252"/>
            </a:xfrm>
            <a:custGeom>
              <a:avLst/>
              <a:gdLst>
                <a:gd name="T0" fmla="*/ 218 w 276"/>
                <a:gd name="T1" fmla="*/ 170 h 170"/>
                <a:gd name="T2" fmla="*/ 212 w 276"/>
                <a:gd name="T3" fmla="*/ 165 h 170"/>
                <a:gd name="T4" fmla="*/ 217 w 276"/>
                <a:gd name="T5" fmla="*/ 158 h 170"/>
                <a:gd name="T6" fmla="*/ 264 w 276"/>
                <a:gd name="T7" fmla="*/ 108 h 170"/>
                <a:gd name="T8" fmla="*/ 248 w 276"/>
                <a:gd name="T9" fmla="*/ 72 h 170"/>
                <a:gd name="T10" fmla="*/ 210 w 276"/>
                <a:gd name="T11" fmla="*/ 57 h 170"/>
                <a:gd name="T12" fmla="*/ 205 w 276"/>
                <a:gd name="T13" fmla="*/ 54 h 170"/>
                <a:gd name="T14" fmla="*/ 138 w 276"/>
                <a:gd name="T15" fmla="*/ 12 h 170"/>
                <a:gd name="T16" fmla="*/ 64 w 276"/>
                <a:gd name="T17" fmla="*/ 82 h 170"/>
                <a:gd name="T18" fmla="*/ 61 w 276"/>
                <a:gd name="T19" fmla="*/ 86 h 170"/>
                <a:gd name="T20" fmla="*/ 56 w 276"/>
                <a:gd name="T21" fmla="*/ 87 h 170"/>
                <a:gd name="T22" fmla="*/ 25 w 276"/>
                <a:gd name="T23" fmla="*/ 95 h 170"/>
                <a:gd name="T24" fmla="*/ 12 w 276"/>
                <a:gd name="T25" fmla="*/ 122 h 170"/>
                <a:gd name="T26" fmla="*/ 41 w 276"/>
                <a:gd name="T27" fmla="*/ 157 h 170"/>
                <a:gd name="T28" fmla="*/ 45 w 276"/>
                <a:gd name="T29" fmla="*/ 164 h 170"/>
                <a:gd name="T30" fmla="*/ 38 w 276"/>
                <a:gd name="T31" fmla="*/ 169 h 170"/>
                <a:gd name="T32" fmla="*/ 0 w 276"/>
                <a:gd name="T33" fmla="*/ 122 h 170"/>
                <a:gd name="T34" fmla="*/ 17 w 276"/>
                <a:gd name="T35" fmla="*/ 85 h 170"/>
                <a:gd name="T36" fmla="*/ 52 w 276"/>
                <a:gd name="T37" fmla="*/ 75 h 170"/>
                <a:gd name="T38" fmla="*/ 138 w 276"/>
                <a:gd name="T39" fmla="*/ 0 h 170"/>
                <a:gd name="T40" fmla="*/ 214 w 276"/>
                <a:gd name="T41" fmla="*/ 45 h 170"/>
                <a:gd name="T42" fmla="*/ 257 w 276"/>
                <a:gd name="T43" fmla="*/ 63 h 170"/>
                <a:gd name="T44" fmla="*/ 276 w 276"/>
                <a:gd name="T45" fmla="*/ 108 h 170"/>
                <a:gd name="T46" fmla="*/ 219 w 276"/>
                <a:gd name="T47" fmla="*/ 170 h 170"/>
                <a:gd name="T48" fmla="*/ 218 w 276"/>
                <a:gd name="T4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170">
                  <a:moveTo>
                    <a:pt x="218" y="170"/>
                  </a:moveTo>
                  <a:cubicBezTo>
                    <a:pt x="215" y="170"/>
                    <a:pt x="212" y="168"/>
                    <a:pt x="212" y="165"/>
                  </a:cubicBezTo>
                  <a:cubicBezTo>
                    <a:pt x="212" y="162"/>
                    <a:pt x="214" y="159"/>
                    <a:pt x="217" y="158"/>
                  </a:cubicBezTo>
                  <a:cubicBezTo>
                    <a:pt x="219" y="158"/>
                    <a:pt x="264" y="153"/>
                    <a:pt x="264" y="108"/>
                  </a:cubicBezTo>
                  <a:cubicBezTo>
                    <a:pt x="264" y="94"/>
                    <a:pt x="258" y="81"/>
                    <a:pt x="248" y="72"/>
                  </a:cubicBezTo>
                  <a:cubicBezTo>
                    <a:pt x="238" y="62"/>
                    <a:pt x="225" y="57"/>
                    <a:pt x="210" y="57"/>
                  </a:cubicBezTo>
                  <a:cubicBezTo>
                    <a:pt x="208" y="57"/>
                    <a:pt x="206" y="56"/>
                    <a:pt x="205" y="54"/>
                  </a:cubicBezTo>
                  <a:cubicBezTo>
                    <a:pt x="192" y="28"/>
                    <a:pt x="167" y="12"/>
                    <a:pt x="138" y="12"/>
                  </a:cubicBezTo>
                  <a:cubicBezTo>
                    <a:pt x="98" y="12"/>
                    <a:pt x="66" y="42"/>
                    <a:pt x="64" y="82"/>
                  </a:cubicBezTo>
                  <a:cubicBezTo>
                    <a:pt x="63" y="83"/>
                    <a:pt x="63" y="85"/>
                    <a:pt x="61" y="86"/>
                  </a:cubicBezTo>
                  <a:cubicBezTo>
                    <a:pt x="60" y="87"/>
                    <a:pt x="58" y="88"/>
                    <a:pt x="56" y="87"/>
                  </a:cubicBezTo>
                  <a:cubicBezTo>
                    <a:pt x="45" y="85"/>
                    <a:pt x="33" y="88"/>
                    <a:pt x="25" y="95"/>
                  </a:cubicBezTo>
                  <a:cubicBezTo>
                    <a:pt x="16" y="102"/>
                    <a:pt x="12" y="111"/>
                    <a:pt x="12" y="122"/>
                  </a:cubicBezTo>
                  <a:cubicBezTo>
                    <a:pt x="12" y="142"/>
                    <a:pt x="21" y="153"/>
                    <a:pt x="41" y="157"/>
                  </a:cubicBezTo>
                  <a:cubicBezTo>
                    <a:pt x="44" y="158"/>
                    <a:pt x="46" y="161"/>
                    <a:pt x="45" y="164"/>
                  </a:cubicBezTo>
                  <a:cubicBezTo>
                    <a:pt x="45" y="168"/>
                    <a:pt x="41" y="170"/>
                    <a:pt x="38" y="169"/>
                  </a:cubicBezTo>
                  <a:cubicBezTo>
                    <a:pt x="24" y="166"/>
                    <a:pt x="0" y="156"/>
                    <a:pt x="0" y="122"/>
                  </a:cubicBezTo>
                  <a:cubicBezTo>
                    <a:pt x="0" y="108"/>
                    <a:pt x="6" y="94"/>
                    <a:pt x="17" y="85"/>
                  </a:cubicBezTo>
                  <a:cubicBezTo>
                    <a:pt x="27" y="77"/>
                    <a:pt x="39" y="74"/>
                    <a:pt x="52" y="75"/>
                  </a:cubicBezTo>
                  <a:cubicBezTo>
                    <a:pt x="58" y="32"/>
                    <a:pt x="94" y="0"/>
                    <a:pt x="138" y="0"/>
                  </a:cubicBezTo>
                  <a:cubicBezTo>
                    <a:pt x="170" y="0"/>
                    <a:pt x="199" y="17"/>
                    <a:pt x="214" y="45"/>
                  </a:cubicBezTo>
                  <a:cubicBezTo>
                    <a:pt x="230" y="46"/>
                    <a:pt x="245" y="52"/>
                    <a:pt x="257" y="63"/>
                  </a:cubicBezTo>
                  <a:cubicBezTo>
                    <a:pt x="269" y="75"/>
                    <a:pt x="276" y="91"/>
                    <a:pt x="276" y="108"/>
                  </a:cubicBezTo>
                  <a:cubicBezTo>
                    <a:pt x="276" y="164"/>
                    <a:pt x="219" y="170"/>
                    <a:pt x="219" y="170"/>
                  </a:cubicBezTo>
                  <a:cubicBezTo>
                    <a:pt x="218" y="170"/>
                    <a:pt x="218" y="170"/>
                    <a:pt x="218"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sp>
          <p:nvSpPr>
            <p:cNvPr id="61" name="Freeform 30">
              <a:extLst>
                <a:ext uri="{FF2B5EF4-FFF2-40B4-BE49-F238E27FC236}">
                  <a16:creationId xmlns:a16="http://schemas.microsoft.com/office/drawing/2014/main" id="{1552A83A-9E37-3A33-75C9-32C29D879319}"/>
                </a:ext>
              </a:extLst>
            </p:cNvPr>
            <p:cNvSpPr>
              <a:spLocks noEditPoints="1"/>
            </p:cNvSpPr>
            <p:nvPr/>
          </p:nvSpPr>
          <p:spPr bwMode="auto">
            <a:xfrm>
              <a:off x="4632" y="656"/>
              <a:ext cx="124" cy="196"/>
            </a:xfrm>
            <a:custGeom>
              <a:avLst/>
              <a:gdLst>
                <a:gd name="T0" fmla="*/ 66 w 84"/>
                <a:gd name="T1" fmla="*/ 132 h 132"/>
                <a:gd name="T2" fmla="*/ 18 w 84"/>
                <a:gd name="T3" fmla="*/ 132 h 132"/>
                <a:gd name="T4" fmla="*/ 0 w 84"/>
                <a:gd name="T5" fmla="*/ 114 h 132"/>
                <a:gd name="T6" fmla="*/ 0 w 84"/>
                <a:gd name="T7" fmla="*/ 18 h 132"/>
                <a:gd name="T8" fmla="*/ 18 w 84"/>
                <a:gd name="T9" fmla="*/ 0 h 132"/>
                <a:gd name="T10" fmla="*/ 66 w 84"/>
                <a:gd name="T11" fmla="*/ 0 h 132"/>
                <a:gd name="T12" fmla="*/ 84 w 84"/>
                <a:gd name="T13" fmla="*/ 18 h 132"/>
                <a:gd name="T14" fmla="*/ 84 w 84"/>
                <a:gd name="T15" fmla="*/ 114 h 132"/>
                <a:gd name="T16" fmla="*/ 66 w 84"/>
                <a:gd name="T17" fmla="*/ 132 h 132"/>
                <a:gd name="T18" fmla="*/ 18 w 84"/>
                <a:gd name="T19" fmla="*/ 12 h 132"/>
                <a:gd name="T20" fmla="*/ 12 w 84"/>
                <a:gd name="T21" fmla="*/ 18 h 132"/>
                <a:gd name="T22" fmla="*/ 12 w 84"/>
                <a:gd name="T23" fmla="*/ 114 h 132"/>
                <a:gd name="T24" fmla="*/ 18 w 84"/>
                <a:gd name="T25" fmla="*/ 120 h 132"/>
                <a:gd name="T26" fmla="*/ 66 w 84"/>
                <a:gd name="T27" fmla="*/ 120 h 132"/>
                <a:gd name="T28" fmla="*/ 72 w 84"/>
                <a:gd name="T29" fmla="*/ 114 h 132"/>
                <a:gd name="T30" fmla="*/ 72 w 84"/>
                <a:gd name="T31" fmla="*/ 18 h 132"/>
                <a:gd name="T32" fmla="*/ 66 w 84"/>
                <a:gd name="T33" fmla="*/ 12 h 132"/>
                <a:gd name="T34" fmla="*/ 18 w 84"/>
                <a:gd name="T35"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32">
                  <a:moveTo>
                    <a:pt x="66" y="132"/>
                  </a:moveTo>
                  <a:cubicBezTo>
                    <a:pt x="18" y="132"/>
                    <a:pt x="18" y="132"/>
                    <a:pt x="18" y="132"/>
                  </a:cubicBezTo>
                  <a:cubicBezTo>
                    <a:pt x="8" y="132"/>
                    <a:pt x="0" y="124"/>
                    <a:pt x="0" y="114"/>
                  </a:cubicBezTo>
                  <a:cubicBezTo>
                    <a:pt x="0" y="18"/>
                    <a:pt x="0" y="18"/>
                    <a:pt x="0" y="18"/>
                  </a:cubicBezTo>
                  <a:cubicBezTo>
                    <a:pt x="0" y="8"/>
                    <a:pt x="8" y="0"/>
                    <a:pt x="18" y="0"/>
                  </a:cubicBezTo>
                  <a:cubicBezTo>
                    <a:pt x="66" y="0"/>
                    <a:pt x="66" y="0"/>
                    <a:pt x="66" y="0"/>
                  </a:cubicBezTo>
                  <a:cubicBezTo>
                    <a:pt x="76" y="0"/>
                    <a:pt x="84" y="8"/>
                    <a:pt x="84" y="18"/>
                  </a:cubicBezTo>
                  <a:cubicBezTo>
                    <a:pt x="84" y="114"/>
                    <a:pt x="84" y="114"/>
                    <a:pt x="84" y="114"/>
                  </a:cubicBezTo>
                  <a:cubicBezTo>
                    <a:pt x="84" y="124"/>
                    <a:pt x="76" y="132"/>
                    <a:pt x="66" y="132"/>
                  </a:cubicBezTo>
                  <a:close/>
                  <a:moveTo>
                    <a:pt x="18" y="12"/>
                  </a:moveTo>
                  <a:cubicBezTo>
                    <a:pt x="14" y="12"/>
                    <a:pt x="12" y="15"/>
                    <a:pt x="12" y="18"/>
                  </a:cubicBezTo>
                  <a:cubicBezTo>
                    <a:pt x="12" y="114"/>
                    <a:pt x="12" y="114"/>
                    <a:pt x="12" y="114"/>
                  </a:cubicBezTo>
                  <a:cubicBezTo>
                    <a:pt x="12" y="118"/>
                    <a:pt x="14" y="120"/>
                    <a:pt x="18" y="120"/>
                  </a:cubicBezTo>
                  <a:cubicBezTo>
                    <a:pt x="66" y="120"/>
                    <a:pt x="66" y="120"/>
                    <a:pt x="66" y="120"/>
                  </a:cubicBezTo>
                  <a:cubicBezTo>
                    <a:pt x="69" y="120"/>
                    <a:pt x="72" y="118"/>
                    <a:pt x="72" y="114"/>
                  </a:cubicBezTo>
                  <a:cubicBezTo>
                    <a:pt x="72" y="18"/>
                    <a:pt x="72" y="18"/>
                    <a:pt x="72" y="18"/>
                  </a:cubicBezTo>
                  <a:cubicBezTo>
                    <a:pt x="72" y="15"/>
                    <a:pt x="69" y="12"/>
                    <a:pt x="66" y="12"/>
                  </a:cubicBezTo>
                  <a:lnTo>
                    <a:pt x="1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sp>
          <p:nvSpPr>
            <p:cNvPr id="62" name="Freeform 31">
              <a:extLst>
                <a:ext uri="{FF2B5EF4-FFF2-40B4-BE49-F238E27FC236}">
                  <a16:creationId xmlns:a16="http://schemas.microsoft.com/office/drawing/2014/main" id="{988015A7-7898-1378-BD6E-EE42F2D03E76}"/>
                </a:ext>
              </a:extLst>
            </p:cNvPr>
            <p:cNvSpPr>
              <a:spLocks/>
            </p:cNvSpPr>
            <p:nvPr/>
          </p:nvSpPr>
          <p:spPr bwMode="auto">
            <a:xfrm>
              <a:off x="4632" y="798"/>
              <a:ext cx="124"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2" y="12"/>
                    <a:pt x="0" y="10"/>
                    <a:pt x="0" y="6"/>
                  </a:cubicBezTo>
                  <a:cubicBezTo>
                    <a:pt x="0" y="3"/>
                    <a:pt x="2" y="0"/>
                    <a:pt x="6" y="0"/>
                  </a:cubicBezTo>
                  <a:cubicBezTo>
                    <a:pt x="78" y="0"/>
                    <a:pt x="78" y="0"/>
                    <a:pt x="78" y="0"/>
                  </a:cubicBezTo>
                  <a:cubicBezTo>
                    <a:pt x="81" y="0"/>
                    <a:pt x="84" y="3"/>
                    <a:pt x="84" y="6"/>
                  </a:cubicBezTo>
                  <a:cubicBezTo>
                    <a:pt x="84" y="10"/>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sp>
          <p:nvSpPr>
            <p:cNvPr id="63" name="Freeform 32">
              <a:extLst>
                <a:ext uri="{FF2B5EF4-FFF2-40B4-BE49-F238E27FC236}">
                  <a16:creationId xmlns:a16="http://schemas.microsoft.com/office/drawing/2014/main" id="{B78B9F79-1A40-EE5A-6321-43C137C8AA57}"/>
                </a:ext>
              </a:extLst>
            </p:cNvPr>
            <p:cNvSpPr>
              <a:spLocks/>
            </p:cNvSpPr>
            <p:nvPr/>
          </p:nvSpPr>
          <p:spPr bwMode="auto">
            <a:xfrm>
              <a:off x="4685" y="514"/>
              <a:ext cx="18" cy="116"/>
            </a:xfrm>
            <a:custGeom>
              <a:avLst/>
              <a:gdLst>
                <a:gd name="T0" fmla="*/ 6 w 12"/>
                <a:gd name="T1" fmla="*/ 78 h 78"/>
                <a:gd name="T2" fmla="*/ 0 w 12"/>
                <a:gd name="T3" fmla="*/ 72 h 78"/>
                <a:gd name="T4" fmla="*/ 0 w 12"/>
                <a:gd name="T5" fmla="*/ 6 h 78"/>
                <a:gd name="T6" fmla="*/ 6 w 12"/>
                <a:gd name="T7" fmla="*/ 0 h 78"/>
                <a:gd name="T8" fmla="*/ 12 w 12"/>
                <a:gd name="T9" fmla="*/ 6 h 78"/>
                <a:gd name="T10" fmla="*/ 12 w 12"/>
                <a:gd name="T11" fmla="*/ 72 h 78"/>
                <a:gd name="T12" fmla="*/ 6 w 12"/>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12" h="78">
                  <a:moveTo>
                    <a:pt x="6" y="78"/>
                  </a:moveTo>
                  <a:cubicBezTo>
                    <a:pt x="2" y="78"/>
                    <a:pt x="0" y="76"/>
                    <a:pt x="0" y="72"/>
                  </a:cubicBezTo>
                  <a:cubicBezTo>
                    <a:pt x="0" y="6"/>
                    <a:pt x="0" y="6"/>
                    <a:pt x="0" y="6"/>
                  </a:cubicBezTo>
                  <a:cubicBezTo>
                    <a:pt x="0" y="3"/>
                    <a:pt x="2" y="0"/>
                    <a:pt x="6" y="0"/>
                  </a:cubicBezTo>
                  <a:cubicBezTo>
                    <a:pt x="9" y="0"/>
                    <a:pt x="12" y="3"/>
                    <a:pt x="12" y="6"/>
                  </a:cubicBezTo>
                  <a:cubicBezTo>
                    <a:pt x="12" y="72"/>
                    <a:pt x="12" y="72"/>
                    <a:pt x="12" y="72"/>
                  </a:cubicBezTo>
                  <a:cubicBezTo>
                    <a:pt x="12" y="76"/>
                    <a:pt x="9" y="78"/>
                    <a:pt x="6"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sp>
          <p:nvSpPr>
            <p:cNvPr id="64" name="Freeform 33">
              <a:extLst>
                <a:ext uri="{FF2B5EF4-FFF2-40B4-BE49-F238E27FC236}">
                  <a16:creationId xmlns:a16="http://schemas.microsoft.com/office/drawing/2014/main" id="{C873BAB5-3845-A849-B274-E10DBE7A3171}"/>
                </a:ext>
              </a:extLst>
            </p:cNvPr>
            <p:cNvSpPr>
              <a:spLocks/>
            </p:cNvSpPr>
            <p:nvPr/>
          </p:nvSpPr>
          <p:spPr bwMode="auto">
            <a:xfrm>
              <a:off x="4648" y="576"/>
              <a:ext cx="90" cy="54"/>
            </a:xfrm>
            <a:custGeom>
              <a:avLst/>
              <a:gdLst>
                <a:gd name="T0" fmla="*/ 31 w 61"/>
                <a:gd name="T1" fmla="*/ 36 h 36"/>
                <a:gd name="T2" fmla="*/ 26 w 61"/>
                <a:gd name="T3" fmla="*/ 35 h 36"/>
                <a:gd name="T4" fmla="*/ 2 w 61"/>
                <a:gd name="T5" fmla="*/ 11 h 36"/>
                <a:gd name="T6" fmla="*/ 2 w 61"/>
                <a:gd name="T7" fmla="*/ 2 h 36"/>
                <a:gd name="T8" fmla="*/ 11 w 61"/>
                <a:gd name="T9" fmla="*/ 2 h 36"/>
                <a:gd name="T10" fmla="*/ 31 w 61"/>
                <a:gd name="T11" fmla="*/ 22 h 36"/>
                <a:gd name="T12" fmla="*/ 50 w 61"/>
                <a:gd name="T13" fmla="*/ 2 h 36"/>
                <a:gd name="T14" fmla="*/ 59 w 61"/>
                <a:gd name="T15" fmla="*/ 2 h 36"/>
                <a:gd name="T16" fmla="*/ 59 w 61"/>
                <a:gd name="T17" fmla="*/ 11 h 36"/>
                <a:gd name="T18" fmla="*/ 35 w 61"/>
                <a:gd name="T19" fmla="*/ 35 h 36"/>
                <a:gd name="T20" fmla="*/ 31 w 6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6">
                  <a:moveTo>
                    <a:pt x="31" y="36"/>
                  </a:moveTo>
                  <a:cubicBezTo>
                    <a:pt x="29" y="36"/>
                    <a:pt x="28" y="36"/>
                    <a:pt x="26" y="35"/>
                  </a:cubicBezTo>
                  <a:cubicBezTo>
                    <a:pt x="2" y="11"/>
                    <a:pt x="2" y="11"/>
                    <a:pt x="2" y="11"/>
                  </a:cubicBezTo>
                  <a:cubicBezTo>
                    <a:pt x="0" y="8"/>
                    <a:pt x="0" y="4"/>
                    <a:pt x="2" y="2"/>
                  </a:cubicBezTo>
                  <a:cubicBezTo>
                    <a:pt x="5" y="0"/>
                    <a:pt x="9" y="0"/>
                    <a:pt x="11" y="2"/>
                  </a:cubicBezTo>
                  <a:cubicBezTo>
                    <a:pt x="31" y="22"/>
                    <a:pt x="31" y="22"/>
                    <a:pt x="31" y="22"/>
                  </a:cubicBezTo>
                  <a:cubicBezTo>
                    <a:pt x="50" y="2"/>
                    <a:pt x="50" y="2"/>
                    <a:pt x="50" y="2"/>
                  </a:cubicBezTo>
                  <a:cubicBezTo>
                    <a:pt x="53" y="0"/>
                    <a:pt x="57" y="0"/>
                    <a:pt x="59" y="2"/>
                  </a:cubicBezTo>
                  <a:cubicBezTo>
                    <a:pt x="61" y="4"/>
                    <a:pt x="61" y="8"/>
                    <a:pt x="59" y="11"/>
                  </a:cubicBezTo>
                  <a:cubicBezTo>
                    <a:pt x="35" y="35"/>
                    <a:pt x="35" y="35"/>
                    <a:pt x="35" y="35"/>
                  </a:cubicBezTo>
                  <a:cubicBezTo>
                    <a:pt x="34" y="36"/>
                    <a:pt x="32" y="36"/>
                    <a:pt x="3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AU" sz="1800" b="0" i="0" u="none" strike="noStrike" kern="1200" cap="none" spc="0" normalizeH="0" baseline="0" noProof="0">
                <a:ln>
                  <a:noFill/>
                </a:ln>
                <a:solidFill>
                  <a:srgbClr val="000000"/>
                </a:solidFill>
                <a:effectLst/>
                <a:uLnTx/>
                <a:uFillTx/>
                <a:latin typeface="Arial"/>
                <a:ea typeface="メイリオ"/>
                <a:cs typeface="+mn-cs"/>
              </a:endParaRPr>
            </a:p>
          </p:txBody>
        </p:sp>
      </p:grpSp>
      <p:cxnSp>
        <p:nvCxnSpPr>
          <p:cNvPr id="65" name="Straight Connector 64">
            <a:extLst>
              <a:ext uri="{FF2B5EF4-FFF2-40B4-BE49-F238E27FC236}">
                <a16:creationId xmlns:a16="http://schemas.microsoft.com/office/drawing/2014/main" id="{183F4A8A-BF2D-2729-6FEC-1BD33233E04D}"/>
              </a:ext>
            </a:extLst>
          </p:cNvPr>
          <p:cNvCxnSpPr>
            <a:cxnSpLocks/>
          </p:cNvCxnSpPr>
          <p:nvPr/>
        </p:nvCxnSpPr>
        <p:spPr>
          <a:xfrm>
            <a:off x="3422152" y="2962187"/>
            <a:ext cx="0" cy="199476"/>
          </a:xfrm>
          <a:prstGeom prst="line">
            <a:avLst/>
          </a:prstGeom>
          <a:noFill/>
          <a:ln w="57150" cap="flat" cmpd="sng" algn="ctr">
            <a:solidFill>
              <a:schemeClr val="tx1"/>
            </a:solidFill>
            <a:prstDash val="solid"/>
            <a:miter lim="800000"/>
            <a:headEnd type="none" w="med" len="med"/>
            <a:tailEnd type="none" w="med" len="med"/>
          </a:ln>
          <a:effectLst/>
        </p:spPr>
      </p:cxnSp>
      <p:cxnSp>
        <p:nvCxnSpPr>
          <p:cNvPr id="66" name="Straight Connector 65">
            <a:extLst>
              <a:ext uri="{FF2B5EF4-FFF2-40B4-BE49-F238E27FC236}">
                <a16:creationId xmlns:a16="http://schemas.microsoft.com/office/drawing/2014/main" id="{42A2BFDD-BA19-D920-DBB5-0651E58B971C}"/>
              </a:ext>
            </a:extLst>
          </p:cNvPr>
          <p:cNvCxnSpPr>
            <a:cxnSpLocks/>
          </p:cNvCxnSpPr>
          <p:nvPr/>
        </p:nvCxnSpPr>
        <p:spPr>
          <a:xfrm>
            <a:off x="3761241" y="3159078"/>
            <a:ext cx="0" cy="949791"/>
          </a:xfrm>
          <a:prstGeom prst="line">
            <a:avLst/>
          </a:prstGeom>
          <a:noFill/>
          <a:ln w="57150" cap="flat" cmpd="sng" algn="ctr">
            <a:solidFill>
              <a:schemeClr val="tx1"/>
            </a:solidFill>
            <a:prstDash val="solid"/>
            <a:miter lim="800000"/>
          </a:ln>
          <a:effectLst/>
        </p:spPr>
      </p:cxnSp>
      <p:cxnSp>
        <p:nvCxnSpPr>
          <p:cNvPr id="67" name="Straight Connector 66">
            <a:extLst>
              <a:ext uri="{FF2B5EF4-FFF2-40B4-BE49-F238E27FC236}">
                <a16:creationId xmlns:a16="http://schemas.microsoft.com/office/drawing/2014/main" id="{14EBAF25-61FC-7357-DD81-99C3837ACA8E}"/>
              </a:ext>
            </a:extLst>
          </p:cNvPr>
          <p:cNvCxnSpPr>
            <a:cxnSpLocks/>
          </p:cNvCxnSpPr>
          <p:nvPr/>
        </p:nvCxnSpPr>
        <p:spPr>
          <a:xfrm>
            <a:off x="5841798" y="2401829"/>
            <a:ext cx="0" cy="759833"/>
          </a:xfrm>
          <a:prstGeom prst="line">
            <a:avLst/>
          </a:prstGeom>
          <a:noFill/>
          <a:ln w="57150" cap="flat" cmpd="sng" algn="ctr">
            <a:solidFill>
              <a:srgbClr val="FF008C"/>
            </a:solidFill>
            <a:prstDash val="solid"/>
            <a:miter lim="800000"/>
            <a:headEnd type="none" w="med" len="med"/>
            <a:tailEnd type="none" w="med" len="med"/>
          </a:ln>
          <a:effectLst/>
        </p:spPr>
      </p:cxnSp>
      <p:cxnSp>
        <p:nvCxnSpPr>
          <p:cNvPr id="68" name="Straight Connector 67">
            <a:extLst>
              <a:ext uri="{FF2B5EF4-FFF2-40B4-BE49-F238E27FC236}">
                <a16:creationId xmlns:a16="http://schemas.microsoft.com/office/drawing/2014/main" id="{AED34A00-33A5-6BF8-F66D-614905E60964}"/>
              </a:ext>
            </a:extLst>
          </p:cNvPr>
          <p:cNvCxnSpPr>
            <a:cxnSpLocks/>
          </p:cNvCxnSpPr>
          <p:nvPr/>
        </p:nvCxnSpPr>
        <p:spPr>
          <a:xfrm>
            <a:off x="6166717" y="3159078"/>
            <a:ext cx="0" cy="1915553"/>
          </a:xfrm>
          <a:prstGeom prst="line">
            <a:avLst/>
          </a:prstGeom>
          <a:noFill/>
          <a:ln w="57150" cap="flat" cmpd="sng" algn="ctr">
            <a:solidFill>
              <a:srgbClr val="FF008C"/>
            </a:solidFill>
            <a:prstDash val="solid"/>
            <a:miter lim="800000"/>
          </a:ln>
          <a:effectLst/>
        </p:spPr>
      </p:cxnSp>
      <p:cxnSp>
        <p:nvCxnSpPr>
          <p:cNvPr id="69" name="Straight Connector 68">
            <a:extLst>
              <a:ext uri="{FF2B5EF4-FFF2-40B4-BE49-F238E27FC236}">
                <a16:creationId xmlns:a16="http://schemas.microsoft.com/office/drawing/2014/main" id="{08A63FD5-8BB5-D766-05EA-6D1102066576}"/>
              </a:ext>
            </a:extLst>
          </p:cNvPr>
          <p:cNvCxnSpPr>
            <a:cxnSpLocks/>
          </p:cNvCxnSpPr>
          <p:nvPr/>
        </p:nvCxnSpPr>
        <p:spPr>
          <a:xfrm>
            <a:off x="6173640" y="5165180"/>
            <a:ext cx="0" cy="476720"/>
          </a:xfrm>
          <a:prstGeom prst="line">
            <a:avLst/>
          </a:prstGeom>
          <a:noFill/>
          <a:ln w="57150" cap="flat" cmpd="sng" algn="ctr">
            <a:solidFill>
              <a:srgbClr val="FF008C"/>
            </a:solidFill>
            <a:prstDash val="solid"/>
            <a:miter lim="800000"/>
          </a:ln>
          <a:effectLst/>
        </p:spPr>
      </p:cxnSp>
      <p:pic>
        <p:nvPicPr>
          <p:cNvPr id="70" name="Picture 69">
            <a:extLst>
              <a:ext uri="{FF2B5EF4-FFF2-40B4-BE49-F238E27FC236}">
                <a16:creationId xmlns:a16="http://schemas.microsoft.com/office/drawing/2014/main" id="{4659A3B5-B7D0-FBE7-DC08-3F27FF03A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6217" y="1586861"/>
            <a:ext cx="1121528" cy="630482"/>
          </a:xfrm>
          <a:prstGeom prst="rect">
            <a:avLst/>
          </a:prstGeom>
        </p:spPr>
      </p:pic>
      <p:sp>
        <p:nvSpPr>
          <p:cNvPr id="71" name="TextBox 70">
            <a:extLst>
              <a:ext uri="{FF2B5EF4-FFF2-40B4-BE49-F238E27FC236}">
                <a16:creationId xmlns:a16="http://schemas.microsoft.com/office/drawing/2014/main" id="{9AF5FBA0-4529-3EFE-C96D-31FE7C0613F9}"/>
              </a:ext>
            </a:extLst>
          </p:cNvPr>
          <p:cNvSpPr txBox="1"/>
          <p:nvPr/>
        </p:nvSpPr>
        <p:spPr>
          <a:xfrm>
            <a:off x="4176909" y="6344552"/>
            <a:ext cx="77540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a:t>
            </a:r>
            <a:r>
              <a:rPr kumimoji="1" lang="ja-JP" altLang="en-US" sz="1200" b="0" i="0" u="none" strike="noStrike" kern="1200" cap="none" spc="0" normalizeH="0" baseline="0" noProof="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楽天モバイルにおける</a:t>
            </a:r>
            <a:r>
              <a:rPr kumimoji="1" lang="en-US" altLang="ja-JP" sz="1200" b="0" i="0" u="none" strike="noStrike" kern="120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5</a:t>
            </a:r>
            <a:r>
              <a:rPr kumimoji="1" lang="en-US" sz="1200" b="0" i="0" u="none" strike="noStrike" kern="120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G</a:t>
            </a:r>
            <a:r>
              <a:rPr kumimoji="1" lang="ja-JP" altLang="en-US" sz="1200" b="0" i="0" u="none" strike="noStrike" kern="1200" cap="none" spc="0" normalizeH="0" baseline="0" noProof="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ミリ波の最大通信速度。通信速度はベストエフォート（規格上の最大速度）であり、実効速度は、</a:t>
            </a:r>
            <a:br>
              <a:rPr kumimoji="1" lang="en-US" altLang="ja-JP" sz="1200" b="0" i="0" u="none" strike="noStrike" kern="120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br>
            <a:r>
              <a:rPr kumimoji="1" lang="ja-JP" altLang="en-US" sz="1200" b="0" i="0" u="none" strike="noStrike" kern="1200" cap="none" spc="0" normalizeH="0" baseline="0" noProof="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通信環境・状況により変動します。</a:t>
            </a:r>
            <a:endParaRPr kumimoji="1" lang="en-JP" sz="1200" b="0" i="0" u="none" strike="noStrike" kern="120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endParaRPr>
          </a:p>
        </p:txBody>
      </p:sp>
      <p:grpSp>
        <p:nvGrpSpPr>
          <p:cNvPr id="72" name="Group 71">
            <a:extLst>
              <a:ext uri="{FF2B5EF4-FFF2-40B4-BE49-F238E27FC236}">
                <a16:creationId xmlns:a16="http://schemas.microsoft.com/office/drawing/2014/main" id="{27643EC3-7A5A-C1C1-BB32-8DC911CB98BF}"/>
              </a:ext>
            </a:extLst>
          </p:cNvPr>
          <p:cNvGrpSpPr/>
          <p:nvPr/>
        </p:nvGrpSpPr>
        <p:grpSpPr>
          <a:xfrm>
            <a:off x="3259225" y="1108847"/>
            <a:ext cx="3189507" cy="540454"/>
            <a:chOff x="4129896" y="1257389"/>
            <a:chExt cx="3749421" cy="635331"/>
          </a:xfrm>
        </p:grpSpPr>
        <p:pic>
          <p:nvPicPr>
            <p:cNvPr id="73" name="Picture 72">
              <a:extLst>
                <a:ext uri="{FF2B5EF4-FFF2-40B4-BE49-F238E27FC236}">
                  <a16:creationId xmlns:a16="http://schemas.microsoft.com/office/drawing/2014/main" id="{F6542AEA-2A2D-3E80-DC28-126ABDB963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6484" y="1257389"/>
              <a:ext cx="1052833" cy="635331"/>
            </a:xfrm>
            <a:prstGeom prst="rect">
              <a:avLst/>
            </a:prstGeom>
          </p:spPr>
        </p:pic>
        <p:pic>
          <p:nvPicPr>
            <p:cNvPr id="74" name="Picture 73">
              <a:extLst>
                <a:ext uri="{FF2B5EF4-FFF2-40B4-BE49-F238E27FC236}">
                  <a16:creationId xmlns:a16="http://schemas.microsoft.com/office/drawing/2014/main" id="{C709FA0D-C2AD-0F94-2F72-D7B79630B0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9896" y="1269055"/>
              <a:ext cx="1052834" cy="591865"/>
            </a:xfrm>
            <a:prstGeom prst="rect">
              <a:avLst/>
            </a:prstGeom>
          </p:spPr>
        </p:pic>
      </p:grpSp>
      <p:pic>
        <p:nvPicPr>
          <p:cNvPr id="75" name="Picture 74">
            <a:extLst>
              <a:ext uri="{FF2B5EF4-FFF2-40B4-BE49-F238E27FC236}">
                <a16:creationId xmlns:a16="http://schemas.microsoft.com/office/drawing/2014/main" id="{B662CA52-BCC1-98B1-0253-6DDD43F21C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67204" y="1253026"/>
            <a:ext cx="2548998" cy="4559300"/>
          </a:xfrm>
          <a:prstGeom prst="rect">
            <a:avLst/>
          </a:prstGeom>
        </p:spPr>
      </p:pic>
      <p:sp>
        <p:nvSpPr>
          <p:cNvPr id="76" name="タイトル 1">
            <a:extLst>
              <a:ext uri="{FF2B5EF4-FFF2-40B4-BE49-F238E27FC236}">
                <a16:creationId xmlns:a16="http://schemas.microsoft.com/office/drawing/2014/main" id="{1DEDA04B-2E41-CB5E-AAB4-99783B6EDADF}"/>
              </a:ext>
            </a:extLst>
          </p:cNvPr>
          <p:cNvSpPr>
            <a:spLocks noGrp="1"/>
          </p:cNvSpPr>
          <p:nvPr>
            <p:ph type="title"/>
          </p:nvPr>
        </p:nvSpPr>
        <p:spPr>
          <a:xfrm>
            <a:off x="334964" y="324000"/>
            <a:ext cx="11520000" cy="539667"/>
          </a:xfrm>
        </p:spPr>
        <p:txBody>
          <a:bodyPr/>
          <a:lstStyle/>
          <a:p>
            <a:r>
              <a:rPr lang="ja-JP" altLang="en-US" dirty="0"/>
              <a:t>楽天モバイルの</a:t>
            </a:r>
            <a:r>
              <a:rPr lang="en-US" altLang="ja-JP" dirty="0"/>
              <a:t>5G</a:t>
            </a:r>
            <a:r>
              <a:rPr lang="ja-JP" altLang="en-US" dirty="0"/>
              <a:t>スピード</a:t>
            </a:r>
          </a:p>
        </p:txBody>
      </p:sp>
    </p:spTree>
    <p:extLst>
      <p:ext uri="{BB962C8B-B14F-4D97-AF65-F5344CB8AC3E}">
        <p14:creationId xmlns:p14="http://schemas.microsoft.com/office/powerpoint/2010/main" val="3834156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EB6D9B-B72F-AAB3-3DEB-5347A350D026}"/>
              </a:ext>
            </a:extLst>
          </p:cNvPr>
          <p:cNvPicPr>
            <a:picLocks noChangeAspect="1"/>
          </p:cNvPicPr>
          <p:nvPr/>
        </p:nvPicPr>
        <p:blipFill rotWithShape="1">
          <a:blip r:embed="rId3">
            <a:extLst>
              <a:ext uri="{28A0092B-C50C-407E-A947-70E740481C1C}">
                <a14:useLocalDpi xmlns:a14="http://schemas.microsoft.com/office/drawing/2010/main" val="0"/>
              </a:ext>
            </a:extLst>
          </a:blip>
          <a:srcRect t="2929"/>
          <a:stretch/>
        </p:blipFill>
        <p:spPr>
          <a:xfrm>
            <a:off x="1031676" y="763929"/>
            <a:ext cx="10126575" cy="5637257"/>
          </a:xfrm>
          <a:prstGeom prst="rect">
            <a:avLst/>
          </a:prstGeom>
        </p:spPr>
      </p:pic>
      <p:sp>
        <p:nvSpPr>
          <p:cNvPr id="76" name="タイトル 1">
            <a:extLst>
              <a:ext uri="{FF2B5EF4-FFF2-40B4-BE49-F238E27FC236}">
                <a16:creationId xmlns:a16="http://schemas.microsoft.com/office/drawing/2014/main" id="{1DEDA04B-2E41-CB5E-AAB4-99783B6EDADF}"/>
              </a:ext>
            </a:extLst>
          </p:cNvPr>
          <p:cNvSpPr>
            <a:spLocks noGrp="1"/>
          </p:cNvSpPr>
          <p:nvPr>
            <p:ph type="title"/>
          </p:nvPr>
        </p:nvSpPr>
        <p:spPr>
          <a:xfrm>
            <a:off x="334964" y="324000"/>
            <a:ext cx="11520000" cy="539667"/>
          </a:xfrm>
        </p:spPr>
        <p:txBody>
          <a:bodyPr/>
          <a:lstStyle/>
          <a:p>
            <a:r>
              <a:rPr lang="ja-JP" altLang="en-US" dirty="0"/>
              <a:t>楽天モバイルの通信品質</a:t>
            </a:r>
          </a:p>
        </p:txBody>
      </p:sp>
      <p:sp>
        <p:nvSpPr>
          <p:cNvPr id="3" name="Rectangle 2">
            <a:extLst>
              <a:ext uri="{FF2B5EF4-FFF2-40B4-BE49-F238E27FC236}">
                <a16:creationId xmlns:a16="http://schemas.microsoft.com/office/drawing/2014/main" id="{50EB147F-555D-5ED4-D8A1-A1E80A9EBB7E}"/>
              </a:ext>
            </a:extLst>
          </p:cNvPr>
          <p:cNvSpPr/>
          <p:nvPr/>
        </p:nvSpPr>
        <p:spPr>
          <a:xfrm>
            <a:off x="1400536" y="5111056"/>
            <a:ext cx="9757715" cy="539667"/>
          </a:xfrm>
          <a:prstGeom prst="rect">
            <a:avLst/>
          </a:prstGeom>
          <a:noFill/>
          <a:ln w="38100">
            <a:solidFill>
              <a:srgbClr val="FF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Rakuten Sans"/>
              <a:ea typeface="メイリオ"/>
              <a:cs typeface="+mn-cs"/>
            </a:endParaRPr>
          </a:p>
        </p:txBody>
      </p:sp>
    </p:spTree>
    <p:extLst>
      <p:ext uri="{BB962C8B-B14F-4D97-AF65-F5344CB8AC3E}">
        <p14:creationId xmlns:p14="http://schemas.microsoft.com/office/powerpoint/2010/main" val="2753978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楽天モバイル、10月より携帯キャリア事業としてのサービスを開始 | 楽天株式会社">
            <a:extLst>
              <a:ext uri="{FF2B5EF4-FFF2-40B4-BE49-F238E27FC236}">
                <a16:creationId xmlns:a16="http://schemas.microsoft.com/office/drawing/2014/main" id="{61146E12-58D7-E34D-9BE7-DA50EFBFF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84" y="957657"/>
            <a:ext cx="4616230" cy="1136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0B3D4-1DE3-644B-852F-D4AD5FDECD5C}"/>
              </a:ext>
            </a:extLst>
          </p:cNvPr>
          <p:cNvSpPr txBox="1"/>
          <p:nvPr/>
        </p:nvSpPr>
        <p:spPr>
          <a:xfrm>
            <a:off x="3972021" y="3013502"/>
            <a:ext cx="424795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err="1">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CPaaS</a:t>
            </a:r>
            <a:r>
              <a:rPr kumimoji="1" lang="ja-JP" altLang="en-US" sz="48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について</a:t>
            </a:r>
          </a:p>
        </p:txBody>
      </p:sp>
    </p:spTree>
    <p:extLst>
      <p:ext uri="{BB962C8B-B14F-4D97-AF65-F5344CB8AC3E}">
        <p14:creationId xmlns:p14="http://schemas.microsoft.com/office/powerpoint/2010/main" val="80754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40550D0-AD3A-71A8-3287-A3D1A5CA8547}"/>
              </a:ext>
            </a:extLst>
          </p:cNvPr>
          <p:cNvSpPr/>
          <p:nvPr/>
        </p:nvSpPr>
        <p:spPr>
          <a:xfrm>
            <a:off x="243068" y="1660084"/>
            <a:ext cx="11702005" cy="471243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8" name="Rectangle 7">
            <a:extLst>
              <a:ext uri="{FF2B5EF4-FFF2-40B4-BE49-F238E27FC236}">
                <a16:creationId xmlns:a16="http://schemas.microsoft.com/office/drawing/2014/main" id="{16963D53-6480-B324-7DAE-BAE5FBC8BB4F}"/>
              </a:ext>
            </a:extLst>
          </p:cNvPr>
          <p:cNvSpPr/>
          <p:nvPr/>
        </p:nvSpPr>
        <p:spPr>
          <a:xfrm>
            <a:off x="895404" y="1769464"/>
            <a:ext cx="10105817"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ea typeface="Meiryo UI" panose="020B0604030504040204" pitchFamily="50" charset="-128"/>
              </a:rPr>
              <a:t>「</a:t>
            </a:r>
            <a:r>
              <a:rPr lang="en-US" altLang="ja-JP" sz="2000" dirty="0" err="1">
                <a:solidFill>
                  <a:schemeClr val="tx1"/>
                </a:solidFill>
                <a:ea typeface="Meiryo UI" panose="020B0604030504040204" pitchFamily="50" charset="-128"/>
              </a:rPr>
              <a:t>Symworld</a:t>
            </a:r>
            <a:r>
              <a:rPr lang="en-US" altLang="ja-JP" sz="2000" dirty="0">
                <a:solidFill>
                  <a:schemeClr val="tx1"/>
                </a:solidFill>
                <a:ea typeface="Meiryo UI" panose="020B0604030504040204" pitchFamily="50" charset="-128"/>
              </a:rPr>
              <a:t> </a:t>
            </a:r>
            <a:r>
              <a:rPr lang="en-US" altLang="ja-JP" sz="2000" dirty="0" err="1">
                <a:solidFill>
                  <a:schemeClr val="tx1"/>
                </a:solidFill>
                <a:ea typeface="Meiryo UI" panose="020B0604030504040204" pitchFamily="50" charset="-128"/>
              </a:rPr>
              <a:t>CPaaS</a:t>
            </a:r>
            <a:r>
              <a:rPr lang="en-US" altLang="ja-JP" sz="2000" dirty="0">
                <a:solidFill>
                  <a:schemeClr val="tx1"/>
                </a:solidFill>
                <a:ea typeface="Meiryo UI" panose="020B0604030504040204" pitchFamily="50" charset="-128"/>
              </a:rPr>
              <a:t> SMS API</a:t>
            </a:r>
            <a:r>
              <a:rPr lang="ja-JP" altLang="en-US" sz="2000" dirty="0">
                <a:solidFill>
                  <a:schemeClr val="tx1"/>
                </a:solidFill>
                <a:ea typeface="Meiryo UI" panose="020B0604030504040204" pitchFamily="50" charset="-128"/>
              </a:rPr>
              <a:t>」サービスは、携帯電話やスマートフォンに、</a:t>
            </a:r>
            <a:r>
              <a:rPr lang="en-US" altLang="ja-JP" sz="2000" dirty="0">
                <a:solidFill>
                  <a:schemeClr val="tx1"/>
                </a:solidFill>
                <a:ea typeface="Meiryo UI" panose="020B0604030504040204" pitchFamily="50" charset="-128"/>
              </a:rPr>
              <a:t>SMS</a:t>
            </a:r>
            <a:r>
              <a:rPr lang="ja-JP" altLang="en-US" sz="2000" dirty="0">
                <a:solidFill>
                  <a:schemeClr val="tx1"/>
                </a:solidFill>
                <a:ea typeface="Meiryo UI" panose="020B0604030504040204" pitchFamily="50" charset="-128"/>
              </a:rPr>
              <a:t>（ショートメッセージサービス）を一括</a:t>
            </a:r>
            <a:r>
              <a:rPr lang="en-US" altLang="ja-JP" sz="2000" dirty="0">
                <a:solidFill>
                  <a:schemeClr val="tx1"/>
                </a:solidFill>
                <a:ea typeface="Meiryo UI" panose="020B0604030504040204" pitchFamily="50" charset="-128"/>
              </a:rPr>
              <a:t>/</a:t>
            </a:r>
            <a:r>
              <a:rPr lang="ja-JP" altLang="en-US" sz="2000" dirty="0">
                <a:solidFill>
                  <a:schemeClr val="tx1"/>
                </a:solidFill>
                <a:ea typeface="Meiryo UI" panose="020B0604030504040204" pitchFamily="50" charset="-128"/>
              </a:rPr>
              <a:t>個別に配信し、企業と顧客のコミュニケーションに使われる法人向けサービスです。</a:t>
            </a:r>
          </a:p>
        </p:txBody>
      </p:sp>
      <p:sp>
        <p:nvSpPr>
          <p:cNvPr id="38" name="Rectangle 37">
            <a:extLst>
              <a:ext uri="{FF2B5EF4-FFF2-40B4-BE49-F238E27FC236}">
                <a16:creationId xmlns:a16="http://schemas.microsoft.com/office/drawing/2014/main" id="{38EF0F38-FAED-4416-4EED-0701362D945C}"/>
              </a:ext>
            </a:extLst>
          </p:cNvPr>
          <p:cNvSpPr/>
          <p:nvPr/>
        </p:nvSpPr>
        <p:spPr>
          <a:xfrm>
            <a:off x="346013" y="2616914"/>
            <a:ext cx="5520965" cy="3271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9" name="Rectangle 8">
            <a:extLst>
              <a:ext uri="{FF2B5EF4-FFF2-40B4-BE49-F238E27FC236}">
                <a16:creationId xmlns:a16="http://schemas.microsoft.com/office/drawing/2014/main" id="{FA5D127C-E079-46B0-9CAA-441598DB24F6}"/>
              </a:ext>
            </a:extLst>
          </p:cNvPr>
          <p:cNvSpPr/>
          <p:nvPr/>
        </p:nvSpPr>
        <p:spPr>
          <a:xfrm>
            <a:off x="1510390" y="2737938"/>
            <a:ext cx="1916612"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053766"/>
                </a:solidFill>
                <a:ea typeface="Meiryo UI" panose="020B0604030504040204" pitchFamily="50" charset="-128"/>
              </a:rPr>
              <a:t>高い到達率</a:t>
            </a:r>
          </a:p>
        </p:txBody>
      </p:sp>
      <p:sp>
        <p:nvSpPr>
          <p:cNvPr id="4" name="Rectangle 3">
            <a:extLst>
              <a:ext uri="{FF2B5EF4-FFF2-40B4-BE49-F238E27FC236}">
                <a16:creationId xmlns:a16="http://schemas.microsoft.com/office/drawing/2014/main" id="{A0BC3C7D-92C6-3715-A2A3-0ABC705EB7B4}"/>
              </a:ext>
            </a:extLst>
          </p:cNvPr>
          <p:cNvSpPr/>
          <p:nvPr/>
        </p:nvSpPr>
        <p:spPr>
          <a:xfrm>
            <a:off x="338043" y="969488"/>
            <a:ext cx="1152797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defRPr/>
            </a:pPr>
            <a:r>
              <a:rPr kumimoji="1" lang="ja-JP" altLang="en-US" sz="3200" b="1" i="0" u="none" strike="noStrike" kern="0" cap="none" spc="0" normalizeH="0" baseline="0" noProof="0" dirty="0">
                <a:ln>
                  <a:noFill/>
                </a:ln>
                <a:solidFill>
                  <a:srgbClr val="FF3399"/>
                </a:solidFill>
                <a:effectLst/>
                <a:uLnTx/>
                <a:uFillTx/>
                <a:latin typeface="Rakuten Sans" panose="020B0503020203020204" pitchFamily="34" charset="0"/>
                <a:ea typeface="Meiryo UI" panose="020B0604030504040204" pitchFamily="34" charset="-128"/>
                <a:cs typeface="Rakuten Sans" panose="020B0503020203020204" pitchFamily="34" charset="0"/>
              </a:rPr>
              <a:t>法人向け</a:t>
            </a:r>
            <a:r>
              <a:rPr kumimoji="1" lang="en-US" altLang="ja-JP" sz="3200" b="1" i="0" u="none" strike="noStrike" kern="0" cap="none" spc="0" normalizeH="0" baseline="0" noProof="0" dirty="0">
                <a:ln>
                  <a:noFill/>
                </a:ln>
                <a:solidFill>
                  <a:srgbClr val="FF3399"/>
                </a:solidFill>
                <a:effectLst/>
                <a:uLnTx/>
                <a:uFillTx/>
                <a:latin typeface="Rakuten Sans" panose="020B0503020203020204" pitchFamily="34" charset="0"/>
                <a:ea typeface="Meiryo UI" panose="020B0604030504040204" pitchFamily="34" charset="-128"/>
                <a:cs typeface="Rakuten Sans" panose="020B0503020203020204" pitchFamily="34" charset="0"/>
              </a:rPr>
              <a:t>SMS</a:t>
            </a:r>
            <a:r>
              <a:rPr kumimoji="1" lang="ja-JP" altLang="en-US" sz="3200" b="1" i="0" u="none" strike="noStrike" kern="0" cap="none" spc="0" normalizeH="0" baseline="0" noProof="0" dirty="0">
                <a:ln>
                  <a:noFill/>
                </a:ln>
                <a:solidFill>
                  <a:srgbClr val="FF3399"/>
                </a:solidFill>
                <a:effectLst/>
                <a:uLnTx/>
                <a:uFillTx/>
                <a:latin typeface="Rakuten Sans" panose="020B0503020203020204" pitchFamily="34" charset="0"/>
                <a:ea typeface="Meiryo UI" panose="020B0604030504040204" pitchFamily="34" charset="-128"/>
                <a:cs typeface="Rakuten Sans" panose="020B0503020203020204" pitchFamily="34" charset="0"/>
              </a:rPr>
              <a:t>送信ソリューション</a:t>
            </a:r>
          </a:p>
        </p:txBody>
      </p:sp>
      <p:sp>
        <p:nvSpPr>
          <p:cNvPr id="21" name="タイトル 3">
            <a:extLst>
              <a:ext uri="{FF2B5EF4-FFF2-40B4-BE49-F238E27FC236}">
                <a16:creationId xmlns:a16="http://schemas.microsoft.com/office/drawing/2014/main" id="{1F46B171-95BE-78D0-B4A8-F0D5C71E4985}"/>
              </a:ext>
            </a:extLst>
          </p:cNvPr>
          <p:cNvSpPr txBox="1">
            <a:spLocks/>
          </p:cNvSpPr>
          <p:nvPr/>
        </p:nvSpPr>
        <p:spPr>
          <a:xfrm>
            <a:off x="334964" y="324000"/>
            <a:ext cx="11520000" cy="539667"/>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a:lstStyle>
          <a:p>
            <a:r>
              <a:rPr lang="ja-JP" altLang="en-US" kern="0" dirty="0"/>
              <a:t>　　　　　　　　　について</a:t>
            </a:r>
          </a:p>
        </p:txBody>
      </p:sp>
      <p:pic>
        <p:nvPicPr>
          <p:cNvPr id="2" name="Picture 1">
            <a:extLst>
              <a:ext uri="{FF2B5EF4-FFF2-40B4-BE49-F238E27FC236}">
                <a16:creationId xmlns:a16="http://schemas.microsoft.com/office/drawing/2014/main" id="{9E9330E8-333B-1857-4643-4FA16689D307}"/>
              </a:ext>
            </a:extLst>
          </p:cNvPr>
          <p:cNvPicPr>
            <a:picLocks noChangeAspect="1"/>
          </p:cNvPicPr>
          <p:nvPr/>
        </p:nvPicPr>
        <p:blipFill rotWithShape="1">
          <a:blip r:embed="rId3"/>
          <a:srcRect r="6838"/>
          <a:stretch/>
        </p:blipFill>
        <p:spPr>
          <a:xfrm>
            <a:off x="87829" y="211892"/>
            <a:ext cx="3124927" cy="718775"/>
          </a:xfrm>
          <a:prstGeom prst="rect">
            <a:avLst/>
          </a:prstGeom>
        </p:spPr>
      </p:pic>
      <p:grpSp>
        <p:nvGrpSpPr>
          <p:cNvPr id="34" name="Group 33">
            <a:extLst>
              <a:ext uri="{FF2B5EF4-FFF2-40B4-BE49-F238E27FC236}">
                <a16:creationId xmlns:a16="http://schemas.microsoft.com/office/drawing/2014/main" id="{7C6346CB-706A-260B-F425-EB7FCE655EB2}"/>
              </a:ext>
            </a:extLst>
          </p:cNvPr>
          <p:cNvGrpSpPr/>
          <p:nvPr/>
        </p:nvGrpSpPr>
        <p:grpSpPr>
          <a:xfrm>
            <a:off x="723936" y="2679931"/>
            <a:ext cx="786454" cy="845812"/>
            <a:chOff x="668323" y="2724401"/>
            <a:chExt cx="786454" cy="845812"/>
          </a:xfrm>
          <a:solidFill>
            <a:srgbClr val="053766"/>
          </a:solidFill>
        </p:grpSpPr>
        <p:sp>
          <p:nvSpPr>
            <p:cNvPr id="17" name="Oval 16">
              <a:extLst>
                <a:ext uri="{FF2B5EF4-FFF2-40B4-BE49-F238E27FC236}">
                  <a16:creationId xmlns:a16="http://schemas.microsoft.com/office/drawing/2014/main" id="{53580052-E611-5707-E036-CF717E4BF067}"/>
                </a:ext>
              </a:extLst>
            </p:cNvPr>
            <p:cNvSpPr/>
            <p:nvPr/>
          </p:nvSpPr>
          <p:spPr>
            <a:xfrm>
              <a:off x="668323" y="2724401"/>
              <a:ext cx="786454" cy="8458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3" name="Rectangle 32">
              <a:extLst>
                <a:ext uri="{FF2B5EF4-FFF2-40B4-BE49-F238E27FC236}">
                  <a16:creationId xmlns:a16="http://schemas.microsoft.com/office/drawing/2014/main" id="{985F293D-47ED-6D9B-922C-4ADE9ABE0D10}"/>
                </a:ext>
              </a:extLst>
            </p:cNvPr>
            <p:cNvSpPr/>
            <p:nvPr/>
          </p:nvSpPr>
          <p:spPr>
            <a:xfrm>
              <a:off x="668323" y="2835676"/>
              <a:ext cx="786454"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ea typeface="Meiryo UI" panose="020B0604030504040204" pitchFamily="50" charset="-128"/>
                </a:rPr>
                <a:t>POINT</a:t>
              </a:r>
            </a:p>
            <a:p>
              <a:pPr algn="ctr"/>
              <a:r>
                <a:rPr lang="en-US" altLang="ja-JP" sz="2400" b="1" dirty="0">
                  <a:solidFill>
                    <a:schemeClr val="bg1"/>
                  </a:solidFill>
                  <a:ea typeface="Meiryo UI" panose="020B0604030504040204" pitchFamily="50" charset="-128"/>
                </a:rPr>
                <a:t>1</a:t>
              </a:r>
              <a:endParaRPr lang="ja-JP" altLang="en-US" sz="2400" b="1" dirty="0">
                <a:solidFill>
                  <a:schemeClr val="bg1"/>
                </a:solidFill>
                <a:ea typeface="Meiryo UI" panose="020B0604030504040204" pitchFamily="50" charset="-128"/>
              </a:endParaRPr>
            </a:p>
          </p:txBody>
        </p:sp>
      </p:grpSp>
      <p:graphicFrame>
        <p:nvGraphicFramePr>
          <p:cNvPr id="37" name="Chart 36">
            <a:extLst>
              <a:ext uri="{FF2B5EF4-FFF2-40B4-BE49-F238E27FC236}">
                <a16:creationId xmlns:a16="http://schemas.microsoft.com/office/drawing/2014/main" id="{EA21F0CF-E580-DE65-A2A6-8185FDF1CB1D}"/>
              </a:ext>
            </a:extLst>
          </p:cNvPr>
          <p:cNvGraphicFramePr/>
          <p:nvPr>
            <p:extLst>
              <p:ext uri="{D42A27DB-BD31-4B8C-83A1-F6EECF244321}">
                <p14:modId xmlns:p14="http://schemas.microsoft.com/office/powerpoint/2010/main" val="3254826022"/>
              </p:ext>
            </p:extLst>
          </p:nvPr>
        </p:nvGraphicFramePr>
        <p:xfrm>
          <a:off x="659009" y="3499774"/>
          <a:ext cx="2417339" cy="25004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CF29839E-F620-2B8A-F7AA-2F02DD62894F}"/>
              </a:ext>
            </a:extLst>
          </p:cNvPr>
          <p:cNvGraphicFramePr/>
          <p:nvPr>
            <p:extLst>
              <p:ext uri="{D42A27DB-BD31-4B8C-83A1-F6EECF244321}">
                <p14:modId xmlns:p14="http://schemas.microsoft.com/office/powerpoint/2010/main" val="1218540974"/>
              </p:ext>
            </p:extLst>
          </p:nvPr>
        </p:nvGraphicFramePr>
        <p:xfrm>
          <a:off x="3593666" y="3749647"/>
          <a:ext cx="1828523" cy="2004583"/>
        </p:xfrm>
        <a:graphic>
          <a:graphicData uri="http://schemas.openxmlformats.org/drawingml/2006/chart">
            <c:chart xmlns:c="http://schemas.openxmlformats.org/drawingml/2006/chart" xmlns:r="http://schemas.openxmlformats.org/officeDocument/2006/relationships" r:id="rId5"/>
          </a:graphicData>
        </a:graphic>
      </p:graphicFrame>
      <p:sp>
        <p:nvSpPr>
          <p:cNvPr id="41" name="Rectangle 40">
            <a:extLst>
              <a:ext uri="{FF2B5EF4-FFF2-40B4-BE49-F238E27FC236}">
                <a16:creationId xmlns:a16="http://schemas.microsoft.com/office/drawing/2014/main" id="{32E18CB3-EA0F-4183-FDC4-575BF1E91492}"/>
              </a:ext>
            </a:extLst>
          </p:cNvPr>
          <p:cNvSpPr/>
          <p:nvPr/>
        </p:nvSpPr>
        <p:spPr>
          <a:xfrm>
            <a:off x="6162352" y="2613305"/>
            <a:ext cx="5520965" cy="3275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46" name="Rectangle 45">
            <a:extLst>
              <a:ext uri="{FF2B5EF4-FFF2-40B4-BE49-F238E27FC236}">
                <a16:creationId xmlns:a16="http://schemas.microsoft.com/office/drawing/2014/main" id="{3AEF4F95-48DD-87BA-88BB-315F4E266DE0}"/>
              </a:ext>
            </a:extLst>
          </p:cNvPr>
          <p:cNvSpPr/>
          <p:nvPr/>
        </p:nvSpPr>
        <p:spPr>
          <a:xfrm>
            <a:off x="7242971" y="2737938"/>
            <a:ext cx="4110614"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053766"/>
                </a:solidFill>
                <a:ea typeface="Meiryo UI" panose="020B0604030504040204" pitchFamily="50" charset="-128"/>
              </a:rPr>
              <a:t>電話番号のみで送信が可能</a:t>
            </a:r>
          </a:p>
        </p:txBody>
      </p:sp>
      <p:grpSp>
        <p:nvGrpSpPr>
          <p:cNvPr id="47" name="Group 46">
            <a:extLst>
              <a:ext uri="{FF2B5EF4-FFF2-40B4-BE49-F238E27FC236}">
                <a16:creationId xmlns:a16="http://schemas.microsoft.com/office/drawing/2014/main" id="{8A3EB625-BBE9-7057-3BDE-AF9C53177DC1}"/>
              </a:ext>
            </a:extLst>
          </p:cNvPr>
          <p:cNvGrpSpPr/>
          <p:nvPr/>
        </p:nvGrpSpPr>
        <p:grpSpPr>
          <a:xfrm>
            <a:off x="6456517" y="2679931"/>
            <a:ext cx="786454" cy="845812"/>
            <a:chOff x="668323" y="2724401"/>
            <a:chExt cx="786454" cy="845812"/>
          </a:xfrm>
          <a:solidFill>
            <a:srgbClr val="053766"/>
          </a:solidFill>
        </p:grpSpPr>
        <p:sp>
          <p:nvSpPr>
            <p:cNvPr id="48" name="Oval 47">
              <a:extLst>
                <a:ext uri="{FF2B5EF4-FFF2-40B4-BE49-F238E27FC236}">
                  <a16:creationId xmlns:a16="http://schemas.microsoft.com/office/drawing/2014/main" id="{A8690E08-A89D-6C63-7F70-0791D728B1D7}"/>
                </a:ext>
              </a:extLst>
            </p:cNvPr>
            <p:cNvSpPr/>
            <p:nvPr/>
          </p:nvSpPr>
          <p:spPr>
            <a:xfrm>
              <a:off x="668323" y="2724401"/>
              <a:ext cx="786454" cy="8458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9" name="Rectangle 48">
              <a:extLst>
                <a:ext uri="{FF2B5EF4-FFF2-40B4-BE49-F238E27FC236}">
                  <a16:creationId xmlns:a16="http://schemas.microsoft.com/office/drawing/2014/main" id="{2B79868B-89AB-4952-23AD-78C61C313C73}"/>
                </a:ext>
              </a:extLst>
            </p:cNvPr>
            <p:cNvSpPr/>
            <p:nvPr/>
          </p:nvSpPr>
          <p:spPr>
            <a:xfrm>
              <a:off x="668323" y="2835676"/>
              <a:ext cx="786454" cy="69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ea typeface="Meiryo UI" panose="020B0604030504040204" pitchFamily="50" charset="-128"/>
                </a:rPr>
                <a:t>POINT</a:t>
              </a:r>
            </a:p>
            <a:p>
              <a:pPr algn="ctr"/>
              <a:r>
                <a:rPr lang="en-US" altLang="ja-JP" sz="2400" b="1" dirty="0">
                  <a:solidFill>
                    <a:schemeClr val="bg1"/>
                  </a:solidFill>
                  <a:ea typeface="Meiryo UI" panose="020B0604030504040204" pitchFamily="50" charset="-128"/>
                </a:rPr>
                <a:t>2</a:t>
              </a:r>
              <a:endParaRPr lang="ja-JP" altLang="en-US" sz="2400" b="1" dirty="0">
                <a:solidFill>
                  <a:schemeClr val="bg1"/>
                </a:solidFill>
                <a:ea typeface="Meiryo UI" panose="020B0604030504040204" pitchFamily="50" charset="-128"/>
              </a:endParaRPr>
            </a:p>
          </p:txBody>
        </p:sp>
      </p:grpSp>
      <p:sp>
        <p:nvSpPr>
          <p:cNvPr id="52" name="Rectangle 51">
            <a:extLst>
              <a:ext uri="{FF2B5EF4-FFF2-40B4-BE49-F238E27FC236}">
                <a16:creationId xmlns:a16="http://schemas.microsoft.com/office/drawing/2014/main" id="{7420D59F-9DD3-5E1D-95AD-A587A13D2ED3}"/>
              </a:ext>
            </a:extLst>
          </p:cNvPr>
          <p:cNvSpPr/>
          <p:nvPr/>
        </p:nvSpPr>
        <p:spPr>
          <a:xfrm>
            <a:off x="7305875" y="3248041"/>
            <a:ext cx="3558664" cy="416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ea typeface="Meiryo UI" panose="020B0604030504040204" pitchFamily="50" charset="-128"/>
              </a:rPr>
              <a:t>アプリ不要</a:t>
            </a:r>
            <a:r>
              <a:rPr lang="ja-JP" altLang="en-US" sz="1400" dirty="0">
                <a:solidFill>
                  <a:schemeClr val="tx1"/>
                </a:solidFill>
                <a:ea typeface="Meiryo UI" panose="020B0604030504040204" pitchFamily="50" charset="-128"/>
              </a:rPr>
              <a:t>で、</a:t>
            </a:r>
            <a:r>
              <a:rPr lang="ja-JP" altLang="en-US" sz="1400" b="1" dirty="0">
                <a:solidFill>
                  <a:schemeClr val="tx1"/>
                </a:solidFill>
                <a:ea typeface="Meiryo UI" panose="020B0604030504040204" pitchFamily="50" charset="-128"/>
              </a:rPr>
              <a:t>スマホ・ガラケー問わず送信可能 </a:t>
            </a:r>
          </a:p>
        </p:txBody>
      </p:sp>
      <p:pic>
        <p:nvPicPr>
          <p:cNvPr id="54" name="Graphic 53" descr="Chat outline">
            <a:extLst>
              <a:ext uri="{FF2B5EF4-FFF2-40B4-BE49-F238E27FC236}">
                <a16:creationId xmlns:a16="http://schemas.microsoft.com/office/drawing/2014/main" id="{63539AF2-CE81-5E6E-7B3A-EA0CC5C558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0478" y="4213164"/>
            <a:ext cx="914400" cy="914400"/>
          </a:xfrm>
          <a:prstGeom prst="rect">
            <a:avLst/>
          </a:prstGeom>
        </p:spPr>
      </p:pic>
      <p:sp>
        <p:nvSpPr>
          <p:cNvPr id="55" name="TextBox 54">
            <a:extLst>
              <a:ext uri="{FF2B5EF4-FFF2-40B4-BE49-F238E27FC236}">
                <a16:creationId xmlns:a16="http://schemas.microsoft.com/office/drawing/2014/main" id="{C8C8E614-2034-C4DD-3876-B97D2624C1EE}"/>
              </a:ext>
            </a:extLst>
          </p:cNvPr>
          <p:cNvSpPr txBox="1"/>
          <p:nvPr/>
        </p:nvSpPr>
        <p:spPr bwMode="auto">
          <a:xfrm>
            <a:off x="1510390" y="4893323"/>
            <a:ext cx="730623" cy="3400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rmAutofit lnSpcReduction="10000"/>
          </a:bodyPr>
          <a:lstStyle/>
          <a:p>
            <a:pPr algn="ctr">
              <a:lnSpc>
                <a:spcPct val="120000"/>
              </a:lnSpc>
              <a:spcBef>
                <a:spcPct val="0"/>
              </a:spcBef>
            </a:pPr>
            <a:r>
              <a:rPr lang="en-US" sz="1600" b="1" dirty="0">
                <a:latin typeface="Meiryo UI" panose="020B0604030504040204" pitchFamily="50" charset="-128"/>
                <a:ea typeface="Meiryo UI" panose="020B0604030504040204" pitchFamily="50" charset="-128"/>
                <a:cs typeface="+mn-ea"/>
                <a:sym typeface="+mn-lt"/>
              </a:rPr>
              <a:t>SMS</a:t>
            </a:r>
          </a:p>
        </p:txBody>
      </p:sp>
      <p:sp>
        <p:nvSpPr>
          <p:cNvPr id="57" name="TextBox 56">
            <a:extLst>
              <a:ext uri="{FF2B5EF4-FFF2-40B4-BE49-F238E27FC236}">
                <a16:creationId xmlns:a16="http://schemas.microsoft.com/office/drawing/2014/main" id="{F45999EC-44ED-F82D-BBA4-F4FA07A7708D}"/>
              </a:ext>
            </a:extLst>
          </p:cNvPr>
          <p:cNvSpPr txBox="1"/>
          <p:nvPr/>
        </p:nvSpPr>
        <p:spPr bwMode="auto">
          <a:xfrm>
            <a:off x="4219277" y="4723292"/>
            <a:ext cx="577300" cy="3400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rmAutofit/>
          </a:bodyPr>
          <a:lstStyle/>
          <a:p>
            <a:pPr algn="ctr">
              <a:lnSpc>
                <a:spcPct val="120000"/>
              </a:lnSpc>
              <a:spcBef>
                <a:spcPct val="0"/>
              </a:spcBef>
            </a:pPr>
            <a:r>
              <a:rPr lang="ja-JP" altLang="en-US" sz="1200" b="1" dirty="0">
                <a:latin typeface="Meiryo UI" panose="020B0604030504040204" pitchFamily="50" charset="-128"/>
                <a:ea typeface="Meiryo UI" panose="020B0604030504040204" pitchFamily="50" charset="-128"/>
                <a:cs typeface="+mn-ea"/>
                <a:sym typeface="+mn-lt"/>
              </a:rPr>
              <a:t>メール</a:t>
            </a:r>
            <a:endParaRPr lang="en-US" sz="1200" b="1" dirty="0">
              <a:latin typeface="Meiryo UI" panose="020B0604030504040204" pitchFamily="50" charset="-128"/>
              <a:ea typeface="Meiryo UI" panose="020B0604030504040204" pitchFamily="50" charset="-128"/>
              <a:cs typeface="+mn-ea"/>
              <a:sym typeface="+mn-lt"/>
            </a:endParaRPr>
          </a:p>
        </p:txBody>
      </p:sp>
      <p:sp>
        <p:nvSpPr>
          <p:cNvPr id="58" name="TextBox 57">
            <a:extLst>
              <a:ext uri="{FF2B5EF4-FFF2-40B4-BE49-F238E27FC236}">
                <a16:creationId xmlns:a16="http://schemas.microsoft.com/office/drawing/2014/main" id="{6CEC2EEC-98C7-77ED-C9B9-BEB357C5CD8B}"/>
              </a:ext>
            </a:extLst>
          </p:cNvPr>
          <p:cNvSpPr txBox="1"/>
          <p:nvPr/>
        </p:nvSpPr>
        <p:spPr bwMode="auto">
          <a:xfrm>
            <a:off x="2992298" y="4579982"/>
            <a:ext cx="730623" cy="3400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rmAutofit lnSpcReduction="10000"/>
          </a:bodyPr>
          <a:lstStyle/>
          <a:p>
            <a:pPr algn="ctr">
              <a:lnSpc>
                <a:spcPct val="120000"/>
              </a:lnSpc>
              <a:spcBef>
                <a:spcPct val="0"/>
              </a:spcBef>
            </a:pPr>
            <a:r>
              <a:rPr lang="en-US" sz="1600" b="1" dirty="0">
                <a:latin typeface="Meiryo UI" panose="020B0604030504040204" pitchFamily="50" charset="-128"/>
                <a:ea typeface="Meiryo UI" panose="020B0604030504040204" pitchFamily="50" charset="-128"/>
                <a:cs typeface="+mn-ea"/>
                <a:sym typeface="+mn-lt"/>
              </a:rPr>
              <a:t>VS</a:t>
            </a:r>
          </a:p>
        </p:txBody>
      </p:sp>
      <p:sp>
        <p:nvSpPr>
          <p:cNvPr id="59" name="Speech Bubble: Oval 20">
            <a:extLst>
              <a:ext uri="{FF2B5EF4-FFF2-40B4-BE49-F238E27FC236}">
                <a16:creationId xmlns:a16="http://schemas.microsoft.com/office/drawing/2014/main" id="{5D9A0BB9-93F9-4D7E-183C-5268E4A1C60D}"/>
              </a:ext>
            </a:extLst>
          </p:cNvPr>
          <p:cNvSpPr/>
          <p:nvPr/>
        </p:nvSpPr>
        <p:spPr>
          <a:xfrm rot="363661">
            <a:off x="2375732" y="3469376"/>
            <a:ext cx="1285935" cy="691380"/>
          </a:xfrm>
          <a:prstGeom prst="wedgeEllipseCallout">
            <a:avLst>
              <a:gd name="adj1" fmla="val -43104"/>
              <a:gd name="adj2" fmla="val 81173"/>
            </a:avLst>
          </a:prstGeom>
          <a:solidFill>
            <a:srgbClr val="05376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solidFill>
                  <a:schemeClr val="bg1"/>
                </a:solidFill>
                <a:latin typeface="Meiryo UI" panose="020B0604030504040204" pitchFamily="50" charset="-128"/>
                <a:ea typeface="Meiryo UI" panose="020B0604030504040204" pitchFamily="50" charset="-128"/>
              </a:rPr>
              <a:t>開封率</a:t>
            </a:r>
            <a:r>
              <a:rPr lang="en-US" altLang="ja-JP" sz="1400" b="1" dirty="0">
                <a:solidFill>
                  <a:schemeClr val="bg1"/>
                </a:solidFill>
                <a:latin typeface="Meiryo UI" panose="020B0604030504040204" pitchFamily="50" charset="-128"/>
                <a:ea typeface="Meiryo UI" panose="020B0604030504040204" pitchFamily="50" charset="-128"/>
              </a:rPr>
              <a:t>99%</a:t>
            </a:r>
            <a:r>
              <a:rPr lang="ja-JP" altLang="en-US" sz="1400" b="1" dirty="0">
                <a:solidFill>
                  <a:schemeClr val="bg1"/>
                </a:solidFill>
                <a:latin typeface="Meiryo UI" panose="020B0604030504040204" pitchFamily="50" charset="-128"/>
                <a:ea typeface="Meiryo UI" panose="020B0604030504040204" pitchFamily="50" charset="-128"/>
              </a:rPr>
              <a:t>！</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60" name="TextBox 59">
            <a:extLst>
              <a:ext uri="{FF2B5EF4-FFF2-40B4-BE49-F238E27FC236}">
                <a16:creationId xmlns:a16="http://schemas.microsoft.com/office/drawing/2014/main" id="{245CD833-401D-76D3-0F3A-655872A9357C}"/>
              </a:ext>
            </a:extLst>
          </p:cNvPr>
          <p:cNvSpPr txBox="1"/>
          <p:nvPr/>
        </p:nvSpPr>
        <p:spPr bwMode="auto">
          <a:xfrm>
            <a:off x="4540901" y="4018522"/>
            <a:ext cx="577300" cy="3400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rmAutofit/>
          </a:bodyPr>
          <a:lstStyle/>
          <a:p>
            <a:pPr algn="ctr">
              <a:lnSpc>
                <a:spcPct val="120000"/>
              </a:lnSpc>
              <a:spcBef>
                <a:spcPct val="0"/>
              </a:spcBef>
            </a:pPr>
            <a:r>
              <a:rPr lang="en-US" altLang="ja-JP" sz="1200" b="1" dirty="0">
                <a:solidFill>
                  <a:schemeClr val="bg1"/>
                </a:solidFill>
                <a:latin typeface="Meiryo UI" panose="020B0604030504040204" pitchFamily="50" charset="-128"/>
                <a:ea typeface="Meiryo UI" panose="020B0604030504040204" pitchFamily="50" charset="-128"/>
                <a:cs typeface="+mn-ea"/>
                <a:sym typeface="+mn-lt"/>
              </a:rPr>
              <a:t>22%</a:t>
            </a:r>
            <a:endParaRPr lang="en-US" sz="1200" b="1" dirty="0">
              <a:solidFill>
                <a:schemeClr val="bg1"/>
              </a:solidFill>
              <a:latin typeface="Meiryo UI" panose="020B0604030504040204" pitchFamily="50" charset="-128"/>
              <a:ea typeface="Meiryo UI" panose="020B0604030504040204" pitchFamily="50" charset="-128"/>
              <a:cs typeface="+mn-ea"/>
              <a:sym typeface="+mn-lt"/>
            </a:endParaRPr>
          </a:p>
        </p:txBody>
      </p:sp>
      <p:pic>
        <p:nvPicPr>
          <p:cNvPr id="5" name="Graphic 4" descr="Smart Phone with solid fill">
            <a:extLst>
              <a:ext uri="{FF2B5EF4-FFF2-40B4-BE49-F238E27FC236}">
                <a16:creationId xmlns:a16="http://schemas.microsoft.com/office/drawing/2014/main" id="{253786EE-82A1-C092-0734-23FC5C35C26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 b="40468"/>
          <a:stretch/>
        </p:blipFill>
        <p:spPr>
          <a:xfrm>
            <a:off x="6566164" y="3635047"/>
            <a:ext cx="3785240" cy="2253466"/>
          </a:xfrm>
          <a:prstGeom prst="rect">
            <a:avLst/>
          </a:prstGeom>
        </p:spPr>
      </p:pic>
      <p:sp>
        <p:nvSpPr>
          <p:cNvPr id="6" name="Speech Bubble: Rectangle with Corners Rounded 5">
            <a:extLst>
              <a:ext uri="{FF2B5EF4-FFF2-40B4-BE49-F238E27FC236}">
                <a16:creationId xmlns:a16="http://schemas.microsoft.com/office/drawing/2014/main" id="{7B71426C-DBDE-8DB6-E6F7-6B268EF07568}"/>
              </a:ext>
            </a:extLst>
          </p:cNvPr>
          <p:cNvSpPr/>
          <p:nvPr/>
        </p:nvSpPr>
        <p:spPr>
          <a:xfrm>
            <a:off x="7972790" y="4614560"/>
            <a:ext cx="1112417" cy="530918"/>
          </a:xfrm>
          <a:prstGeom prst="wedgeRoundRectCallout">
            <a:avLst>
              <a:gd name="adj1" fmla="val -63430"/>
              <a:gd name="adj2" fmla="val 30286"/>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ysClr val="windowText" lastClr="000000"/>
                </a:solidFill>
              </a:rPr>
              <a:t>1</a:t>
            </a:r>
            <a:r>
              <a:rPr kumimoji="1" lang="ja-JP" altLang="en-US" sz="800" dirty="0">
                <a:solidFill>
                  <a:sysClr val="windowText" lastClr="000000"/>
                </a:solidFill>
              </a:rPr>
              <a:t>月</a:t>
            </a:r>
            <a:r>
              <a:rPr kumimoji="1" lang="en-US" altLang="ja-JP" sz="800" dirty="0">
                <a:solidFill>
                  <a:sysClr val="windowText" lastClr="000000"/>
                </a:solidFill>
              </a:rPr>
              <a:t>25</a:t>
            </a:r>
            <a:r>
              <a:rPr kumimoji="1" lang="ja-JP" altLang="en-US" sz="800" dirty="0">
                <a:solidFill>
                  <a:sysClr val="windowText" lastClr="000000"/>
                </a:solidFill>
              </a:rPr>
              <a:t>日の予約ありがとうございます。</a:t>
            </a:r>
            <a:endParaRPr kumimoji="1" lang="en-US" altLang="ja-JP" sz="800" dirty="0">
              <a:solidFill>
                <a:sysClr val="windowText" lastClr="000000"/>
              </a:solidFill>
            </a:endParaRPr>
          </a:p>
          <a:p>
            <a:r>
              <a:rPr lang="ja-JP" altLang="en-US" sz="800" dirty="0">
                <a:solidFill>
                  <a:sysClr val="windowText" lastClr="000000"/>
                </a:solidFill>
              </a:rPr>
              <a:t>明日のご来店をお待ちしています。</a:t>
            </a:r>
            <a:endParaRPr kumimoji="1" lang="en-US" sz="800" dirty="0">
              <a:solidFill>
                <a:sysClr val="windowText" lastClr="000000"/>
              </a:solidFill>
            </a:endParaRPr>
          </a:p>
        </p:txBody>
      </p:sp>
      <p:sp>
        <p:nvSpPr>
          <p:cNvPr id="51" name="Speech Bubble: Oval 20">
            <a:extLst>
              <a:ext uri="{FF2B5EF4-FFF2-40B4-BE49-F238E27FC236}">
                <a16:creationId xmlns:a16="http://schemas.microsoft.com/office/drawing/2014/main" id="{46D0529D-54C6-2353-FE7A-803BE41A75F0}"/>
              </a:ext>
            </a:extLst>
          </p:cNvPr>
          <p:cNvSpPr/>
          <p:nvPr/>
        </p:nvSpPr>
        <p:spPr>
          <a:xfrm rot="363661">
            <a:off x="9118884" y="3958565"/>
            <a:ext cx="1644970" cy="724978"/>
          </a:xfrm>
          <a:prstGeom prst="wedgeEllipseCallout">
            <a:avLst>
              <a:gd name="adj1" fmla="val -43104"/>
              <a:gd name="adj2" fmla="val 81173"/>
            </a:avLst>
          </a:prstGeom>
          <a:solidFill>
            <a:srgbClr val="05376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solidFill>
                  <a:schemeClr val="bg1"/>
                </a:solidFill>
                <a:latin typeface="Meiryo UI" panose="020B0604030504040204" pitchFamily="50" charset="-128"/>
                <a:ea typeface="Meiryo UI" panose="020B0604030504040204" pitchFamily="50" charset="-128"/>
              </a:rPr>
              <a:t>短文で</a:t>
            </a:r>
            <a:endParaRPr lang="en-US" altLang="ja-JP" sz="1400" b="1" dirty="0">
              <a:solidFill>
                <a:schemeClr val="bg1"/>
              </a:solidFill>
              <a:latin typeface="Meiryo UI" panose="020B0604030504040204" pitchFamily="50" charset="-128"/>
              <a:ea typeface="Meiryo UI" panose="020B0604030504040204" pitchFamily="50" charset="-128"/>
            </a:endParaRPr>
          </a:p>
          <a:p>
            <a:pPr algn="ctr"/>
            <a:r>
              <a:rPr lang="ja-JP" altLang="en-US" sz="1400" b="1" dirty="0">
                <a:solidFill>
                  <a:schemeClr val="bg1"/>
                </a:solidFill>
                <a:latin typeface="Meiryo UI" panose="020B0604030504040204" pitchFamily="50" charset="-128"/>
                <a:ea typeface="Meiryo UI" panose="020B0604030504040204" pitchFamily="50" charset="-128"/>
              </a:rPr>
              <a:t>理解も早い。</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3" name="TextBox 3">
            <a:extLst>
              <a:ext uri="{FF2B5EF4-FFF2-40B4-BE49-F238E27FC236}">
                <a16:creationId xmlns:a16="http://schemas.microsoft.com/office/drawing/2014/main" id="{8CD89F5F-9DB1-73BB-D197-A9EAAF71AE20}"/>
              </a:ext>
            </a:extLst>
          </p:cNvPr>
          <p:cNvSpPr txBox="1"/>
          <p:nvPr/>
        </p:nvSpPr>
        <p:spPr>
          <a:xfrm>
            <a:off x="3188281" y="3823696"/>
            <a:ext cx="449927" cy="246221"/>
          </a:xfrm>
          <a:prstGeom prst="rect">
            <a:avLst/>
          </a:prstGeom>
          <a:noFill/>
        </p:spPr>
        <p:txBody>
          <a:bodyPr wrap="square" rtlCol="0" anchor="ctr">
            <a:spAutoFit/>
          </a:bodyPr>
          <a:lstStyle/>
          <a:p>
            <a:r>
              <a:rPr lang="en-US" altLang="ja-JP" sz="1000" b="0" i="0" dirty="0">
                <a:solidFill>
                  <a:schemeClr val="bg1"/>
                </a:solidFill>
                <a:effectLst/>
                <a:latin typeface="Noto Sans JP"/>
              </a:rPr>
              <a:t>※1</a:t>
            </a:r>
            <a:endParaRPr lang="en-US" altLang="ja-JP" sz="1000" spc="110"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7" name="TextBox 3">
            <a:extLst>
              <a:ext uri="{FF2B5EF4-FFF2-40B4-BE49-F238E27FC236}">
                <a16:creationId xmlns:a16="http://schemas.microsoft.com/office/drawing/2014/main" id="{F905AAB7-267F-9464-9AFC-2AAFAD40EAE1}"/>
              </a:ext>
            </a:extLst>
          </p:cNvPr>
          <p:cNvSpPr txBox="1"/>
          <p:nvPr/>
        </p:nvSpPr>
        <p:spPr>
          <a:xfrm>
            <a:off x="346013" y="5934649"/>
            <a:ext cx="11520000" cy="400110"/>
          </a:xfrm>
          <a:prstGeom prst="rect">
            <a:avLst/>
          </a:prstGeom>
          <a:noFill/>
        </p:spPr>
        <p:txBody>
          <a:bodyPr wrap="square" rtlCol="0">
            <a:spAutoFit/>
          </a:bodyPr>
          <a:lstStyle/>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※1</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デロイト トーマツ ミック経済研究所</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A2P-SMS</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の配信数と売上⾼の現状（</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38.9</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億通</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/207.6</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億円）と中期予測」</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ミック</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IT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レポート</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2022,</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10</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月号</a:t>
            </a:r>
            <a:endPar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a:p>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※2</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リサーチ</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PR</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・調査</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PR</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サービス（リサピー</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a:t>
            </a:r>
            <a:r>
              <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 </a:t>
            </a:r>
            <a:r>
              <a:rPr lang="en-US" altLang="ja-JP" sz="1000" spc="110" dirty="0">
                <a:solidFill>
                  <a:schemeClr val="bg2">
                    <a:lumMod val="25000"/>
                  </a:schemeClr>
                </a:solidFill>
                <a:latin typeface="Meiryo UI" panose="020B0604030504040204" pitchFamily="50" charset="-128"/>
                <a:ea typeface="Meiryo UI" panose="020B0604030504040204" pitchFamily="50" charset="-128"/>
                <a:cs typeface="+mn-ea"/>
                <a:sym typeface="+mn-lt"/>
              </a:rPr>
              <a:t>https://research-pr.jp/</a:t>
            </a:r>
            <a:endParaRPr lang="ja-JP" altLang="en-US" sz="1000" spc="110" dirty="0">
              <a:solidFill>
                <a:schemeClr val="bg2">
                  <a:lumMod val="25000"/>
                </a:schemeClr>
              </a:solidFill>
              <a:latin typeface="Meiryo UI" panose="020B0604030504040204" pitchFamily="50" charset="-128"/>
              <a:ea typeface="Meiryo UI" panose="020B0604030504040204" pitchFamily="50" charset="-128"/>
              <a:cs typeface="+mn-ea"/>
              <a:sym typeface="+mn-lt"/>
            </a:endParaRPr>
          </a:p>
        </p:txBody>
      </p:sp>
      <p:sp>
        <p:nvSpPr>
          <p:cNvPr id="10" name="TextBox 3">
            <a:extLst>
              <a:ext uri="{FF2B5EF4-FFF2-40B4-BE49-F238E27FC236}">
                <a16:creationId xmlns:a16="http://schemas.microsoft.com/office/drawing/2014/main" id="{B64C3EB2-E61B-474D-ECDB-5278E16FD7CC}"/>
              </a:ext>
            </a:extLst>
          </p:cNvPr>
          <p:cNvSpPr txBox="1"/>
          <p:nvPr/>
        </p:nvSpPr>
        <p:spPr>
          <a:xfrm>
            <a:off x="4810990" y="4242184"/>
            <a:ext cx="449927" cy="246221"/>
          </a:xfrm>
          <a:prstGeom prst="rect">
            <a:avLst/>
          </a:prstGeom>
          <a:noFill/>
        </p:spPr>
        <p:txBody>
          <a:bodyPr wrap="square" rtlCol="0" anchor="ctr">
            <a:spAutoFit/>
          </a:bodyPr>
          <a:lstStyle/>
          <a:p>
            <a:r>
              <a:rPr lang="en-US" altLang="ja-JP" sz="1000" b="0" i="0" dirty="0">
                <a:solidFill>
                  <a:schemeClr val="bg1"/>
                </a:solidFill>
                <a:effectLst/>
                <a:latin typeface="Noto Sans JP"/>
              </a:rPr>
              <a:t>※2</a:t>
            </a:r>
            <a:endParaRPr lang="en-US" altLang="ja-JP" sz="1000" spc="110" dirty="0">
              <a:solidFill>
                <a:schemeClr val="bg1"/>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205704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3">
            <a:extLst>
              <a:ext uri="{FF2B5EF4-FFF2-40B4-BE49-F238E27FC236}">
                <a16:creationId xmlns:a16="http://schemas.microsoft.com/office/drawing/2014/main" id="{9AEB7DE6-5A37-885E-19F2-E5E2281D551B}"/>
              </a:ext>
            </a:extLst>
          </p:cNvPr>
          <p:cNvSpPr txBox="1">
            <a:spLocks/>
          </p:cNvSpPr>
          <p:nvPr/>
        </p:nvSpPr>
        <p:spPr>
          <a:xfrm>
            <a:off x="334964" y="324000"/>
            <a:ext cx="11520000" cy="539667"/>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a:lstStyle>
          <a:p>
            <a:r>
              <a:rPr lang="ja-JP" altLang="en-US" kern="0" dirty="0"/>
              <a:t>　　　　　　　　　の３つの強み</a:t>
            </a:r>
          </a:p>
        </p:txBody>
      </p:sp>
      <p:grpSp>
        <p:nvGrpSpPr>
          <p:cNvPr id="22" name="Group 21">
            <a:extLst>
              <a:ext uri="{FF2B5EF4-FFF2-40B4-BE49-F238E27FC236}">
                <a16:creationId xmlns:a16="http://schemas.microsoft.com/office/drawing/2014/main" id="{2904BA80-A2EB-C1B3-7AAF-DC081C904231}"/>
              </a:ext>
            </a:extLst>
          </p:cNvPr>
          <p:cNvGrpSpPr/>
          <p:nvPr/>
        </p:nvGrpSpPr>
        <p:grpSpPr>
          <a:xfrm>
            <a:off x="539609" y="1545587"/>
            <a:ext cx="10696383" cy="4327541"/>
            <a:chOff x="541822" y="1696416"/>
            <a:chExt cx="10696383" cy="4327541"/>
          </a:xfrm>
        </p:grpSpPr>
        <p:grpSp>
          <p:nvGrpSpPr>
            <p:cNvPr id="23" name="Group 22">
              <a:extLst>
                <a:ext uri="{FF2B5EF4-FFF2-40B4-BE49-F238E27FC236}">
                  <a16:creationId xmlns:a16="http://schemas.microsoft.com/office/drawing/2014/main" id="{AFD550FE-D59C-03EA-0D0E-4820AA500C78}"/>
                </a:ext>
              </a:extLst>
            </p:cNvPr>
            <p:cNvGrpSpPr/>
            <p:nvPr/>
          </p:nvGrpSpPr>
          <p:grpSpPr>
            <a:xfrm>
              <a:off x="541822" y="1696416"/>
              <a:ext cx="10696383" cy="4327541"/>
              <a:chOff x="550175" y="2030405"/>
              <a:chExt cx="10696383" cy="4327541"/>
            </a:xfrm>
          </p:grpSpPr>
          <p:grpSp>
            <p:nvGrpSpPr>
              <p:cNvPr id="27" name="Group 26">
                <a:extLst>
                  <a:ext uri="{FF2B5EF4-FFF2-40B4-BE49-F238E27FC236}">
                    <a16:creationId xmlns:a16="http://schemas.microsoft.com/office/drawing/2014/main" id="{CB7164A4-2877-FF4E-77DC-4157729C08A3}"/>
                  </a:ext>
                </a:extLst>
              </p:cNvPr>
              <p:cNvGrpSpPr/>
              <p:nvPr/>
            </p:nvGrpSpPr>
            <p:grpSpPr>
              <a:xfrm>
                <a:off x="550175" y="2030405"/>
                <a:ext cx="3858749" cy="4327541"/>
                <a:chOff x="550175" y="2138338"/>
                <a:chExt cx="3858749" cy="4327541"/>
              </a:xfrm>
            </p:grpSpPr>
            <p:sp>
              <p:nvSpPr>
                <p:cNvPr id="44" name="TextBox 43">
                  <a:extLst>
                    <a:ext uri="{FF2B5EF4-FFF2-40B4-BE49-F238E27FC236}">
                      <a16:creationId xmlns:a16="http://schemas.microsoft.com/office/drawing/2014/main" id="{AC627F96-34CB-D5A7-4478-A72EED9C614A}"/>
                    </a:ext>
                  </a:extLst>
                </p:cNvPr>
                <p:cNvSpPr txBox="1"/>
                <p:nvPr/>
              </p:nvSpPr>
              <p:spPr>
                <a:xfrm>
                  <a:off x="550175" y="5289788"/>
                  <a:ext cx="3858749" cy="1176091"/>
                </a:xfrm>
                <a:prstGeom prst="rect">
                  <a:avLst/>
                </a:prstGeom>
                <a:noFill/>
              </p:spPr>
              <p:txBody>
                <a:bodyPr wrap="none" rtlCol="0">
                  <a:spAutoFit/>
                </a:bodyPr>
                <a:lstStyle/>
                <a:p>
                  <a:pPr marL="0" marR="0" lvl="0" indent="0" algn="ctr" defTabSz="914400" rtl="0" eaLnBrk="1" fontAlgn="auto" latinLnBrk="0" hangingPunct="1">
                    <a:lnSpc>
                      <a:spcPts val="288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国内全キャリアと直接接続で、</a:t>
                  </a:r>
                  <a:endParaRPr kumimoji="1" lang="en-US" altLang="ja-JP"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auto" latinLnBrk="0" hangingPunct="1">
                    <a:lnSpc>
                      <a:spcPts val="288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高到達率かつ</a:t>
                  </a:r>
                </a:p>
                <a:p>
                  <a:pPr marL="0" marR="0" lvl="0" indent="0" algn="ctr" defTabSz="914400" rtl="0" eaLnBrk="1" fontAlgn="auto" latinLnBrk="0" hangingPunct="1">
                    <a:lnSpc>
                      <a:spcPts val="288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低遅延で</a:t>
                  </a:r>
                  <a:r>
                    <a:rPr kumimoji="1" lang="en-US" altLang="ja-JP"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SMS</a:t>
                  </a:r>
                  <a:r>
                    <a:rPr kumimoji="1" lang="ja-JP" altLang="en-US"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送信可能</a:t>
                  </a:r>
                </a:p>
              </p:txBody>
            </p:sp>
            <p:grpSp>
              <p:nvGrpSpPr>
                <p:cNvPr id="45" name="Group 44">
                  <a:extLst>
                    <a:ext uri="{FF2B5EF4-FFF2-40B4-BE49-F238E27FC236}">
                      <a16:creationId xmlns:a16="http://schemas.microsoft.com/office/drawing/2014/main" id="{CD089624-4DB0-2498-6ADB-5C3D4DA4F1F8}"/>
                    </a:ext>
                  </a:extLst>
                </p:cNvPr>
                <p:cNvGrpSpPr/>
                <p:nvPr/>
              </p:nvGrpSpPr>
              <p:grpSpPr>
                <a:xfrm>
                  <a:off x="964502" y="2138338"/>
                  <a:ext cx="3030096" cy="3030096"/>
                  <a:chOff x="941176" y="1614770"/>
                  <a:chExt cx="3122594" cy="3122594"/>
                </a:xfrm>
              </p:grpSpPr>
              <p:sp>
                <p:nvSpPr>
                  <p:cNvPr id="48" name="Flowchart: Connector 3">
                    <a:extLst>
                      <a:ext uri="{FF2B5EF4-FFF2-40B4-BE49-F238E27FC236}">
                        <a16:creationId xmlns:a16="http://schemas.microsoft.com/office/drawing/2014/main" id="{9A02776C-B974-BAB1-C435-2F47E9F8CF34}"/>
                      </a:ext>
                    </a:extLst>
                  </p:cNvPr>
                  <p:cNvSpPr/>
                  <p:nvPr/>
                </p:nvSpPr>
                <p:spPr>
                  <a:xfrm>
                    <a:off x="941176" y="1614770"/>
                    <a:ext cx="3122594" cy="3122594"/>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49" name="TextBox 48">
                    <a:extLst>
                      <a:ext uri="{FF2B5EF4-FFF2-40B4-BE49-F238E27FC236}">
                        <a16:creationId xmlns:a16="http://schemas.microsoft.com/office/drawing/2014/main" id="{D2EB71D0-C889-793A-222A-03FE41656DD0}"/>
                      </a:ext>
                    </a:extLst>
                  </p:cNvPr>
                  <p:cNvSpPr txBox="1"/>
                  <p:nvPr/>
                </p:nvSpPr>
                <p:spPr>
                  <a:xfrm>
                    <a:off x="1244069" y="2577992"/>
                    <a:ext cx="2536097" cy="12369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キャリア</a:t>
                    </a:r>
                    <a:endParaRPr kumimoji="1" lang="en-US" altLang="ja-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600" b="1" dirty="0">
                        <a:solidFill>
                          <a:srgbClr val="FFFFFF"/>
                        </a:solidFill>
                        <a:latin typeface="Meiryo UI" panose="020B0604030504040204" pitchFamily="34" charset="-128"/>
                        <a:ea typeface="Meiryo UI" panose="020B0604030504040204" pitchFamily="34" charset="-128"/>
                      </a:rPr>
                      <a:t>グレード</a:t>
                    </a:r>
                    <a:endParaRPr kumimoji="1" lang="en-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50" name="Flowchart: Connector 3">
                    <a:extLst>
                      <a:ext uri="{FF2B5EF4-FFF2-40B4-BE49-F238E27FC236}">
                        <a16:creationId xmlns:a16="http://schemas.microsoft.com/office/drawing/2014/main" id="{00C92F8F-50F6-0A0E-F6E4-92D2BD1BEC16}"/>
                      </a:ext>
                    </a:extLst>
                  </p:cNvPr>
                  <p:cNvSpPr/>
                  <p:nvPr/>
                </p:nvSpPr>
                <p:spPr>
                  <a:xfrm>
                    <a:off x="1038339" y="1716689"/>
                    <a:ext cx="2931053" cy="2931054"/>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51" name="TextBox 50">
                    <a:extLst>
                      <a:ext uri="{FF2B5EF4-FFF2-40B4-BE49-F238E27FC236}">
                        <a16:creationId xmlns:a16="http://schemas.microsoft.com/office/drawing/2014/main" id="{6B9AD7F2-5DB2-C4AD-58DA-E19AEC4D3FA3}"/>
                      </a:ext>
                    </a:extLst>
                  </p:cNvPr>
                  <p:cNvSpPr txBox="1"/>
                  <p:nvPr/>
                </p:nvSpPr>
                <p:spPr>
                  <a:xfrm>
                    <a:off x="2205079" y="1911931"/>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①</a:t>
                    </a:r>
                  </a:p>
                </p:txBody>
              </p:sp>
            </p:grpSp>
          </p:grpSp>
          <p:grpSp>
            <p:nvGrpSpPr>
              <p:cNvPr id="28" name="Group 27">
                <a:extLst>
                  <a:ext uri="{FF2B5EF4-FFF2-40B4-BE49-F238E27FC236}">
                    <a16:creationId xmlns:a16="http://schemas.microsoft.com/office/drawing/2014/main" id="{3ED6053E-B7BF-15CA-387C-112AFDF37BD9}"/>
                  </a:ext>
                </a:extLst>
              </p:cNvPr>
              <p:cNvGrpSpPr/>
              <p:nvPr/>
            </p:nvGrpSpPr>
            <p:grpSpPr>
              <a:xfrm>
                <a:off x="4589305" y="2030405"/>
                <a:ext cx="3030096" cy="4150954"/>
                <a:chOff x="964502" y="2138338"/>
                <a:chExt cx="3030096" cy="4150954"/>
              </a:xfrm>
            </p:grpSpPr>
            <p:sp>
              <p:nvSpPr>
                <p:cNvPr id="37" name="TextBox 36">
                  <a:extLst>
                    <a:ext uri="{FF2B5EF4-FFF2-40B4-BE49-F238E27FC236}">
                      <a16:creationId xmlns:a16="http://schemas.microsoft.com/office/drawing/2014/main" id="{CD37CDF0-1C26-5CC8-9B09-64C8FC366D68}"/>
                    </a:ext>
                  </a:extLst>
                </p:cNvPr>
                <p:cNvSpPr txBox="1"/>
                <p:nvPr/>
              </p:nvSpPr>
              <p:spPr>
                <a:xfrm>
                  <a:off x="1058575" y="5466374"/>
                  <a:ext cx="2828017" cy="822918"/>
                </a:xfrm>
                <a:prstGeom prst="rect">
                  <a:avLst/>
                </a:prstGeom>
                <a:noFill/>
              </p:spPr>
              <p:txBody>
                <a:bodyPr wrap="none" rtlCol="0">
                  <a:spAutoFit/>
                </a:bodyPr>
                <a:lstStyle/>
                <a:p>
                  <a:pPr marL="0" marR="0" lvl="0" indent="0" algn="ctr" defTabSz="914400" rtl="0" eaLnBrk="1" fontAlgn="auto" latinLnBrk="0" hangingPunct="1">
                    <a:lnSpc>
                      <a:spcPts val="288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SMS</a:t>
                  </a:r>
                  <a:r>
                    <a:rPr kumimoji="1" lang="ja-JP" altLang="en-US" sz="2400" b="0"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送信 </a:t>
                  </a:r>
                  <a:r>
                    <a:rPr kumimoji="1" lang="en-US" altLang="ja-JP" sz="2400" b="0"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1</a:t>
                  </a:r>
                  <a:r>
                    <a:rPr kumimoji="1" lang="ja-JP" altLang="en-US" sz="2400" b="0"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通</a:t>
                  </a:r>
                  <a:r>
                    <a:rPr kumimoji="1" lang="en-US" altLang="ja-JP" sz="2400" b="0"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8</a:t>
                  </a:r>
                  <a:r>
                    <a:rPr kumimoji="1" lang="ja-JP" altLang="en-US" sz="2400" b="0"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円の</a:t>
                  </a:r>
                </a:p>
                <a:p>
                  <a:pPr marL="0" marR="0" lvl="0" indent="0" algn="ctr" defTabSz="914400" rtl="0" eaLnBrk="1" fontAlgn="auto" latinLnBrk="0" hangingPunct="1">
                    <a:lnSpc>
                      <a:spcPts val="288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業界最安級でご提供</a:t>
                  </a:r>
                </a:p>
              </p:txBody>
            </p:sp>
            <p:grpSp>
              <p:nvGrpSpPr>
                <p:cNvPr id="38" name="Group 37">
                  <a:extLst>
                    <a:ext uri="{FF2B5EF4-FFF2-40B4-BE49-F238E27FC236}">
                      <a16:creationId xmlns:a16="http://schemas.microsoft.com/office/drawing/2014/main" id="{1A2A4C52-8739-14DC-6BD2-93EE3A1C45C9}"/>
                    </a:ext>
                  </a:extLst>
                </p:cNvPr>
                <p:cNvGrpSpPr/>
                <p:nvPr/>
              </p:nvGrpSpPr>
              <p:grpSpPr>
                <a:xfrm>
                  <a:off x="964502" y="2138338"/>
                  <a:ext cx="3030096" cy="3030096"/>
                  <a:chOff x="941176" y="1614770"/>
                  <a:chExt cx="3122594" cy="3122594"/>
                </a:xfrm>
              </p:grpSpPr>
              <p:sp>
                <p:nvSpPr>
                  <p:cNvPr id="41" name="Flowchart: Connector 3">
                    <a:extLst>
                      <a:ext uri="{FF2B5EF4-FFF2-40B4-BE49-F238E27FC236}">
                        <a16:creationId xmlns:a16="http://schemas.microsoft.com/office/drawing/2014/main" id="{A36C73D2-DA0B-35D1-81B2-6309F76AF691}"/>
                      </a:ext>
                    </a:extLst>
                  </p:cNvPr>
                  <p:cNvSpPr/>
                  <p:nvPr/>
                </p:nvSpPr>
                <p:spPr>
                  <a:xfrm>
                    <a:off x="941176" y="1614770"/>
                    <a:ext cx="3122594" cy="3122594"/>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42" name="Flowchart: Connector 3">
                    <a:extLst>
                      <a:ext uri="{FF2B5EF4-FFF2-40B4-BE49-F238E27FC236}">
                        <a16:creationId xmlns:a16="http://schemas.microsoft.com/office/drawing/2014/main" id="{9481F22E-3971-972A-8016-CB4884096DDA}"/>
                      </a:ext>
                    </a:extLst>
                  </p:cNvPr>
                  <p:cNvSpPr/>
                  <p:nvPr/>
                </p:nvSpPr>
                <p:spPr>
                  <a:xfrm>
                    <a:off x="1038339" y="1716689"/>
                    <a:ext cx="2931053" cy="2931054"/>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43" name="TextBox 42">
                    <a:extLst>
                      <a:ext uri="{FF2B5EF4-FFF2-40B4-BE49-F238E27FC236}">
                        <a16:creationId xmlns:a16="http://schemas.microsoft.com/office/drawing/2014/main" id="{BE147F10-3D9F-B33D-6C3F-4D456E773A92}"/>
                      </a:ext>
                    </a:extLst>
                  </p:cNvPr>
                  <p:cNvSpPr txBox="1"/>
                  <p:nvPr/>
                </p:nvSpPr>
                <p:spPr>
                  <a:xfrm>
                    <a:off x="2205079" y="1911931"/>
                    <a:ext cx="666061" cy="666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②</a:t>
                    </a:r>
                  </a:p>
                </p:txBody>
              </p:sp>
            </p:grpSp>
          </p:grpSp>
          <p:grpSp>
            <p:nvGrpSpPr>
              <p:cNvPr id="29" name="Group 28">
                <a:extLst>
                  <a:ext uri="{FF2B5EF4-FFF2-40B4-BE49-F238E27FC236}">
                    <a16:creationId xmlns:a16="http://schemas.microsoft.com/office/drawing/2014/main" id="{BF9F95D2-EA89-B7BD-49C2-E86B1ABB09E4}"/>
                  </a:ext>
                </a:extLst>
              </p:cNvPr>
              <p:cNvGrpSpPr/>
              <p:nvPr/>
            </p:nvGrpSpPr>
            <p:grpSpPr>
              <a:xfrm>
                <a:off x="8211753" y="2030405"/>
                <a:ext cx="3034805" cy="4327541"/>
                <a:chOff x="962147" y="2138338"/>
                <a:chExt cx="3034805" cy="4327541"/>
              </a:xfrm>
            </p:grpSpPr>
            <p:sp>
              <p:nvSpPr>
                <p:cNvPr id="30" name="TextBox 29">
                  <a:extLst>
                    <a:ext uri="{FF2B5EF4-FFF2-40B4-BE49-F238E27FC236}">
                      <a16:creationId xmlns:a16="http://schemas.microsoft.com/office/drawing/2014/main" id="{31A6D142-41A8-CCE2-51E0-3F82A24C9CC3}"/>
                    </a:ext>
                  </a:extLst>
                </p:cNvPr>
                <p:cNvSpPr txBox="1"/>
                <p:nvPr/>
              </p:nvSpPr>
              <p:spPr>
                <a:xfrm>
                  <a:off x="962147" y="5289788"/>
                  <a:ext cx="3034805" cy="1176091"/>
                </a:xfrm>
                <a:prstGeom prst="rect">
                  <a:avLst/>
                </a:prstGeom>
                <a:noFill/>
              </p:spPr>
              <p:txBody>
                <a:bodyPr wrap="none" rtlCol="0">
                  <a:spAutoFit/>
                </a:bodyPr>
                <a:lstStyle/>
                <a:p>
                  <a:pPr marL="0" marR="0" lvl="0" indent="0" algn="ctr" defTabSz="914400" rtl="0" eaLnBrk="1" fontAlgn="auto" latinLnBrk="0" hangingPunct="1">
                    <a:lnSpc>
                      <a:spcPts val="288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日本語による</a:t>
                  </a:r>
                </a:p>
                <a:p>
                  <a:pPr marL="0" marR="0" lvl="0" indent="0" algn="ctr" defTabSz="914400" rtl="0" eaLnBrk="1" fontAlgn="auto" latinLnBrk="0" hangingPunct="1">
                    <a:lnSpc>
                      <a:spcPts val="288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電話とメールでの</a:t>
                  </a:r>
                  <a:endParaRPr kumimoji="1" lang="en-US" altLang="ja-JP"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auto" latinLnBrk="0" hangingPunct="1">
                    <a:lnSpc>
                      <a:spcPts val="288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24</a:t>
                  </a:r>
                  <a:r>
                    <a:rPr kumimoji="1" lang="ja-JP" altLang="en-US"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時間</a:t>
                  </a:r>
                  <a:r>
                    <a:rPr kumimoji="1" lang="en-US" altLang="ja-JP"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365</a:t>
                  </a:r>
                  <a:r>
                    <a:rPr kumimoji="1" lang="ja-JP" altLang="en-US" sz="2400" b="0"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mn-cs"/>
                    </a:rPr>
                    <a:t>日サポート</a:t>
                  </a:r>
                </a:p>
              </p:txBody>
            </p:sp>
            <p:grpSp>
              <p:nvGrpSpPr>
                <p:cNvPr id="31" name="Group 30">
                  <a:extLst>
                    <a:ext uri="{FF2B5EF4-FFF2-40B4-BE49-F238E27FC236}">
                      <a16:creationId xmlns:a16="http://schemas.microsoft.com/office/drawing/2014/main" id="{77EBFA5B-DAC1-1F1B-3273-91617D748D7C}"/>
                    </a:ext>
                  </a:extLst>
                </p:cNvPr>
                <p:cNvGrpSpPr/>
                <p:nvPr/>
              </p:nvGrpSpPr>
              <p:grpSpPr>
                <a:xfrm>
                  <a:off x="964502" y="2138338"/>
                  <a:ext cx="3030096" cy="3030096"/>
                  <a:chOff x="941176" y="1614770"/>
                  <a:chExt cx="3122594" cy="3122594"/>
                </a:xfrm>
              </p:grpSpPr>
              <p:sp>
                <p:nvSpPr>
                  <p:cNvPr id="34" name="Flowchart: Connector 3">
                    <a:extLst>
                      <a:ext uri="{FF2B5EF4-FFF2-40B4-BE49-F238E27FC236}">
                        <a16:creationId xmlns:a16="http://schemas.microsoft.com/office/drawing/2014/main" id="{DA0B4DF8-5501-04D0-3A42-1D7C760381E4}"/>
                      </a:ext>
                    </a:extLst>
                  </p:cNvPr>
                  <p:cNvSpPr/>
                  <p:nvPr/>
                </p:nvSpPr>
                <p:spPr>
                  <a:xfrm>
                    <a:off x="941176" y="1614770"/>
                    <a:ext cx="3122594" cy="3122594"/>
                  </a:xfrm>
                  <a:prstGeom prst="flowChartConnector">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35" name="Flowchart: Connector 3">
                    <a:extLst>
                      <a:ext uri="{FF2B5EF4-FFF2-40B4-BE49-F238E27FC236}">
                        <a16:creationId xmlns:a16="http://schemas.microsoft.com/office/drawing/2014/main" id="{F24252C0-03F7-B07A-8C0B-A26BA777FAC0}"/>
                      </a:ext>
                    </a:extLst>
                  </p:cNvPr>
                  <p:cNvSpPr/>
                  <p:nvPr/>
                </p:nvSpPr>
                <p:spPr>
                  <a:xfrm>
                    <a:off x="1038339" y="1716689"/>
                    <a:ext cx="2931053" cy="2931054"/>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Rakuten Sans" panose="020B0503020203020204" pitchFamily="34" charset="0"/>
                      <a:ea typeface="メイリオ"/>
                      <a:cs typeface="Rakuten Sans" panose="020B0503020203020204" pitchFamily="34" charset="0"/>
                    </a:endParaRPr>
                  </a:p>
                </p:txBody>
              </p:sp>
              <p:sp>
                <p:nvSpPr>
                  <p:cNvPr id="36" name="TextBox 35">
                    <a:extLst>
                      <a:ext uri="{FF2B5EF4-FFF2-40B4-BE49-F238E27FC236}">
                        <a16:creationId xmlns:a16="http://schemas.microsoft.com/office/drawing/2014/main" id="{7B862FF0-DB17-D1A7-F146-06831F4C653C}"/>
                      </a:ext>
                    </a:extLst>
                  </p:cNvPr>
                  <p:cNvSpPr txBox="1"/>
                  <p:nvPr/>
                </p:nvSpPr>
                <p:spPr>
                  <a:xfrm>
                    <a:off x="2205079" y="1911931"/>
                    <a:ext cx="666061" cy="666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③</a:t>
                    </a:r>
                  </a:p>
                </p:txBody>
              </p:sp>
            </p:grpSp>
          </p:grpSp>
        </p:grpSp>
        <p:sp>
          <p:nvSpPr>
            <p:cNvPr id="24" name="TextBox 23">
              <a:extLst>
                <a:ext uri="{FF2B5EF4-FFF2-40B4-BE49-F238E27FC236}">
                  <a16:creationId xmlns:a16="http://schemas.microsoft.com/office/drawing/2014/main" id="{07D927FD-E25E-04CD-6957-C4B6F9C7D0F5}"/>
                </a:ext>
              </a:extLst>
            </p:cNvPr>
            <p:cNvSpPr txBox="1"/>
            <p:nvPr/>
          </p:nvSpPr>
          <p:spPr>
            <a:xfrm>
              <a:off x="4729526" y="2526773"/>
              <a:ext cx="2773516"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コスト</a:t>
              </a:r>
              <a:endParaRPr kumimoji="1" lang="en-US" altLang="ja-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600" b="1" dirty="0">
                  <a:solidFill>
                    <a:srgbClr val="FFFFFF"/>
                  </a:solidFill>
                  <a:latin typeface="Meiryo UI" panose="020B0604030504040204" pitchFamily="34" charset="-128"/>
                  <a:ea typeface="Meiryo UI" panose="020B0604030504040204" pitchFamily="34" charset="-128"/>
                </a:rPr>
                <a:t>パフォーマンス</a:t>
              </a:r>
              <a:endParaRPr kumimoji="1" lang="en-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5" name="TextBox 24">
              <a:extLst>
                <a:ext uri="{FF2B5EF4-FFF2-40B4-BE49-F238E27FC236}">
                  <a16:creationId xmlns:a16="http://schemas.microsoft.com/office/drawing/2014/main" id="{479FB86B-1785-0378-802D-A35FA375E4CE}"/>
                </a:ext>
              </a:extLst>
            </p:cNvPr>
            <p:cNvSpPr txBox="1"/>
            <p:nvPr/>
          </p:nvSpPr>
          <p:spPr>
            <a:xfrm>
              <a:off x="8436964" y="2526773"/>
              <a:ext cx="262283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充実した</a:t>
              </a:r>
              <a:br>
                <a:rPr kumimoji="1" lang="en-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br>
              <a:r>
                <a:rPr kumimoji="1" lang="en-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サポート</a:t>
              </a:r>
              <a:r>
                <a:rPr kumimoji="1" lang="ja-JP" altLang="en-US"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体制</a:t>
              </a:r>
              <a:endParaRPr kumimoji="1" lang="en-JP" sz="36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grpSp>
      <p:pic>
        <p:nvPicPr>
          <p:cNvPr id="2" name="Picture 1">
            <a:extLst>
              <a:ext uri="{FF2B5EF4-FFF2-40B4-BE49-F238E27FC236}">
                <a16:creationId xmlns:a16="http://schemas.microsoft.com/office/drawing/2014/main" id="{535A117B-BCE7-38D9-3FD2-2030799E8D07}"/>
              </a:ext>
            </a:extLst>
          </p:cNvPr>
          <p:cNvPicPr>
            <a:picLocks noChangeAspect="1"/>
          </p:cNvPicPr>
          <p:nvPr/>
        </p:nvPicPr>
        <p:blipFill rotWithShape="1">
          <a:blip r:embed="rId3"/>
          <a:srcRect r="6838"/>
          <a:stretch/>
        </p:blipFill>
        <p:spPr>
          <a:xfrm>
            <a:off x="87829" y="211892"/>
            <a:ext cx="3124927" cy="718775"/>
          </a:xfrm>
          <a:prstGeom prst="rect">
            <a:avLst/>
          </a:prstGeom>
        </p:spPr>
      </p:pic>
    </p:spTree>
    <p:extLst>
      <p:ext uri="{BB962C8B-B14F-4D97-AF65-F5344CB8AC3E}">
        <p14:creationId xmlns:p14="http://schemas.microsoft.com/office/powerpoint/2010/main" val="74076624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417926B-BA50-0C4B-3B4C-E30CE30AFAB1}"/>
              </a:ext>
            </a:extLst>
          </p:cNvPr>
          <p:cNvGrpSpPr/>
          <p:nvPr/>
        </p:nvGrpSpPr>
        <p:grpSpPr>
          <a:xfrm>
            <a:off x="404489" y="1062701"/>
            <a:ext cx="5619239" cy="2444070"/>
            <a:chOff x="404489" y="1062701"/>
            <a:chExt cx="5619239" cy="2444070"/>
          </a:xfrm>
        </p:grpSpPr>
        <p:grpSp>
          <p:nvGrpSpPr>
            <p:cNvPr id="29" name="Group 28">
              <a:extLst>
                <a:ext uri="{FF2B5EF4-FFF2-40B4-BE49-F238E27FC236}">
                  <a16:creationId xmlns:a16="http://schemas.microsoft.com/office/drawing/2014/main" id="{9AAAFC93-BDB9-3B14-B232-71E175D06CC8}"/>
                </a:ext>
              </a:extLst>
            </p:cNvPr>
            <p:cNvGrpSpPr/>
            <p:nvPr/>
          </p:nvGrpSpPr>
          <p:grpSpPr>
            <a:xfrm>
              <a:off x="404489" y="1062701"/>
              <a:ext cx="5619239" cy="2444070"/>
              <a:chOff x="404489" y="1062701"/>
              <a:chExt cx="5619239" cy="2444070"/>
            </a:xfrm>
          </p:grpSpPr>
          <p:sp>
            <p:nvSpPr>
              <p:cNvPr id="17" name="Rectangle 16">
                <a:extLst>
                  <a:ext uri="{FF2B5EF4-FFF2-40B4-BE49-F238E27FC236}">
                    <a16:creationId xmlns:a16="http://schemas.microsoft.com/office/drawing/2014/main" id="{EF7CB079-044F-533E-1512-4ED867EDEE3E}"/>
                  </a:ext>
                </a:extLst>
              </p:cNvPr>
              <p:cNvSpPr/>
              <p:nvPr/>
            </p:nvSpPr>
            <p:spPr>
              <a:xfrm>
                <a:off x="404489" y="1305462"/>
                <a:ext cx="5619239" cy="2201309"/>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9" name="Rectangle: Rounded Corners 18">
                <a:extLst>
                  <a:ext uri="{FF2B5EF4-FFF2-40B4-BE49-F238E27FC236}">
                    <a16:creationId xmlns:a16="http://schemas.microsoft.com/office/drawing/2014/main" id="{E5E5321E-03E7-EC3C-41F5-EC6FECB89127}"/>
                  </a:ext>
                </a:extLst>
              </p:cNvPr>
              <p:cNvSpPr/>
              <p:nvPr/>
            </p:nvSpPr>
            <p:spPr>
              <a:xfrm>
                <a:off x="582690" y="1062701"/>
                <a:ext cx="1598902" cy="540615"/>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25" name="TextBox 24">
              <a:extLst>
                <a:ext uri="{FF2B5EF4-FFF2-40B4-BE49-F238E27FC236}">
                  <a16:creationId xmlns:a16="http://schemas.microsoft.com/office/drawing/2014/main" id="{AEE03854-FC85-D096-8A6E-17551752DAF1}"/>
                </a:ext>
              </a:extLst>
            </p:cNvPr>
            <p:cNvSpPr txBox="1"/>
            <p:nvPr/>
          </p:nvSpPr>
          <p:spPr bwMode="auto">
            <a:xfrm>
              <a:off x="606186" y="1130878"/>
              <a:ext cx="1551910"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ja-JP" altLang="en-US" sz="2400" b="1" dirty="0">
                  <a:solidFill>
                    <a:schemeClr val="bg1"/>
                  </a:solidFill>
                  <a:latin typeface="Meiryo UI" panose="020B0604030504040204" pitchFamily="50" charset="-128"/>
                  <a:ea typeface="Meiryo UI" panose="020B0604030504040204" pitchFamily="50" charset="-128"/>
                  <a:cs typeface="+mn-ea"/>
                  <a:sym typeface="+mn-lt"/>
                </a:rPr>
                <a:t>自治体</a:t>
              </a:r>
              <a:endParaRPr lang="en-US" altLang="ja-JP" sz="2400" b="1"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4" name="Rectangle: Rounded Corners 3">
              <a:extLst>
                <a:ext uri="{FF2B5EF4-FFF2-40B4-BE49-F238E27FC236}">
                  <a16:creationId xmlns:a16="http://schemas.microsoft.com/office/drawing/2014/main" id="{827A9363-AD19-36CB-A777-92D14E6F24C4}"/>
                </a:ext>
              </a:extLst>
            </p:cNvPr>
            <p:cNvSpPr/>
            <p:nvPr/>
          </p:nvSpPr>
          <p:spPr>
            <a:xfrm>
              <a:off x="2181591" y="1062701"/>
              <a:ext cx="2334872" cy="540615"/>
            </a:xfrm>
            <a:prstGeom prst="roundRect">
              <a:avLst>
                <a:gd name="adj" fmla="val 50000"/>
              </a:avLst>
            </a:prstGeom>
            <a:solidFill>
              <a:schemeClr val="bg1"/>
            </a:solidFill>
            <a:ln w="38100">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sp>
          <p:nvSpPr>
            <p:cNvPr id="5" name="TextBox 4">
              <a:extLst>
                <a:ext uri="{FF2B5EF4-FFF2-40B4-BE49-F238E27FC236}">
                  <a16:creationId xmlns:a16="http://schemas.microsoft.com/office/drawing/2014/main" id="{0EB65042-8A32-E11B-4746-76F9DC45B10C}"/>
                </a:ext>
              </a:extLst>
            </p:cNvPr>
            <p:cNvSpPr txBox="1"/>
            <p:nvPr/>
          </p:nvSpPr>
          <p:spPr bwMode="auto">
            <a:xfrm>
              <a:off x="2174273" y="1130878"/>
              <a:ext cx="2342190"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zh-TW" altLang="en-US" sz="2400" b="1" dirty="0">
                  <a:solidFill>
                    <a:srgbClr val="053766"/>
                  </a:solidFill>
                  <a:latin typeface="Meiryo UI" panose="020B0604030504040204" pitchFamily="50" charset="-128"/>
                  <a:ea typeface="Meiryo UI" panose="020B0604030504040204" pitchFamily="50" charset="-128"/>
                  <a:cs typeface="+mn-ea"/>
                  <a:sym typeface="+mn-lt"/>
                </a:rPr>
                <a:t>災害機器管理</a:t>
              </a:r>
              <a:endParaRPr lang="en-US" altLang="ja-JP" sz="2400" b="1" dirty="0">
                <a:solidFill>
                  <a:srgbClr val="053766"/>
                </a:solidFill>
                <a:latin typeface="Meiryo UI" panose="020B0604030504040204" pitchFamily="50" charset="-128"/>
                <a:ea typeface="Meiryo UI" panose="020B0604030504040204" pitchFamily="50" charset="-128"/>
                <a:cs typeface="+mn-ea"/>
                <a:sym typeface="+mn-lt"/>
              </a:endParaRPr>
            </a:p>
          </p:txBody>
        </p:sp>
      </p:grpSp>
      <p:graphicFrame>
        <p:nvGraphicFramePr>
          <p:cNvPr id="3" name="Table 3">
            <a:extLst>
              <a:ext uri="{FF2B5EF4-FFF2-40B4-BE49-F238E27FC236}">
                <a16:creationId xmlns:a16="http://schemas.microsoft.com/office/drawing/2014/main" id="{5F82D3D7-CDAB-C1FE-536D-A5315DE5BDD5}"/>
              </a:ext>
            </a:extLst>
          </p:cNvPr>
          <p:cNvGraphicFramePr>
            <a:graphicFrameLocks noGrp="1"/>
          </p:cNvGraphicFramePr>
          <p:nvPr>
            <p:extLst>
              <p:ext uri="{D42A27DB-BD31-4B8C-83A1-F6EECF244321}">
                <p14:modId xmlns:p14="http://schemas.microsoft.com/office/powerpoint/2010/main" val="2806737569"/>
              </p:ext>
            </p:extLst>
          </p:nvPr>
        </p:nvGraphicFramePr>
        <p:xfrm>
          <a:off x="334964" y="1678187"/>
          <a:ext cx="5548734" cy="1801855"/>
        </p:xfrm>
        <a:graphic>
          <a:graphicData uri="http://schemas.openxmlformats.org/drawingml/2006/table">
            <a:tbl>
              <a:tblPr bandRow="1">
                <a:tableStyleId>{5C22544A-7EE6-4342-B048-85BDC9FD1C3A}</a:tableStyleId>
              </a:tblPr>
              <a:tblGrid>
                <a:gridCol w="1372658">
                  <a:extLst>
                    <a:ext uri="{9D8B030D-6E8A-4147-A177-3AD203B41FA5}">
                      <a16:colId xmlns:a16="http://schemas.microsoft.com/office/drawing/2014/main" val="530489673"/>
                    </a:ext>
                  </a:extLst>
                </a:gridCol>
                <a:gridCol w="4176076">
                  <a:extLst>
                    <a:ext uri="{9D8B030D-6E8A-4147-A177-3AD203B41FA5}">
                      <a16:colId xmlns:a16="http://schemas.microsoft.com/office/drawing/2014/main" val="1029230100"/>
                    </a:ext>
                  </a:extLst>
                </a:gridCol>
              </a:tblGrid>
              <a:tr h="473886">
                <a:tc>
                  <a:txBody>
                    <a:bodyPr/>
                    <a:lstStyle/>
                    <a:p>
                      <a:r>
                        <a:rPr lang="ja-JP" altLang="en-US" sz="1400" b="1" dirty="0">
                          <a:solidFill>
                            <a:srgbClr val="053766"/>
                          </a:solidFill>
                        </a:rPr>
                        <a:t>導入効果</a:t>
                      </a:r>
                      <a:endParaRPr lang="en-US" sz="1400" b="1" dirty="0">
                        <a:solidFill>
                          <a:srgbClr val="053766"/>
                        </a:solidFill>
                      </a:endParaRPr>
                    </a:p>
                  </a:txBody>
                  <a:tcPr anchor="ctr">
                    <a:noFill/>
                  </a:tcPr>
                </a:tc>
                <a:tc>
                  <a:txBody>
                    <a:bodyPr/>
                    <a:lstStyle/>
                    <a:p>
                      <a:pPr algn="l"/>
                      <a:r>
                        <a:rPr lang="ja-JP" altLang="en-US" sz="1400" dirty="0"/>
                        <a:t>デバイスを選ばない為、確実な情報伝達に有効</a:t>
                      </a:r>
                    </a:p>
                  </a:txBody>
                  <a:tcPr anchor="ctr">
                    <a:noFill/>
                  </a:tcPr>
                </a:tc>
                <a:extLst>
                  <a:ext uri="{0D108BD9-81ED-4DB2-BD59-A6C34878D82A}">
                    <a16:rowId xmlns:a16="http://schemas.microsoft.com/office/drawing/2014/main" val="1746683057"/>
                  </a:ext>
                </a:extLst>
              </a:tr>
              <a:tr h="1327969">
                <a:tc>
                  <a:txBody>
                    <a:bodyPr/>
                    <a:lstStyle/>
                    <a:p>
                      <a:r>
                        <a:rPr lang="ja-JP" altLang="en-US" sz="1400" b="1" dirty="0">
                          <a:solidFill>
                            <a:srgbClr val="053766"/>
                          </a:solidFill>
                        </a:rPr>
                        <a:t>活用例</a:t>
                      </a:r>
                      <a:endParaRPr lang="en-US" sz="1400" b="1" dirty="0">
                        <a:solidFill>
                          <a:srgbClr val="053766"/>
                        </a:solidFill>
                      </a:endParaRPr>
                    </a:p>
                  </a:txBody>
                  <a:tcPr anchor="ctr">
                    <a:noFill/>
                  </a:tcPr>
                </a:tc>
                <a:tc>
                  <a:txBody>
                    <a:bodyPr/>
                    <a:lstStyle/>
                    <a:p>
                      <a:pPr algn="l"/>
                      <a:r>
                        <a:rPr lang="en-US" altLang="ja-JP" sz="1400" dirty="0"/>
                        <a:t>【</a:t>
                      </a:r>
                      <a:r>
                        <a:rPr lang="ja-JP" altLang="en-US" sz="1400" dirty="0"/>
                        <a:t>避難勧告</a:t>
                      </a:r>
                      <a:r>
                        <a:rPr lang="en-US" altLang="ja-JP" sz="1400" dirty="0"/>
                        <a:t>】</a:t>
                      </a:r>
                    </a:p>
                    <a:p>
                      <a:pPr algn="l"/>
                      <a:r>
                        <a:rPr lang="en-US" altLang="ja-JP" sz="1400" dirty="0"/>
                        <a:t>××</a:t>
                      </a:r>
                      <a:r>
                        <a:rPr lang="ja-JP" altLang="en-US" sz="1400" dirty="0"/>
                        <a:t>地域で震度５の地震が発生しました。以下の地域にお住いの方は近くの避難所に避難してください。</a:t>
                      </a:r>
                      <a:r>
                        <a:rPr lang="en-US" altLang="ja-JP" sz="1400" dirty="0"/>
                        <a:t>/</a:t>
                      </a:r>
                      <a:r>
                        <a:rPr lang="ja-JP" altLang="en-US" sz="1400" dirty="0"/>
                        <a:t>災害対策課</a:t>
                      </a:r>
                    </a:p>
                    <a:p>
                      <a:pPr algn="l"/>
                      <a:r>
                        <a:rPr lang="ja-JP" altLang="en-US" sz="1400" dirty="0"/>
                        <a:t>△△町、★★町、、、、</a:t>
                      </a:r>
                    </a:p>
                  </a:txBody>
                  <a:tcPr anchor="ctr">
                    <a:noFill/>
                  </a:tcPr>
                </a:tc>
                <a:extLst>
                  <a:ext uri="{0D108BD9-81ED-4DB2-BD59-A6C34878D82A}">
                    <a16:rowId xmlns:a16="http://schemas.microsoft.com/office/drawing/2014/main" val="3438704300"/>
                  </a:ext>
                </a:extLst>
              </a:tr>
            </a:tbl>
          </a:graphicData>
        </a:graphic>
      </p:graphicFrame>
      <p:sp>
        <p:nvSpPr>
          <p:cNvPr id="8" name="タイトル 3">
            <a:extLst>
              <a:ext uri="{FF2B5EF4-FFF2-40B4-BE49-F238E27FC236}">
                <a16:creationId xmlns:a16="http://schemas.microsoft.com/office/drawing/2014/main" id="{3F7077BB-61BF-FB58-02CE-45915F077B16}"/>
              </a:ext>
            </a:extLst>
          </p:cNvPr>
          <p:cNvSpPr txBox="1">
            <a:spLocks/>
          </p:cNvSpPr>
          <p:nvPr/>
        </p:nvSpPr>
        <p:spPr>
          <a:xfrm>
            <a:off x="334964" y="324000"/>
            <a:ext cx="11520000" cy="539667"/>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a:lstStyle>
          <a:p>
            <a:r>
              <a:rPr lang="ja-JP" altLang="en-US" kern="0" dirty="0"/>
              <a:t>　　　　　　　　　のユースケース</a:t>
            </a:r>
          </a:p>
        </p:txBody>
      </p:sp>
      <p:grpSp>
        <p:nvGrpSpPr>
          <p:cNvPr id="10" name="Group 9">
            <a:extLst>
              <a:ext uri="{FF2B5EF4-FFF2-40B4-BE49-F238E27FC236}">
                <a16:creationId xmlns:a16="http://schemas.microsoft.com/office/drawing/2014/main" id="{ED732909-059B-50B6-3E04-BB52C77D3E48}"/>
              </a:ext>
            </a:extLst>
          </p:cNvPr>
          <p:cNvGrpSpPr/>
          <p:nvPr/>
        </p:nvGrpSpPr>
        <p:grpSpPr>
          <a:xfrm>
            <a:off x="6237799" y="1062701"/>
            <a:ext cx="5619239" cy="2444070"/>
            <a:chOff x="404489" y="1062701"/>
            <a:chExt cx="5619239" cy="2444070"/>
          </a:xfrm>
        </p:grpSpPr>
        <p:grpSp>
          <p:nvGrpSpPr>
            <p:cNvPr id="11" name="Group 10">
              <a:extLst>
                <a:ext uri="{FF2B5EF4-FFF2-40B4-BE49-F238E27FC236}">
                  <a16:creationId xmlns:a16="http://schemas.microsoft.com/office/drawing/2014/main" id="{9A22C5E6-BBD5-6B49-2A85-C21E7ED435EB}"/>
                </a:ext>
              </a:extLst>
            </p:cNvPr>
            <p:cNvGrpSpPr/>
            <p:nvPr/>
          </p:nvGrpSpPr>
          <p:grpSpPr>
            <a:xfrm>
              <a:off x="404489" y="1062701"/>
              <a:ext cx="5619239" cy="2444070"/>
              <a:chOff x="404489" y="1062701"/>
              <a:chExt cx="5619239" cy="2444070"/>
            </a:xfrm>
          </p:grpSpPr>
          <p:sp>
            <p:nvSpPr>
              <p:cNvPr id="15" name="Rectangle 14">
                <a:extLst>
                  <a:ext uri="{FF2B5EF4-FFF2-40B4-BE49-F238E27FC236}">
                    <a16:creationId xmlns:a16="http://schemas.microsoft.com/office/drawing/2014/main" id="{4081B5B7-D57C-F300-CB0E-D217579DCD26}"/>
                  </a:ext>
                </a:extLst>
              </p:cNvPr>
              <p:cNvSpPr/>
              <p:nvPr/>
            </p:nvSpPr>
            <p:spPr>
              <a:xfrm>
                <a:off x="404489" y="1305462"/>
                <a:ext cx="5619239" cy="2201309"/>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6" name="Rectangle: Rounded Corners 15">
                <a:extLst>
                  <a:ext uri="{FF2B5EF4-FFF2-40B4-BE49-F238E27FC236}">
                    <a16:creationId xmlns:a16="http://schemas.microsoft.com/office/drawing/2014/main" id="{D389216E-BE4F-4842-77AD-C931A05114FF}"/>
                  </a:ext>
                </a:extLst>
              </p:cNvPr>
              <p:cNvSpPr/>
              <p:nvPr/>
            </p:nvSpPr>
            <p:spPr>
              <a:xfrm>
                <a:off x="582690" y="1062701"/>
                <a:ext cx="1598902" cy="540615"/>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12" name="TextBox 11">
              <a:extLst>
                <a:ext uri="{FF2B5EF4-FFF2-40B4-BE49-F238E27FC236}">
                  <a16:creationId xmlns:a16="http://schemas.microsoft.com/office/drawing/2014/main" id="{E5FDE7F5-28CE-70D1-67E5-30EEC69E4015}"/>
                </a:ext>
              </a:extLst>
            </p:cNvPr>
            <p:cNvSpPr txBox="1"/>
            <p:nvPr/>
          </p:nvSpPr>
          <p:spPr bwMode="auto">
            <a:xfrm>
              <a:off x="606186" y="1130878"/>
              <a:ext cx="1551910"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ja-JP" altLang="en-US" sz="2400" b="1" dirty="0">
                  <a:solidFill>
                    <a:schemeClr val="bg1"/>
                  </a:solidFill>
                  <a:latin typeface="Meiryo UI" panose="020B0604030504040204" pitchFamily="50" charset="-128"/>
                  <a:ea typeface="Meiryo UI" panose="020B0604030504040204" pitchFamily="50" charset="-128"/>
                  <a:cs typeface="+mn-ea"/>
                  <a:sym typeface="+mn-lt"/>
                </a:rPr>
                <a:t>小売</a:t>
              </a:r>
              <a:endParaRPr lang="en-US" altLang="ja-JP" sz="2400" b="1"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13" name="Rectangle: Rounded Corners 12">
              <a:extLst>
                <a:ext uri="{FF2B5EF4-FFF2-40B4-BE49-F238E27FC236}">
                  <a16:creationId xmlns:a16="http://schemas.microsoft.com/office/drawing/2014/main" id="{C829256B-0A37-832D-93BF-C3738D57ED80}"/>
                </a:ext>
              </a:extLst>
            </p:cNvPr>
            <p:cNvSpPr/>
            <p:nvPr/>
          </p:nvSpPr>
          <p:spPr>
            <a:xfrm>
              <a:off x="2181591" y="1062701"/>
              <a:ext cx="2334872" cy="540615"/>
            </a:xfrm>
            <a:prstGeom prst="roundRect">
              <a:avLst>
                <a:gd name="adj" fmla="val 50000"/>
              </a:avLst>
            </a:prstGeom>
            <a:solidFill>
              <a:schemeClr val="bg1"/>
            </a:solidFill>
            <a:ln w="38100">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sp>
          <p:nvSpPr>
            <p:cNvPr id="14" name="TextBox 13">
              <a:extLst>
                <a:ext uri="{FF2B5EF4-FFF2-40B4-BE49-F238E27FC236}">
                  <a16:creationId xmlns:a16="http://schemas.microsoft.com/office/drawing/2014/main" id="{467931A8-7740-AA6C-5970-22FFD661330B}"/>
                </a:ext>
              </a:extLst>
            </p:cNvPr>
            <p:cNvSpPr txBox="1"/>
            <p:nvPr/>
          </p:nvSpPr>
          <p:spPr bwMode="auto">
            <a:xfrm>
              <a:off x="2174273" y="1130878"/>
              <a:ext cx="2342190"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zh-TW" altLang="en-US" sz="2400" b="1" dirty="0">
                  <a:solidFill>
                    <a:srgbClr val="053766"/>
                  </a:solidFill>
                  <a:latin typeface="Meiryo UI" panose="020B0604030504040204" pitchFamily="50" charset="-128"/>
                  <a:ea typeface="Meiryo UI" panose="020B0604030504040204" pitchFamily="50" charset="-128"/>
                  <a:cs typeface="+mn-ea"/>
                  <a:sym typeface="+mn-lt"/>
                </a:rPr>
                <a:t>商品入荷連絡</a:t>
              </a:r>
              <a:endParaRPr lang="en-US" altLang="ja-JP" sz="2400" b="1" dirty="0">
                <a:solidFill>
                  <a:srgbClr val="053766"/>
                </a:solidFill>
                <a:latin typeface="Meiryo UI" panose="020B0604030504040204" pitchFamily="50" charset="-128"/>
                <a:ea typeface="Meiryo UI" panose="020B0604030504040204" pitchFamily="50" charset="-128"/>
                <a:cs typeface="+mn-ea"/>
                <a:sym typeface="+mn-lt"/>
              </a:endParaRPr>
            </a:p>
          </p:txBody>
        </p:sp>
      </p:grpSp>
      <p:graphicFrame>
        <p:nvGraphicFramePr>
          <p:cNvPr id="18" name="Table 3">
            <a:extLst>
              <a:ext uri="{FF2B5EF4-FFF2-40B4-BE49-F238E27FC236}">
                <a16:creationId xmlns:a16="http://schemas.microsoft.com/office/drawing/2014/main" id="{9182B48F-ED0D-0D48-9BDA-BD2E2E8DF0B8}"/>
              </a:ext>
            </a:extLst>
          </p:cNvPr>
          <p:cNvGraphicFramePr>
            <a:graphicFrameLocks noGrp="1"/>
          </p:cNvGraphicFramePr>
          <p:nvPr>
            <p:extLst>
              <p:ext uri="{D42A27DB-BD31-4B8C-83A1-F6EECF244321}">
                <p14:modId xmlns:p14="http://schemas.microsoft.com/office/powerpoint/2010/main" val="3047043347"/>
              </p:ext>
            </p:extLst>
          </p:nvPr>
        </p:nvGraphicFramePr>
        <p:xfrm>
          <a:off x="6168274" y="1678187"/>
          <a:ext cx="5548734" cy="1801855"/>
        </p:xfrm>
        <a:graphic>
          <a:graphicData uri="http://schemas.openxmlformats.org/drawingml/2006/table">
            <a:tbl>
              <a:tblPr bandRow="1">
                <a:tableStyleId>{5C22544A-7EE6-4342-B048-85BDC9FD1C3A}</a:tableStyleId>
              </a:tblPr>
              <a:tblGrid>
                <a:gridCol w="1372658">
                  <a:extLst>
                    <a:ext uri="{9D8B030D-6E8A-4147-A177-3AD203B41FA5}">
                      <a16:colId xmlns:a16="http://schemas.microsoft.com/office/drawing/2014/main" val="530489673"/>
                    </a:ext>
                  </a:extLst>
                </a:gridCol>
                <a:gridCol w="4176076">
                  <a:extLst>
                    <a:ext uri="{9D8B030D-6E8A-4147-A177-3AD203B41FA5}">
                      <a16:colId xmlns:a16="http://schemas.microsoft.com/office/drawing/2014/main" val="1029230100"/>
                    </a:ext>
                  </a:extLst>
                </a:gridCol>
              </a:tblGrid>
              <a:tr h="473886">
                <a:tc>
                  <a:txBody>
                    <a:bodyPr/>
                    <a:lstStyle/>
                    <a:p>
                      <a:r>
                        <a:rPr lang="ja-JP" altLang="en-US" sz="1400" b="1" dirty="0">
                          <a:solidFill>
                            <a:srgbClr val="053766"/>
                          </a:solidFill>
                        </a:rPr>
                        <a:t>導入効果</a:t>
                      </a:r>
                      <a:endParaRPr lang="en-US" sz="1400" b="1" dirty="0">
                        <a:solidFill>
                          <a:srgbClr val="053766"/>
                        </a:solidFill>
                      </a:endParaRPr>
                    </a:p>
                  </a:txBody>
                  <a:tcPr anchor="ctr">
                    <a:noFill/>
                  </a:tcPr>
                </a:tc>
                <a:tc>
                  <a:txBody>
                    <a:bodyPr/>
                    <a:lstStyle/>
                    <a:p>
                      <a:pPr algn="l"/>
                      <a:r>
                        <a:rPr lang="ja-JP" altLang="en-US" sz="1400" dirty="0"/>
                        <a:t>電話連絡の工数削減</a:t>
                      </a:r>
                    </a:p>
                  </a:txBody>
                  <a:tcPr anchor="ctr">
                    <a:noFill/>
                  </a:tcPr>
                </a:tc>
                <a:extLst>
                  <a:ext uri="{0D108BD9-81ED-4DB2-BD59-A6C34878D82A}">
                    <a16:rowId xmlns:a16="http://schemas.microsoft.com/office/drawing/2014/main" val="1746683057"/>
                  </a:ext>
                </a:extLst>
              </a:tr>
              <a:tr h="1327969">
                <a:tc>
                  <a:txBody>
                    <a:bodyPr/>
                    <a:lstStyle/>
                    <a:p>
                      <a:r>
                        <a:rPr lang="ja-JP" altLang="en-US" sz="1400" b="1" dirty="0">
                          <a:solidFill>
                            <a:srgbClr val="053766"/>
                          </a:solidFill>
                        </a:rPr>
                        <a:t>活用例</a:t>
                      </a:r>
                      <a:endParaRPr lang="en-US" sz="1400" b="1" dirty="0">
                        <a:solidFill>
                          <a:srgbClr val="053766"/>
                        </a:solidFill>
                      </a:endParaRPr>
                    </a:p>
                  </a:txBody>
                  <a:tcPr anchor="ctr">
                    <a:noFill/>
                  </a:tcPr>
                </a:tc>
                <a:tc>
                  <a:txBody>
                    <a:bodyPr/>
                    <a:lstStyle/>
                    <a:p>
                      <a:pPr algn="l"/>
                      <a:r>
                        <a:rPr lang="en-US" altLang="ja-JP" sz="1400" dirty="0"/>
                        <a:t>【</a:t>
                      </a:r>
                      <a:r>
                        <a:rPr lang="ja-JP" altLang="en-US" sz="1400" dirty="0"/>
                        <a:t>商品到着連絡</a:t>
                      </a:r>
                      <a:r>
                        <a:rPr lang="en-US" altLang="ja-JP" sz="1400" dirty="0"/>
                        <a:t>】</a:t>
                      </a:r>
                    </a:p>
                    <a:p>
                      <a:pPr algn="l"/>
                      <a:r>
                        <a:rPr lang="ja-JP" altLang="en-US" sz="1400" dirty="0"/>
                        <a:t>ご注文商品が到着いたしました。</a:t>
                      </a:r>
                    </a:p>
                    <a:p>
                      <a:pPr algn="l"/>
                      <a:r>
                        <a:rPr lang="ja-JP" altLang="en-US" sz="1400" dirty="0"/>
                        <a:t>お取り置き期間は本日より</a:t>
                      </a:r>
                      <a:r>
                        <a:rPr lang="en-US" altLang="ja-JP" sz="1400" dirty="0"/>
                        <a:t>1</a:t>
                      </a:r>
                      <a:r>
                        <a:rPr lang="ja-JP" altLang="en-US" sz="1400" dirty="0"/>
                        <a:t>週間です。</a:t>
                      </a:r>
                    </a:p>
                    <a:p>
                      <a:pPr algn="l"/>
                      <a:r>
                        <a:rPr lang="ja-JP" altLang="en-US" sz="1400" dirty="0"/>
                        <a:t>ご来店お待ちしております。</a:t>
                      </a:r>
                    </a:p>
                  </a:txBody>
                  <a:tcPr anchor="ctr">
                    <a:noFill/>
                  </a:tcPr>
                </a:tc>
                <a:extLst>
                  <a:ext uri="{0D108BD9-81ED-4DB2-BD59-A6C34878D82A}">
                    <a16:rowId xmlns:a16="http://schemas.microsoft.com/office/drawing/2014/main" val="3438704300"/>
                  </a:ext>
                </a:extLst>
              </a:tr>
            </a:tbl>
          </a:graphicData>
        </a:graphic>
      </p:graphicFrame>
      <p:grpSp>
        <p:nvGrpSpPr>
          <p:cNvPr id="20" name="Group 19">
            <a:extLst>
              <a:ext uri="{FF2B5EF4-FFF2-40B4-BE49-F238E27FC236}">
                <a16:creationId xmlns:a16="http://schemas.microsoft.com/office/drawing/2014/main" id="{0D4035CE-E411-E367-6287-90D4A9431939}"/>
              </a:ext>
            </a:extLst>
          </p:cNvPr>
          <p:cNvGrpSpPr/>
          <p:nvPr/>
        </p:nvGrpSpPr>
        <p:grpSpPr>
          <a:xfrm>
            <a:off x="404489" y="3666924"/>
            <a:ext cx="5619239" cy="2444070"/>
            <a:chOff x="404489" y="1062701"/>
            <a:chExt cx="5619239" cy="2444070"/>
          </a:xfrm>
        </p:grpSpPr>
        <p:grpSp>
          <p:nvGrpSpPr>
            <p:cNvPr id="21" name="Group 20">
              <a:extLst>
                <a:ext uri="{FF2B5EF4-FFF2-40B4-BE49-F238E27FC236}">
                  <a16:creationId xmlns:a16="http://schemas.microsoft.com/office/drawing/2014/main" id="{CAFE4B80-2CAA-E83A-779A-30938A9D4B77}"/>
                </a:ext>
              </a:extLst>
            </p:cNvPr>
            <p:cNvGrpSpPr/>
            <p:nvPr/>
          </p:nvGrpSpPr>
          <p:grpSpPr>
            <a:xfrm>
              <a:off x="404489" y="1062701"/>
              <a:ext cx="5619239" cy="2444070"/>
              <a:chOff x="404489" y="1062701"/>
              <a:chExt cx="5619239" cy="2444070"/>
            </a:xfrm>
          </p:grpSpPr>
          <p:sp>
            <p:nvSpPr>
              <p:cNvPr id="26" name="Rectangle 25">
                <a:extLst>
                  <a:ext uri="{FF2B5EF4-FFF2-40B4-BE49-F238E27FC236}">
                    <a16:creationId xmlns:a16="http://schemas.microsoft.com/office/drawing/2014/main" id="{3A451566-0A27-E798-9658-7DC0F1E3CA5F}"/>
                  </a:ext>
                </a:extLst>
              </p:cNvPr>
              <p:cNvSpPr/>
              <p:nvPr/>
            </p:nvSpPr>
            <p:spPr>
              <a:xfrm>
                <a:off x="404489" y="1305462"/>
                <a:ext cx="5619239" cy="2201309"/>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7" name="Rectangle: Rounded Corners 26">
                <a:extLst>
                  <a:ext uri="{FF2B5EF4-FFF2-40B4-BE49-F238E27FC236}">
                    <a16:creationId xmlns:a16="http://schemas.microsoft.com/office/drawing/2014/main" id="{A2C195F3-2F04-71BC-C6BF-282C2C6CCC27}"/>
                  </a:ext>
                </a:extLst>
              </p:cNvPr>
              <p:cNvSpPr/>
              <p:nvPr/>
            </p:nvSpPr>
            <p:spPr>
              <a:xfrm>
                <a:off x="582690" y="1062701"/>
                <a:ext cx="1598902" cy="540615"/>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22" name="TextBox 21">
              <a:extLst>
                <a:ext uri="{FF2B5EF4-FFF2-40B4-BE49-F238E27FC236}">
                  <a16:creationId xmlns:a16="http://schemas.microsoft.com/office/drawing/2014/main" id="{C61B1BCF-6C83-3321-D4D9-ED77997AE068}"/>
                </a:ext>
              </a:extLst>
            </p:cNvPr>
            <p:cNvSpPr txBox="1"/>
            <p:nvPr/>
          </p:nvSpPr>
          <p:spPr bwMode="auto">
            <a:xfrm>
              <a:off x="574863" y="1130878"/>
              <a:ext cx="1644931"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ja-JP" altLang="en-US" sz="2400" b="1" dirty="0">
                  <a:solidFill>
                    <a:schemeClr val="bg1"/>
                  </a:solidFill>
                  <a:latin typeface="Meiryo UI" panose="020B0604030504040204" pitchFamily="50" charset="-128"/>
                  <a:ea typeface="Meiryo UI" panose="020B0604030504040204" pitchFamily="50" charset="-128"/>
                  <a:cs typeface="+mn-ea"/>
                  <a:sym typeface="+mn-lt"/>
                </a:rPr>
                <a:t>保険・金融</a:t>
              </a:r>
              <a:endParaRPr lang="en-US" altLang="ja-JP" sz="2400" b="1"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23" name="Rectangle: Rounded Corners 22">
              <a:extLst>
                <a:ext uri="{FF2B5EF4-FFF2-40B4-BE49-F238E27FC236}">
                  <a16:creationId xmlns:a16="http://schemas.microsoft.com/office/drawing/2014/main" id="{67F5A252-9F9C-1FDE-DFBD-866CE45561FB}"/>
                </a:ext>
              </a:extLst>
            </p:cNvPr>
            <p:cNvSpPr/>
            <p:nvPr/>
          </p:nvSpPr>
          <p:spPr>
            <a:xfrm>
              <a:off x="2181591" y="1062701"/>
              <a:ext cx="2334872" cy="540615"/>
            </a:xfrm>
            <a:prstGeom prst="roundRect">
              <a:avLst>
                <a:gd name="adj" fmla="val 50000"/>
              </a:avLst>
            </a:prstGeom>
            <a:solidFill>
              <a:schemeClr val="bg1"/>
            </a:solidFill>
            <a:ln w="38100">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sp>
          <p:nvSpPr>
            <p:cNvPr id="24" name="TextBox 23">
              <a:extLst>
                <a:ext uri="{FF2B5EF4-FFF2-40B4-BE49-F238E27FC236}">
                  <a16:creationId xmlns:a16="http://schemas.microsoft.com/office/drawing/2014/main" id="{5A9AFD58-0D41-FA3A-3AA6-C2EF075C9E54}"/>
                </a:ext>
              </a:extLst>
            </p:cNvPr>
            <p:cNvSpPr txBox="1"/>
            <p:nvPr/>
          </p:nvSpPr>
          <p:spPr bwMode="auto">
            <a:xfrm>
              <a:off x="2174273" y="1130878"/>
              <a:ext cx="2342190"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zh-TW" altLang="en-US" sz="2400" b="1" dirty="0">
                  <a:solidFill>
                    <a:srgbClr val="053766"/>
                  </a:solidFill>
                  <a:latin typeface="Meiryo UI" panose="020B0604030504040204" pitchFamily="50" charset="-128"/>
                  <a:ea typeface="Meiryo UI" panose="020B0604030504040204" pitchFamily="50" charset="-128"/>
                  <a:cs typeface="+mn-ea"/>
                  <a:sym typeface="+mn-lt"/>
                </a:rPr>
                <a:t>請求書</a:t>
              </a:r>
              <a:r>
                <a:rPr lang="en-US" altLang="zh-TW" sz="2400" b="1" dirty="0">
                  <a:solidFill>
                    <a:srgbClr val="053766"/>
                  </a:solidFill>
                  <a:latin typeface="Meiryo UI" panose="020B0604030504040204" pitchFamily="50" charset="-128"/>
                  <a:ea typeface="Meiryo UI" panose="020B0604030504040204" pitchFamily="50" charset="-128"/>
                  <a:cs typeface="+mn-ea"/>
                  <a:sym typeface="+mn-lt"/>
                </a:rPr>
                <a:t>/</a:t>
              </a:r>
              <a:r>
                <a:rPr lang="zh-TW" altLang="en-US" sz="2400" b="1" dirty="0">
                  <a:solidFill>
                    <a:srgbClr val="053766"/>
                  </a:solidFill>
                  <a:latin typeface="Meiryo UI" panose="020B0604030504040204" pitchFamily="50" charset="-128"/>
                  <a:ea typeface="Meiryo UI" panose="020B0604030504040204" pitchFamily="50" charset="-128"/>
                  <a:cs typeface="+mn-ea"/>
                  <a:sym typeface="+mn-lt"/>
                </a:rPr>
                <a:t>督促</a:t>
              </a:r>
              <a:endParaRPr lang="en-US" altLang="ja-JP" sz="2400" b="1" dirty="0">
                <a:solidFill>
                  <a:srgbClr val="053766"/>
                </a:solidFill>
                <a:latin typeface="Meiryo UI" panose="020B0604030504040204" pitchFamily="50" charset="-128"/>
                <a:ea typeface="Meiryo UI" panose="020B0604030504040204" pitchFamily="50" charset="-128"/>
                <a:cs typeface="+mn-ea"/>
                <a:sym typeface="+mn-lt"/>
              </a:endParaRPr>
            </a:p>
          </p:txBody>
        </p:sp>
      </p:grpSp>
      <p:graphicFrame>
        <p:nvGraphicFramePr>
          <p:cNvPr id="28" name="Table 3">
            <a:extLst>
              <a:ext uri="{FF2B5EF4-FFF2-40B4-BE49-F238E27FC236}">
                <a16:creationId xmlns:a16="http://schemas.microsoft.com/office/drawing/2014/main" id="{CB7BE371-08CC-505F-E91D-C1DC2B074AB7}"/>
              </a:ext>
            </a:extLst>
          </p:cNvPr>
          <p:cNvGraphicFramePr>
            <a:graphicFrameLocks noGrp="1"/>
          </p:cNvGraphicFramePr>
          <p:nvPr>
            <p:extLst>
              <p:ext uri="{D42A27DB-BD31-4B8C-83A1-F6EECF244321}">
                <p14:modId xmlns:p14="http://schemas.microsoft.com/office/powerpoint/2010/main" val="2809143320"/>
              </p:ext>
            </p:extLst>
          </p:nvPr>
        </p:nvGraphicFramePr>
        <p:xfrm>
          <a:off x="334964" y="4282410"/>
          <a:ext cx="5548734" cy="1801855"/>
        </p:xfrm>
        <a:graphic>
          <a:graphicData uri="http://schemas.openxmlformats.org/drawingml/2006/table">
            <a:tbl>
              <a:tblPr bandRow="1">
                <a:tableStyleId>{5C22544A-7EE6-4342-B048-85BDC9FD1C3A}</a:tableStyleId>
              </a:tblPr>
              <a:tblGrid>
                <a:gridCol w="1372658">
                  <a:extLst>
                    <a:ext uri="{9D8B030D-6E8A-4147-A177-3AD203B41FA5}">
                      <a16:colId xmlns:a16="http://schemas.microsoft.com/office/drawing/2014/main" val="530489673"/>
                    </a:ext>
                  </a:extLst>
                </a:gridCol>
                <a:gridCol w="4176076">
                  <a:extLst>
                    <a:ext uri="{9D8B030D-6E8A-4147-A177-3AD203B41FA5}">
                      <a16:colId xmlns:a16="http://schemas.microsoft.com/office/drawing/2014/main" val="1029230100"/>
                    </a:ext>
                  </a:extLst>
                </a:gridCol>
              </a:tblGrid>
              <a:tr h="473886">
                <a:tc>
                  <a:txBody>
                    <a:bodyPr/>
                    <a:lstStyle/>
                    <a:p>
                      <a:r>
                        <a:rPr lang="ja-JP" altLang="en-US" sz="1400" b="1" dirty="0">
                          <a:solidFill>
                            <a:srgbClr val="053766"/>
                          </a:solidFill>
                        </a:rPr>
                        <a:t>導入効果</a:t>
                      </a:r>
                      <a:endParaRPr lang="en-US" sz="1400" b="1" dirty="0">
                        <a:solidFill>
                          <a:srgbClr val="053766"/>
                        </a:solidFill>
                      </a:endParaRPr>
                    </a:p>
                  </a:txBody>
                  <a:tcPr anchor="ctr">
                    <a:noFill/>
                  </a:tcPr>
                </a:tc>
                <a:tc>
                  <a:txBody>
                    <a:bodyPr/>
                    <a:lstStyle/>
                    <a:p>
                      <a:pPr algn="l"/>
                      <a:r>
                        <a:rPr lang="ja-JP" altLang="en-US" sz="1400" dirty="0"/>
                        <a:t>郵送費のコストカット、高い送達率で回収に貢献</a:t>
                      </a:r>
                    </a:p>
                  </a:txBody>
                  <a:tcPr anchor="ctr">
                    <a:noFill/>
                  </a:tcPr>
                </a:tc>
                <a:extLst>
                  <a:ext uri="{0D108BD9-81ED-4DB2-BD59-A6C34878D82A}">
                    <a16:rowId xmlns:a16="http://schemas.microsoft.com/office/drawing/2014/main" val="1746683057"/>
                  </a:ext>
                </a:extLst>
              </a:tr>
              <a:tr h="1327969">
                <a:tc>
                  <a:txBody>
                    <a:bodyPr/>
                    <a:lstStyle/>
                    <a:p>
                      <a:r>
                        <a:rPr lang="ja-JP" altLang="en-US" sz="1400" b="1" dirty="0">
                          <a:solidFill>
                            <a:srgbClr val="053766"/>
                          </a:solidFill>
                        </a:rPr>
                        <a:t>活用例</a:t>
                      </a:r>
                      <a:endParaRPr lang="en-US" sz="1400" b="1" dirty="0">
                        <a:solidFill>
                          <a:srgbClr val="053766"/>
                        </a:solidFill>
                      </a:endParaRPr>
                    </a:p>
                  </a:txBody>
                  <a:tcPr anchor="ctr">
                    <a:noFill/>
                  </a:tcPr>
                </a:tc>
                <a:tc>
                  <a:txBody>
                    <a:bodyPr/>
                    <a:lstStyle/>
                    <a:p>
                      <a:pPr algn="l"/>
                      <a:r>
                        <a:rPr lang="ja-JP" altLang="en-US" sz="1400" dirty="0"/>
                        <a:t>こちらは○○税務署です。</a:t>
                      </a:r>
                    </a:p>
                    <a:p>
                      <a:pPr algn="l"/>
                      <a:r>
                        <a:rPr lang="ja-JP" altLang="en-US" sz="1400" dirty="0"/>
                        <a:t>昨日勧告状を発送しました。</a:t>
                      </a:r>
                    </a:p>
                    <a:p>
                      <a:pPr algn="l"/>
                      <a:r>
                        <a:rPr lang="ja-JP" altLang="en-US" sz="1400" dirty="0"/>
                        <a:t>必ずご納付ください。</a:t>
                      </a:r>
                    </a:p>
                    <a:p>
                      <a:pPr algn="l"/>
                      <a:r>
                        <a:rPr lang="ja-JP" altLang="en-US" sz="1400" dirty="0"/>
                        <a:t>詳しくは以下にお問合せください。</a:t>
                      </a:r>
                    </a:p>
                    <a:p>
                      <a:pPr algn="l"/>
                      <a:r>
                        <a:rPr lang="en-US" altLang="ja-JP" sz="1400" dirty="0"/>
                        <a:t>0X-XXXX-XXXX</a:t>
                      </a:r>
                    </a:p>
                  </a:txBody>
                  <a:tcPr anchor="ctr">
                    <a:noFill/>
                  </a:tcPr>
                </a:tc>
                <a:extLst>
                  <a:ext uri="{0D108BD9-81ED-4DB2-BD59-A6C34878D82A}">
                    <a16:rowId xmlns:a16="http://schemas.microsoft.com/office/drawing/2014/main" val="3438704300"/>
                  </a:ext>
                </a:extLst>
              </a:tr>
            </a:tbl>
          </a:graphicData>
        </a:graphic>
      </p:graphicFrame>
      <p:grpSp>
        <p:nvGrpSpPr>
          <p:cNvPr id="30" name="Group 29">
            <a:extLst>
              <a:ext uri="{FF2B5EF4-FFF2-40B4-BE49-F238E27FC236}">
                <a16:creationId xmlns:a16="http://schemas.microsoft.com/office/drawing/2014/main" id="{18910D1F-C3D9-E272-08FC-E8EA289FCAF7}"/>
              </a:ext>
            </a:extLst>
          </p:cNvPr>
          <p:cNvGrpSpPr/>
          <p:nvPr/>
        </p:nvGrpSpPr>
        <p:grpSpPr>
          <a:xfrm>
            <a:off x="6237799" y="3666924"/>
            <a:ext cx="5619239" cy="2444070"/>
            <a:chOff x="404489" y="1062701"/>
            <a:chExt cx="5619239" cy="2444070"/>
          </a:xfrm>
        </p:grpSpPr>
        <p:grpSp>
          <p:nvGrpSpPr>
            <p:cNvPr id="32" name="Group 31">
              <a:extLst>
                <a:ext uri="{FF2B5EF4-FFF2-40B4-BE49-F238E27FC236}">
                  <a16:creationId xmlns:a16="http://schemas.microsoft.com/office/drawing/2014/main" id="{F4AD44D0-47A0-BEB5-4342-D2E2FB22BA13}"/>
                </a:ext>
              </a:extLst>
            </p:cNvPr>
            <p:cNvGrpSpPr/>
            <p:nvPr/>
          </p:nvGrpSpPr>
          <p:grpSpPr>
            <a:xfrm>
              <a:off x="404489" y="1062701"/>
              <a:ext cx="5619239" cy="2444070"/>
              <a:chOff x="404489" y="1062701"/>
              <a:chExt cx="5619239" cy="2444070"/>
            </a:xfrm>
          </p:grpSpPr>
          <p:sp>
            <p:nvSpPr>
              <p:cNvPr id="36" name="Rectangle 35">
                <a:extLst>
                  <a:ext uri="{FF2B5EF4-FFF2-40B4-BE49-F238E27FC236}">
                    <a16:creationId xmlns:a16="http://schemas.microsoft.com/office/drawing/2014/main" id="{963D0308-D80B-5AE4-620A-F6A7C000A5C9}"/>
                  </a:ext>
                </a:extLst>
              </p:cNvPr>
              <p:cNvSpPr/>
              <p:nvPr/>
            </p:nvSpPr>
            <p:spPr>
              <a:xfrm>
                <a:off x="404489" y="1305462"/>
                <a:ext cx="5619239" cy="2201309"/>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7" name="Rectangle: Rounded Corners 36">
                <a:extLst>
                  <a:ext uri="{FF2B5EF4-FFF2-40B4-BE49-F238E27FC236}">
                    <a16:creationId xmlns:a16="http://schemas.microsoft.com/office/drawing/2014/main" id="{A09B4220-280B-D26C-2ADC-C5AD0DFA7543}"/>
                  </a:ext>
                </a:extLst>
              </p:cNvPr>
              <p:cNvSpPr/>
              <p:nvPr/>
            </p:nvSpPr>
            <p:spPr>
              <a:xfrm>
                <a:off x="582690" y="1062701"/>
                <a:ext cx="1598902" cy="540615"/>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grpSp>
        <p:sp>
          <p:nvSpPr>
            <p:cNvPr id="33" name="TextBox 32">
              <a:extLst>
                <a:ext uri="{FF2B5EF4-FFF2-40B4-BE49-F238E27FC236}">
                  <a16:creationId xmlns:a16="http://schemas.microsoft.com/office/drawing/2014/main" id="{C9429AB1-F579-065A-432A-A6ABAB4E45F2}"/>
                </a:ext>
              </a:extLst>
            </p:cNvPr>
            <p:cNvSpPr txBox="1"/>
            <p:nvPr/>
          </p:nvSpPr>
          <p:spPr bwMode="auto">
            <a:xfrm>
              <a:off x="606186" y="1130878"/>
              <a:ext cx="1551910"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ja-JP" altLang="en-US" sz="2400" b="1" dirty="0">
                  <a:solidFill>
                    <a:schemeClr val="bg1"/>
                  </a:solidFill>
                  <a:latin typeface="Meiryo UI" panose="020B0604030504040204" pitchFamily="50" charset="-128"/>
                  <a:ea typeface="Meiryo UI" panose="020B0604030504040204" pitchFamily="50" charset="-128"/>
                  <a:cs typeface="+mn-ea"/>
                  <a:sym typeface="+mn-lt"/>
                </a:rPr>
                <a:t>航空業界</a:t>
              </a:r>
              <a:endParaRPr lang="en-US" altLang="ja-JP" sz="2400" b="1"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34" name="Rectangle: Rounded Corners 33">
              <a:extLst>
                <a:ext uri="{FF2B5EF4-FFF2-40B4-BE49-F238E27FC236}">
                  <a16:creationId xmlns:a16="http://schemas.microsoft.com/office/drawing/2014/main" id="{3CF1FBB1-06DC-4610-2458-3BFE61B3396B}"/>
                </a:ext>
              </a:extLst>
            </p:cNvPr>
            <p:cNvSpPr/>
            <p:nvPr/>
          </p:nvSpPr>
          <p:spPr>
            <a:xfrm>
              <a:off x="2181591" y="1062701"/>
              <a:ext cx="2334872" cy="540615"/>
            </a:xfrm>
            <a:prstGeom prst="roundRect">
              <a:avLst>
                <a:gd name="adj" fmla="val 50000"/>
              </a:avLst>
            </a:prstGeom>
            <a:solidFill>
              <a:schemeClr val="bg1"/>
            </a:solidFill>
            <a:ln w="38100">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sp>
          <p:nvSpPr>
            <p:cNvPr id="35" name="TextBox 34">
              <a:extLst>
                <a:ext uri="{FF2B5EF4-FFF2-40B4-BE49-F238E27FC236}">
                  <a16:creationId xmlns:a16="http://schemas.microsoft.com/office/drawing/2014/main" id="{34C7622A-9CEA-E5FA-1B0F-B947B4F81372}"/>
                </a:ext>
              </a:extLst>
            </p:cNvPr>
            <p:cNvSpPr txBox="1"/>
            <p:nvPr/>
          </p:nvSpPr>
          <p:spPr bwMode="auto">
            <a:xfrm>
              <a:off x="2174273" y="1130878"/>
              <a:ext cx="2342190"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ja-JP" altLang="en-US" sz="2400" b="1" dirty="0">
                  <a:solidFill>
                    <a:srgbClr val="053766"/>
                  </a:solidFill>
                  <a:latin typeface="Meiryo UI" panose="020B0604030504040204" pitchFamily="50" charset="-128"/>
                  <a:ea typeface="Meiryo UI" panose="020B0604030504040204" pitchFamily="50" charset="-128"/>
                  <a:cs typeface="+mn-ea"/>
                  <a:sym typeface="+mn-lt"/>
                </a:rPr>
                <a:t>予約リマインド</a:t>
              </a:r>
              <a:endParaRPr lang="en-US" altLang="ja-JP" sz="2400" b="1" dirty="0">
                <a:solidFill>
                  <a:srgbClr val="053766"/>
                </a:solidFill>
                <a:latin typeface="Meiryo UI" panose="020B0604030504040204" pitchFamily="50" charset="-128"/>
                <a:ea typeface="Meiryo UI" panose="020B0604030504040204" pitchFamily="50" charset="-128"/>
                <a:cs typeface="+mn-ea"/>
                <a:sym typeface="+mn-lt"/>
              </a:endParaRPr>
            </a:p>
          </p:txBody>
        </p:sp>
      </p:grpSp>
      <p:graphicFrame>
        <p:nvGraphicFramePr>
          <p:cNvPr id="38" name="Table 3">
            <a:extLst>
              <a:ext uri="{FF2B5EF4-FFF2-40B4-BE49-F238E27FC236}">
                <a16:creationId xmlns:a16="http://schemas.microsoft.com/office/drawing/2014/main" id="{73097BEB-6826-20C0-42D9-BED440B43427}"/>
              </a:ext>
            </a:extLst>
          </p:cNvPr>
          <p:cNvGraphicFramePr>
            <a:graphicFrameLocks noGrp="1"/>
          </p:cNvGraphicFramePr>
          <p:nvPr>
            <p:extLst>
              <p:ext uri="{D42A27DB-BD31-4B8C-83A1-F6EECF244321}">
                <p14:modId xmlns:p14="http://schemas.microsoft.com/office/powerpoint/2010/main" val="2066515142"/>
              </p:ext>
            </p:extLst>
          </p:nvPr>
        </p:nvGraphicFramePr>
        <p:xfrm>
          <a:off x="6168274" y="4282410"/>
          <a:ext cx="5548734" cy="1846129"/>
        </p:xfrm>
        <a:graphic>
          <a:graphicData uri="http://schemas.openxmlformats.org/drawingml/2006/table">
            <a:tbl>
              <a:tblPr bandRow="1">
                <a:tableStyleId>{5C22544A-7EE6-4342-B048-85BDC9FD1C3A}</a:tableStyleId>
              </a:tblPr>
              <a:tblGrid>
                <a:gridCol w="1372658">
                  <a:extLst>
                    <a:ext uri="{9D8B030D-6E8A-4147-A177-3AD203B41FA5}">
                      <a16:colId xmlns:a16="http://schemas.microsoft.com/office/drawing/2014/main" val="530489673"/>
                    </a:ext>
                  </a:extLst>
                </a:gridCol>
                <a:gridCol w="4176076">
                  <a:extLst>
                    <a:ext uri="{9D8B030D-6E8A-4147-A177-3AD203B41FA5}">
                      <a16:colId xmlns:a16="http://schemas.microsoft.com/office/drawing/2014/main" val="1029230100"/>
                    </a:ext>
                  </a:extLst>
                </a:gridCol>
              </a:tblGrid>
              <a:tr h="473886">
                <a:tc>
                  <a:txBody>
                    <a:bodyPr/>
                    <a:lstStyle/>
                    <a:p>
                      <a:r>
                        <a:rPr lang="ja-JP" altLang="en-US" sz="1400" b="1" dirty="0">
                          <a:solidFill>
                            <a:srgbClr val="053766"/>
                          </a:solidFill>
                        </a:rPr>
                        <a:t>導入効果</a:t>
                      </a:r>
                      <a:endParaRPr lang="en-US" sz="1400" b="1" dirty="0">
                        <a:solidFill>
                          <a:srgbClr val="053766"/>
                        </a:solidFill>
                      </a:endParaRPr>
                    </a:p>
                  </a:txBody>
                  <a:tcPr anchor="ctr">
                    <a:noFill/>
                  </a:tcPr>
                </a:tc>
                <a:tc>
                  <a:txBody>
                    <a:bodyPr/>
                    <a:lstStyle/>
                    <a:p>
                      <a:pPr algn="l"/>
                      <a:r>
                        <a:rPr lang="en-US" altLang="ja-JP" sz="1400" dirty="0"/>
                        <a:t>SMS</a:t>
                      </a:r>
                      <a:r>
                        <a:rPr lang="ja-JP" altLang="en-US" sz="1400" dirty="0"/>
                        <a:t>によるリマインドで失念を防止し、対応率向上に繋げる</a:t>
                      </a:r>
                    </a:p>
                  </a:txBody>
                  <a:tcPr anchor="ctr">
                    <a:noFill/>
                  </a:tcPr>
                </a:tc>
                <a:extLst>
                  <a:ext uri="{0D108BD9-81ED-4DB2-BD59-A6C34878D82A}">
                    <a16:rowId xmlns:a16="http://schemas.microsoft.com/office/drawing/2014/main" val="1746683057"/>
                  </a:ext>
                </a:extLst>
              </a:tr>
              <a:tr h="1327969">
                <a:tc>
                  <a:txBody>
                    <a:bodyPr/>
                    <a:lstStyle/>
                    <a:p>
                      <a:r>
                        <a:rPr lang="ja-JP" altLang="en-US" sz="1400" b="1" dirty="0">
                          <a:solidFill>
                            <a:srgbClr val="053766"/>
                          </a:solidFill>
                        </a:rPr>
                        <a:t>活用例</a:t>
                      </a:r>
                      <a:endParaRPr lang="en-US" sz="1400" b="1" dirty="0">
                        <a:solidFill>
                          <a:srgbClr val="053766"/>
                        </a:solidFill>
                      </a:endParaRPr>
                    </a:p>
                  </a:txBody>
                  <a:tcPr anchor="ctr">
                    <a:noFill/>
                  </a:tcPr>
                </a:tc>
                <a:tc>
                  <a:txBody>
                    <a:bodyPr/>
                    <a:lstStyle/>
                    <a:p>
                      <a:pPr algn="l"/>
                      <a:r>
                        <a:rPr lang="en-US" altLang="ja-JP" sz="1400" dirty="0"/>
                        <a:t>【</a:t>
                      </a:r>
                      <a:r>
                        <a:rPr lang="ja-JP" altLang="en-US" sz="1400" dirty="0"/>
                        <a:t>〇〇エア</a:t>
                      </a:r>
                      <a:r>
                        <a:rPr lang="en-US" altLang="ja-JP" sz="1400" dirty="0"/>
                        <a:t>】</a:t>
                      </a:r>
                    </a:p>
                    <a:p>
                      <a:pPr algn="l"/>
                      <a:r>
                        <a:rPr lang="ja-JP" altLang="en-US" sz="1400" dirty="0"/>
                        <a:t>ご予約日の</a:t>
                      </a:r>
                      <a:r>
                        <a:rPr lang="en-US" altLang="ja-JP" sz="1400" dirty="0"/>
                        <a:t>1</a:t>
                      </a:r>
                      <a:r>
                        <a:rPr lang="ja-JP" altLang="en-US" sz="1400" dirty="0"/>
                        <a:t>日前となりました。</a:t>
                      </a:r>
                    </a:p>
                    <a:p>
                      <a:pPr algn="l"/>
                      <a:r>
                        <a:rPr lang="ja-JP" altLang="en-US" sz="1400" dirty="0"/>
                        <a:t>〇〇様のご予約内容は以下の通りです。</a:t>
                      </a:r>
                    </a:p>
                    <a:p>
                      <a:pPr algn="l"/>
                      <a:r>
                        <a:rPr lang="en-US" altLang="ja-JP" sz="1400" dirty="0"/>
                        <a:t>https://example/11111</a:t>
                      </a:r>
                    </a:p>
                  </a:txBody>
                  <a:tcPr anchor="ctr">
                    <a:noFill/>
                  </a:tcPr>
                </a:tc>
                <a:extLst>
                  <a:ext uri="{0D108BD9-81ED-4DB2-BD59-A6C34878D82A}">
                    <a16:rowId xmlns:a16="http://schemas.microsoft.com/office/drawing/2014/main" val="3438704300"/>
                  </a:ext>
                </a:extLst>
              </a:tr>
            </a:tbl>
          </a:graphicData>
        </a:graphic>
      </p:graphicFrame>
      <p:pic>
        <p:nvPicPr>
          <p:cNvPr id="6" name="Picture 5">
            <a:extLst>
              <a:ext uri="{FF2B5EF4-FFF2-40B4-BE49-F238E27FC236}">
                <a16:creationId xmlns:a16="http://schemas.microsoft.com/office/drawing/2014/main" id="{B5AADE44-9D17-6B34-8B99-CAE3CF9B4A05}"/>
              </a:ext>
            </a:extLst>
          </p:cNvPr>
          <p:cNvPicPr>
            <a:picLocks noChangeAspect="1"/>
          </p:cNvPicPr>
          <p:nvPr/>
        </p:nvPicPr>
        <p:blipFill rotWithShape="1">
          <a:blip r:embed="rId3"/>
          <a:srcRect r="6838"/>
          <a:stretch/>
        </p:blipFill>
        <p:spPr>
          <a:xfrm>
            <a:off x="87829" y="211892"/>
            <a:ext cx="3124927" cy="718775"/>
          </a:xfrm>
          <a:prstGeom prst="rect">
            <a:avLst/>
          </a:prstGeom>
        </p:spPr>
      </p:pic>
    </p:spTree>
    <p:extLst>
      <p:ext uri="{BB962C8B-B14F-4D97-AF65-F5344CB8AC3E}">
        <p14:creationId xmlns:p14="http://schemas.microsoft.com/office/powerpoint/2010/main" val="63252512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FAF623-E72B-B1B2-A39C-DFAC3B564A1D}"/>
              </a:ext>
            </a:extLst>
          </p:cNvPr>
          <p:cNvSpPr/>
          <p:nvPr/>
        </p:nvSpPr>
        <p:spPr>
          <a:xfrm>
            <a:off x="219456" y="319856"/>
            <a:ext cx="11841480" cy="640696"/>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 name="Rectangle 1">
            <a:extLst>
              <a:ext uri="{FF2B5EF4-FFF2-40B4-BE49-F238E27FC236}">
                <a16:creationId xmlns:a16="http://schemas.microsoft.com/office/drawing/2014/main" id="{8121E8B6-1253-E82E-4A69-78EBFC95A4ED}"/>
              </a:ext>
            </a:extLst>
          </p:cNvPr>
          <p:cNvSpPr/>
          <p:nvPr/>
        </p:nvSpPr>
        <p:spPr>
          <a:xfrm>
            <a:off x="582307" y="247504"/>
            <a:ext cx="6601968"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sz="4000" b="1" dirty="0">
                <a:solidFill>
                  <a:schemeClr val="bg1"/>
                </a:solidFill>
              </a:rPr>
              <a:t>SPECIAL</a:t>
            </a:r>
            <a:r>
              <a:rPr lang="ja-JP" altLang="en-US" sz="4000" b="1" dirty="0">
                <a:solidFill>
                  <a:schemeClr val="bg1"/>
                </a:solidFill>
              </a:rPr>
              <a:t> </a:t>
            </a:r>
            <a:r>
              <a:rPr kumimoji="1" lang="en-US" sz="4000" b="1" dirty="0">
                <a:solidFill>
                  <a:schemeClr val="bg1"/>
                </a:solidFill>
              </a:rPr>
              <a:t>INVITATION</a:t>
            </a:r>
          </a:p>
        </p:txBody>
      </p:sp>
      <p:sp>
        <p:nvSpPr>
          <p:cNvPr id="3" name="Rectangle 2">
            <a:extLst>
              <a:ext uri="{FF2B5EF4-FFF2-40B4-BE49-F238E27FC236}">
                <a16:creationId xmlns:a16="http://schemas.microsoft.com/office/drawing/2014/main" id="{7D8C2D52-6648-0E0B-FA61-8712EFFB2255}"/>
              </a:ext>
            </a:extLst>
          </p:cNvPr>
          <p:cNvSpPr/>
          <p:nvPr/>
        </p:nvSpPr>
        <p:spPr>
          <a:xfrm>
            <a:off x="5590032" y="305276"/>
            <a:ext cx="6601968"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rPr>
              <a:t>トライアル詳細</a:t>
            </a:r>
            <a:endParaRPr kumimoji="1" lang="en-US" sz="2000" b="1" dirty="0">
              <a:solidFill>
                <a:schemeClr val="bg1"/>
              </a:solidFill>
            </a:endParaRPr>
          </a:p>
        </p:txBody>
      </p:sp>
      <p:sp>
        <p:nvSpPr>
          <p:cNvPr id="30" name="Rectangle 29">
            <a:extLst>
              <a:ext uri="{FF2B5EF4-FFF2-40B4-BE49-F238E27FC236}">
                <a16:creationId xmlns:a16="http://schemas.microsoft.com/office/drawing/2014/main" id="{D0C2C63E-E50B-B32F-C8CD-BE2E3B508693}"/>
              </a:ext>
            </a:extLst>
          </p:cNvPr>
          <p:cNvSpPr/>
          <p:nvPr/>
        </p:nvSpPr>
        <p:spPr>
          <a:xfrm>
            <a:off x="407067" y="2033378"/>
            <a:ext cx="11335654" cy="82295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 name="Rectangle 10">
            <a:extLst>
              <a:ext uri="{FF2B5EF4-FFF2-40B4-BE49-F238E27FC236}">
                <a16:creationId xmlns:a16="http://schemas.microsoft.com/office/drawing/2014/main" id="{D01D7F40-BFEE-651A-FE9B-A5074F5A5870}"/>
              </a:ext>
            </a:extLst>
          </p:cNvPr>
          <p:cNvSpPr/>
          <p:nvPr/>
        </p:nvSpPr>
        <p:spPr>
          <a:xfrm>
            <a:off x="758952" y="1980276"/>
            <a:ext cx="10674096" cy="893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8C"/>
                </a:solidFill>
              </a:rPr>
              <a:t>トライアル開催期間：</a:t>
            </a:r>
            <a:r>
              <a:rPr kumimoji="1" lang="en-US" altLang="ja-JP" sz="2800" b="1" dirty="0">
                <a:solidFill>
                  <a:srgbClr val="FF008C"/>
                </a:solidFill>
              </a:rPr>
              <a:t>2023</a:t>
            </a:r>
            <a:r>
              <a:rPr kumimoji="1" lang="ja-JP" altLang="en-US" b="1" dirty="0">
                <a:solidFill>
                  <a:srgbClr val="FF008C"/>
                </a:solidFill>
              </a:rPr>
              <a:t>年</a:t>
            </a:r>
            <a:r>
              <a:rPr lang="en-US" altLang="ja-JP" sz="2800" b="1" dirty="0">
                <a:solidFill>
                  <a:srgbClr val="FF008C"/>
                </a:solidFill>
              </a:rPr>
              <a:t>6</a:t>
            </a:r>
            <a:r>
              <a:rPr kumimoji="1" lang="ja-JP" altLang="en-US" b="1" dirty="0">
                <a:solidFill>
                  <a:srgbClr val="FF008C"/>
                </a:solidFill>
              </a:rPr>
              <a:t>月</a:t>
            </a:r>
            <a:r>
              <a:rPr lang="en-US" altLang="ja-JP" sz="2800" b="1" dirty="0">
                <a:solidFill>
                  <a:srgbClr val="FF008C"/>
                </a:solidFill>
              </a:rPr>
              <a:t>1</a:t>
            </a:r>
            <a:r>
              <a:rPr kumimoji="1" lang="ja-JP" altLang="en-US" b="1" dirty="0">
                <a:solidFill>
                  <a:srgbClr val="FF008C"/>
                </a:solidFill>
              </a:rPr>
              <a:t>日（木）</a:t>
            </a:r>
            <a:r>
              <a:rPr kumimoji="1" lang="en-US" altLang="ja-JP" sz="2800" b="1" dirty="0">
                <a:solidFill>
                  <a:srgbClr val="FF008C"/>
                </a:solidFill>
              </a:rPr>
              <a:t>9</a:t>
            </a:r>
            <a:r>
              <a:rPr lang="en-US" altLang="ja-JP" sz="2800" b="1" dirty="0">
                <a:solidFill>
                  <a:srgbClr val="FF008C"/>
                </a:solidFill>
              </a:rPr>
              <a:t>:</a:t>
            </a:r>
            <a:r>
              <a:rPr kumimoji="1" lang="en-US" altLang="ja-JP" sz="2800" b="1" dirty="0">
                <a:solidFill>
                  <a:srgbClr val="FF008C"/>
                </a:solidFill>
              </a:rPr>
              <a:t>00</a:t>
            </a:r>
            <a:r>
              <a:rPr lang="ja-JP" altLang="en-US" sz="2800" b="1" dirty="0">
                <a:solidFill>
                  <a:srgbClr val="FF008C"/>
                </a:solidFill>
              </a:rPr>
              <a:t> </a:t>
            </a:r>
            <a:r>
              <a:rPr kumimoji="1" lang="ja-JP" altLang="en-US" b="1" dirty="0">
                <a:solidFill>
                  <a:srgbClr val="FF008C"/>
                </a:solidFill>
              </a:rPr>
              <a:t>～ </a:t>
            </a:r>
            <a:r>
              <a:rPr kumimoji="1" lang="ja-JP" altLang="en-US" sz="2800" b="1" dirty="0">
                <a:solidFill>
                  <a:srgbClr val="FF008C"/>
                </a:solidFill>
              </a:rPr>
              <a:t>終了時期未定</a:t>
            </a:r>
          </a:p>
        </p:txBody>
      </p:sp>
      <p:sp>
        <p:nvSpPr>
          <p:cNvPr id="19" name="Rectangle 18">
            <a:extLst>
              <a:ext uri="{FF2B5EF4-FFF2-40B4-BE49-F238E27FC236}">
                <a16:creationId xmlns:a16="http://schemas.microsoft.com/office/drawing/2014/main" id="{60A5EE86-5DA1-6E94-3E14-06AA866A477B}"/>
              </a:ext>
            </a:extLst>
          </p:cNvPr>
          <p:cNvSpPr/>
          <p:nvPr/>
        </p:nvSpPr>
        <p:spPr>
          <a:xfrm>
            <a:off x="614426" y="1094567"/>
            <a:ext cx="10963148" cy="893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現在、</a:t>
            </a:r>
            <a:r>
              <a:rPr lang="en-US" altLang="ja-JP" sz="2000" b="1" dirty="0">
                <a:solidFill>
                  <a:schemeClr val="tx1"/>
                </a:solidFill>
              </a:rPr>
              <a:t>1000</a:t>
            </a:r>
            <a:r>
              <a:rPr lang="ja-JP" altLang="en-US" sz="2000" b="1" dirty="0">
                <a:solidFill>
                  <a:schemeClr val="tx1"/>
                </a:solidFill>
              </a:rPr>
              <a:t>通まで無料で送信</a:t>
            </a:r>
            <a:r>
              <a:rPr lang="ja-JP" altLang="en-US" sz="2000" dirty="0">
                <a:solidFill>
                  <a:schemeClr val="tx1"/>
                </a:solidFill>
              </a:rPr>
              <a:t>できるトライアルを実施中ですので、</a:t>
            </a:r>
            <a:r>
              <a:rPr kumimoji="1" lang="ja-JP" altLang="en-US" sz="2000" dirty="0">
                <a:solidFill>
                  <a:schemeClr val="tx1"/>
                </a:solidFill>
              </a:rPr>
              <a:t>ぜひこの機会に高到達率かつ低遅延な</a:t>
            </a:r>
            <a:r>
              <a:rPr kumimoji="1" lang="en-US" altLang="ja-JP" sz="2000" dirty="0">
                <a:solidFill>
                  <a:schemeClr val="tx1"/>
                </a:solidFill>
              </a:rPr>
              <a:t>SMS</a:t>
            </a:r>
            <a:r>
              <a:rPr kumimoji="1" lang="ja-JP" altLang="en-US" sz="2000" dirty="0">
                <a:solidFill>
                  <a:schemeClr val="tx1"/>
                </a:solidFill>
              </a:rPr>
              <a:t>送信「</a:t>
            </a:r>
            <a:r>
              <a:rPr lang="en-US" altLang="ja-JP" sz="2000" dirty="0" err="1">
                <a:solidFill>
                  <a:schemeClr val="tx1"/>
                </a:solidFill>
                <a:ea typeface="Meiryo UI" panose="020B0604030504040204" pitchFamily="50" charset="-128"/>
              </a:rPr>
              <a:t>Symworld</a:t>
            </a:r>
            <a:r>
              <a:rPr lang="en-US" altLang="ja-JP" sz="2000" dirty="0">
                <a:solidFill>
                  <a:schemeClr val="tx1"/>
                </a:solidFill>
                <a:ea typeface="Meiryo UI" panose="020B0604030504040204" pitchFamily="50" charset="-128"/>
              </a:rPr>
              <a:t> </a:t>
            </a:r>
            <a:r>
              <a:rPr lang="en-US" altLang="ja-JP" sz="2000" dirty="0" err="1">
                <a:solidFill>
                  <a:schemeClr val="tx1"/>
                </a:solidFill>
                <a:ea typeface="Meiryo UI" panose="020B0604030504040204" pitchFamily="50" charset="-128"/>
              </a:rPr>
              <a:t>CPaaS</a:t>
            </a:r>
            <a:r>
              <a:rPr lang="en-US" altLang="ja-JP" sz="2000" dirty="0">
                <a:solidFill>
                  <a:schemeClr val="tx1"/>
                </a:solidFill>
                <a:ea typeface="Meiryo UI" panose="020B0604030504040204" pitchFamily="50" charset="-128"/>
              </a:rPr>
              <a:t> SMS API</a:t>
            </a:r>
            <a:r>
              <a:rPr lang="ja-JP" altLang="en-US" sz="2000" dirty="0">
                <a:solidFill>
                  <a:schemeClr val="tx1"/>
                </a:solidFill>
                <a:ea typeface="Meiryo UI" panose="020B0604030504040204" pitchFamily="50" charset="-128"/>
              </a:rPr>
              <a:t>」サービスを</a:t>
            </a:r>
            <a:r>
              <a:rPr kumimoji="1" lang="ja-JP" altLang="en-US" sz="2000" dirty="0">
                <a:solidFill>
                  <a:schemeClr val="tx1"/>
                </a:solidFill>
              </a:rPr>
              <a:t>ご検討いただければ幸甚に存じます。</a:t>
            </a:r>
            <a:endParaRPr kumimoji="1" lang="en-US" altLang="ja-JP" sz="2000" dirty="0">
              <a:solidFill>
                <a:schemeClr val="tx1"/>
              </a:solidFill>
            </a:endParaRPr>
          </a:p>
        </p:txBody>
      </p:sp>
      <p:sp>
        <p:nvSpPr>
          <p:cNvPr id="22" name="Rectangle 21">
            <a:extLst>
              <a:ext uri="{FF2B5EF4-FFF2-40B4-BE49-F238E27FC236}">
                <a16:creationId xmlns:a16="http://schemas.microsoft.com/office/drawing/2014/main" id="{F34FCE86-6F0B-B100-BEE6-659159F08411}"/>
              </a:ext>
            </a:extLst>
          </p:cNvPr>
          <p:cNvSpPr/>
          <p:nvPr/>
        </p:nvSpPr>
        <p:spPr>
          <a:xfrm>
            <a:off x="1901167" y="3556000"/>
            <a:ext cx="8389666" cy="18240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ysClr val="windowText" lastClr="000000"/>
                </a:solidFill>
              </a:rPr>
              <a:t>rmobile-sales-cpaas@mail.rakuten.com</a:t>
            </a:r>
            <a:endParaRPr kumimoji="1" lang="en-US" sz="3200" b="1" dirty="0">
              <a:solidFill>
                <a:sysClr val="windowText" lastClr="000000"/>
              </a:solidFill>
            </a:endParaRPr>
          </a:p>
        </p:txBody>
      </p:sp>
      <p:sp>
        <p:nvSpPr>
          <p:cNvPr id="4" name="Rectangle: Rounded Corners 3">
            <a:extLst>
              <a:ext uri="{FF2B5EF4-FFF2-40B4-BE49-F238E27FC236}">
                <a16:creationId xmlns:a16="http://schemas.microsoft.com/office/drawing/2014/main" id="{FA217793-1434-7B7E-044B-2700870DF371}"/>
              </a:ext>
            </a:extLst>
          </p:cNvPr>
          <p:cNvSpPr/>
          <p:nvPr/>
        </p:nvSpPr>
        <p:spPr>
          <a:xfrm>
            <a:off x="2219466" y="3281664"/>
            <a:ext cx="2749662" cy="540615"/>
          </a:xfrm>
          <a:prstGeom prst="roundRect">
            <a:avLst>
              <a:gd name="adj" fmla="val 50000"/>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1B3C8D"/>
              </a:highlight>
            </a:endParaRPr>
          </a:p>
        </p:txBody>
      </p:sp>
      <p:sp>
        <p:nvSpPr>
          <p:cNvPr id="5" name="TextBox 4">
            <a:extLst>
              <a:ext uri="{FF2B5EF4-FFF2-40B4-BE49-F238E27FC236}">
                <a16:creationId xmlns:a16="http://schemas.microsoft.com/office/drawing/2014/main" id="{CB42ADDE-47CA-72CE-012F-5A211BEC6E99}"/>
              </a:ext>
            </a:extLst>
          </p:cNvPr>
          <p:cNvSpPr txBox="1"/>
          <p:nvPr/>
        </p:nvSpPr>
        <p:spPr bwMode="auto">
          <a:xfrm>
            <a:off x="2242962" y="3349841"/>
            <a:ext cx="2749662" cy="4123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ctr">
              <a:lnSpc>
                <a:spcPct val="120000"/>
              </a:lnSpc>
              <a:spcBef>
                <a:spcPct val="0"/>
              </a:spcBef>
            </a:pPr>
            <a:r>
              <a:rPr lang="ja-JP" altLang="en-US" sz="2400" b="1" dirty="0">
                <a:solidFill>
                  <a:schemeClr val="bg1"/>
                </a:solidFill>
                <a:latin typeface="Meiryo UI" panose="020B0604030504040204" pitchFamily="50" charset="-128"/>
                <a:ea typeface="Meiryo UI" panose="020B0604030504040204" pitchFamily="50" charset="-128"/>
                <a:cs typeface="+mn-ea"/>
                <a:sym typeface="+mn-lt"/>
              </a:rPr>
              <a:t>お問い合わせ先</a:t>
            </a:r>
            <a:endParaRPr lang="en-US" altLang="ja-JP" sz="2400" b="1" dirty="0">
              <a:solidFill>
                <a:schemeClr val="bg1"/>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240738450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楽天モバイル、10月より携帯キャリア事業としてのサービスを開始 | 楽天株式会社">
            <a:extLst>
              <a:ext uri="{FF2B5EF4-FFF2-40B4-BE49-F238E27FC236}">
                <a16:creationId xmlns:a16="http://schemas.microsoft.com/office/drawing/2014/main" id="{61146E12-58D7-E34D-9BE7-DA50EFBFF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84" y="957657"/>
            <a:ext cx="4616230" cy="1136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0B3D4-1DE3-644B-852F-D4AD5FDECD5C}"/>
              </a:ext>
            </a:extLst>
          </p:cNvPr>
          <p:cNvSpPr txBox="1"/>
          <p:nvPr/>
        </p:nvSpPr>
        <p:spPr>
          <a:xfrm>
            <a:off x="3208033" y="3013502"/>
            <a:ext cx="577594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ソリューションのご紹介</a:t>
            </a:r>
          </a:p>
        </p:txBody>
      </p:sp>
    </p:spTree>
    <p:extLst>
      <p:ext uri="{BB962C8B-B14F-4D97-AF65-F5344CB8AC3E}">
        <p14:creationId xmlns:p14="http://schemas.microsoft.com/office/powerpoint/2010/main" val="4065003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C065FB4D-E040-E98E-E075-214D0DBA6E89}"/>
              </a:ext>
            </a:extLst>
          </p:cNvPr>
          <p:cNvSpPr/>
          <p:nvPr/>
        </p:nvSpPr>
        <p:spPr>
          <a:xfrm>
            <a:off x="347038" y="2855021"/>
            <a:ext cx="5641414" cy="654458"/>
          </a:xfrm>
          <a:prstGeom prst="rect">
            <a:avLst/>
          </a:prstGeom>
          <a:solidFill>
            <a:srgbClr val="FF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48" name="Rectangle 147">
            <a:extLst>
              <a:ext uri="{FF2B5EF4-FFF2-40B4-BE49-F238E27FC236}">
                <a16:creationId xmlns:a16="http://schemas.microsoft.com/office/drawing/2014/main" id="{0CC27571-7596-F1AE-F518-968D0A5C5C8B}"/>
              </a:ext>
            </a:extLst>
          </p:cNvPr>
          <p:cNvSpPr/>
          <p:nvPr/>
        </p:nvSpPr>
        <p:spPr>
          <a:xfrm>
            <a:off x="351658" y="1751368"/>
            <a:ext cx="5641414" cy="782479"/>
          </a:xfrm>
          <a:prstGeom prst="rect">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 name="Title 1">
            <a:extLst>
              <a:ext uri="{FF2B5EF4-FFF2-40B4-BE49-F238E27FC236}">
                <a16:creationId xmlns:a16="http://schemas.microsoft.com/office/drawing/2014/main" id="{112565F0-521B-0F06-7ECA-9CA86E03CE04}"/>
              </a:ext>
            </a:extLst>
          </p:cNvPr>
          <p:cNvSpPr>
            <a:spLocks noGrp="1"/>
          </p:cNvSpPr>
          <p:nvPr>
            <p:ph type="title"/>
          </p:nvPr>
        </p:nvSpPr>
        <p:spPr/>
        <p:txBody>
          <a:bodyPr/>
          <a:lstStyle/>
          <a:p>
            <a:r>
              <a:rPr lang="en-US" altLang="ja-JP" dirty="0"/>
              <a:t>BCP</a:t>
            </a:r>
            <a:endParaRPr lang="en-US" dirty="0"/>
          </a:p>
        </p:txBody>
      </p:sp>
      <p:sp>
        <p:nvSpPr>
          <p:cNvPr id="3" name="正方形/長方形 3">
            <a:extLst>
              <a:ext uri="{FF2B5EF4-FFF2-40B4-BE49-F238E27FC236}">
                <a16:creationId xmlns:a16="http://schemas.microsoft.com/office/drawing/2014/main" id="{2C58F19D-CBE7-11CB-B052-C6F406C53F8C}"/>
              </a:ext>
            </a:extLst>
          </p:cNvPr>
          <p:cNvSpPr/>
          <p:nvPr/>
        </p:nvSpPr>
        <p:spPr>
          <a:xfrm>
            <a:off x="351551" y="3669216"/>
            <a:ext cx="5643865" cy="178934"/>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正方形/長方形 6">
            <a:extLst>
              <a:ext uri="{FF2B5EF4-FFF2-40B4-BE49-F238E27FC236}">
                <a16:creationId xmlns:a16="http://schemas.microsoft.com/office/drawing/2014/main" id="{E8F229E9-4398-B211-7E0D-85B74384D424}"/>
              </a:ext>
            </a:extLst>
          </p:cNvPr>
          <p:cNvSpPr/>
          <p:nvPr/>
        </p:nvSpPr>
        <p:spPr>
          <a:xfrm>
            <a:off x="6459379" y="1815533"/>
            <a:ext cx="5380963" cy="227719"/>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7">
            <a:extLst>
              <a:ext uri="{FF2B5EF4-FFF2-40B4-BE49-F238E27FC236}">
                <a16:creationId xmlns:a16="http://schemas.microsoft.com/office/drawing/2014/main" id="{655C2825-4821-F2E9-9D60-D7CABE234607}"/>
              </a:ext>
            </a:extLst>
          </p:cNvPr>
          <p:cNvSpPr txBox="1"/>
          <p:nvPr/>
        </p:nvSpPr>
        <p:spPr>
          <a:xfrm>
            <a:off x="6459380" y="1795371"/>
            <a:ext cx="1734294" cy="276999"/>
          </a:xfrm>
          <a:prstGeom prst="rect">
            <a:avLst/>
          </a:prstGeom>
          <a:noFill/>
        </p:spPr>
        <p:txBody>
          <a:bodyPr wrap="square">
            <a:spAutoFit/>
          </a:bodyPr>
          <a:lstStyle/>
          <a:p>
            <a:r>
              <a:rPr lang="ja-JP" altLang="en-US" sz="1200" b="1" dirty="0">
                <a:solidFill>
                  <a:schemeClr val="bg1"/>
                </a:solidFill>
                <a:latin typeface="+mn-ea"/>
              </a:rPr>
              <a:t>■特徴</a:t>
            </a:r>
          </a:p>
        </p:txBody>
      </p:sp>
      <p:sp>
        <p:nvSpPr>
          <p:cNvPr id="67" name="二等辺三角形 8">
            <a:extLst>
              <a:ext uri="{FF2B5EF4-FFF2-40B4-BE49-F238E27FC236}">
                <a16:creationId xmlns:a16="http://schemas.microsoft.com/office/drawing/2014/main" id="{CC2B9277-AA14-B09A-92C4-B4D81C6D4030}"/>
              </a:ext>
            </a:extLst>
          </p:cNvPr>
          <p:cNvSpPr/>
          <p:nvPr/>
        </p:nvSpPr>
        <p:spPr>
          <a:xfrm rot="10800000">
            <a:off x="2826008" y="2643244"/>
            <a:ext cx="562089" cy="204030"/>
          </a:xfrm>
          <a:prstGeom prst="triangle">
            <a:avLst/>
          </a:prstGeom>
          <a:solidFill>
            <a:srgbClr val="FF008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68" name="テキスト ボックス 9">
            <a:extLst>
              <a:ext uri="{FF2B5EF4-FFF2-40B4-BE49-F238E27FC236}">
                <a16:creationId xmlns:a16="http://schemas.microsoft.com/office/drawing/2014/main" id="{87E623E5-281E-5DD4-E255-90109D665361}"/>
              </a:ext>
            </a:extLst>
          </p:cNvPr>
          <p:cNvSpPr txBox="1"/>
          <p:nvPr/>
        </p:nvSpPr>
        <p:spPr>
          <a:xfrm>
            <a:off x="256827" y="3656358"/>
            <a:ext cx="1754102" cy="276999"/>
          </a:xfrm>
          <a:prstGeom prst="rect">
            <a:avLst/>
          </a:prstGeom>
          <a:noFill/>
        </p:spPr>
        <p:txBody>
          <a:bodyPr wrap="square">
            <a:spAutoFit/>
          </a:bodyPr>
          <a:lstStyle/>
          <a:p>
            <a:r>
              <a:rPr lang="ja-JP" altLang="en-US" sz="1200" b="1" dirty="0">
                <a:solidFill>
                  <a:schemeClr val="bg1"/>
                </a:solidFill>
              </a:rPr>
              <a:t>■</a:t>
            </a:r>
            <a:r>
              <a:rPr lang="ja-JP" altLang="en-US" sz="1200" b="1" dirty="0">
                <a:solidFill>
                  <a:schemeClr val="bg1"/>
                </a:solidFill>
                <a:latin typeface="+mn-ea"/>
              </a:rPr>
              <a:t>基本プラン</a:t>
            </a:r>
            <a:endParaRPr lang="en-US" altLang="ja-JP" sz="1200" b="1" dirty="0">
              <a:solidFill>
                <a:schemeClr val="bg1"/>
              </a:solidFill>
              <a:latin typeface="+mn-ea"/>
            </a:endParaRPr>
          </a:p>
        </p:txBody>
      </p:sp>
      <p:sp>
        <p:nvSpPr>
          <p:cNvPr id="71" name="テキスト ボックス 12">
            <a:extLst>
              <a:ext uri="{FF2B5EF4-FFF2-40B4-BE49-F238E27FC236}">
                <a16:creationId xmlns:a16="http://schemas.microsoft.com/office/drawing/2014/main" id="{15F5AFC4-6EAE-DB39-AC4A-332A01D1D304}"/>
              </a:ext>
            </a:extLst>
          </p:cNvPr>
          <p:cNvSpPr txBox="1"/>
          <p:nvPr/>
        </p:nvSpPr>
        <p:spPr>
          <a:xfrm>
            <a:off x="398145" y="1712223"/>
            <a:ext cx="735448" cy="400110"/>
          </a:xfrm>
          <a:prstGeom prst="rect">
            <a:avLst/>
          </a:prstGeom>
          <a:noFill/>
        </p:spPr>
        <p:txBody>
          <a:bodyPr wrap="square" rtlCol="0">
            <a:spAutoFit/>
          </a:bodyPr>
          <a:lstStyle/>
          <a:p>
            <a:r>
              <a:rPr kumimoji="1" lang="en-US" altLang="ja-JP" sz="2000" b="1" dirty="0">
                <a:solidFill>
                  <a:srgbClr val="053766"/>
                </a:solidFill>
                <a:latin typeface="Rakuten Serif SemiBold" panose="02040703050505020204" pitchFamily="18" charset="0"/>
                <a:cs typeface="Rakuten Serif SemiBold" panose="02040703050505020204" pitchFamily="18" charset="0"/>
              </a:rPr>
              <a:t>As is</a:t>
            </a:r>
            <a:endParaRPr kumimoji="1" lang="ja-JP" altLang="en-US" sz="2000" b="1" dirty="0" err="1">
              <a:solidFill>
                <a:srgbClr val="053766"/>
              </a:solidFill>
              <a:latin typeface="Rakuten Serif SemiBold" panose="02040703050505020204" pitchFamily="18" charset="0"/>
              <a:cs typeface="Rakuten Serif SemiBold" panose="02040703050505020204" pitchFamily="18" charset="0"/>
            </a:endParaRPr>
          </a:p>
        </p:txBody>
      </p:sp>
      <p:sp>
        <p:nvSpPr>
          <p:cNvPr id="72" name="テキスト ボックス 13">
            <a:extLst>
              <a:ext uri="{FF2B5EF4-FFF2-40B4-BE49-F238E27FC236}">
                <a16:creationId xmlns:a16="http://schemas.microsoft.com/office/drawing/2014/main" id="{08E6DA3D-6A0F-F595-E83A-3678B2354B09}"/>
              </a:ext>
            </a:extLst>
          </p:cNvPr>
          <p:cNvSpPr txBox="1"/>
          <p:nvPr/>
        </p:nvSpPr>
        <p:spPr>
          <a:xfrm>
            <a:off x="384896" y="2832947"/>
            <a:ext cx="849119" cy="400110"/>
          </a:xfrm>
          <a:prstGeom prst="rect">
            <a:avLst/>
          </a:prstGeom>
          <a:noFill/>
        </p:spPr>
        <p:txBody>
          <a:bodyPr wrap="square" rtlCol="0">
            <a:spAutoFit/>
          </a:bodyPr>
          <a:lstStyle/>
          <a:p>
            <a:r>
              <a:rPr kumimoji="1" lang="en-US" altLang="ja-JP" sz="2000" b="1" dirty="0">
                <a:solidFill>
                  <a:srgbClr val="FF008C"/>
                </a:solidFill>
                <a:latin typeface="Rakuten Serif SemiBold" panose="02040703050505020204" pitchFamily="18" charset="0"/>
                <a:cs typeface="Rakuten Serif SemiBold" panose="02040703050505020204" pitchFamily="18" charset="0"/>
              </a:rPr>
              <a:t>To be</a:t>
            </a:r>
            <a:endParaRPr kumimoji="1" lang="ja-JP" altLang="en-US" sz="2000" b="1" dirty="0" err="1">
              <a:solidFill>
                <a:srgbClr val="FF008C"/>
              </a:solidFill>
              <a:latin typeface="Rakuten Serif SemiBold" panose="02040703050505020204" pitchFamily="18" charset="0"/>
              <a:cs typeface="Rakuten Serif SemiBold" panose="02040703050505020204" pitchFamily="18" charset="0"/>
            </a:endParaRPr>
          </a:p>
        </p:txBody>
      </p:sp>
      <p:sp>
        <p:nvSpPr>
          <p:cNvPr id="73" name="テキスト ボックス 24">
            <a:extLst>
              <a:ext uri="{FF2B5EF4-FFF2-40B4-BE49-F238E27FC236}">
                <a16:creationId xmlns:a16="http://schemas.microsoft.com/office/drawing/2014/main" id="{861A137A-C673-2393-542B-D1D8C79F0D7D}"/>
              </a:ext>
            </a:extLst>
          </p:cNvPr>
          <p:cNvSpPr txBox="1"/>
          <p:nvPr/>
        </p:nvSpPr>
        <p:spPr>
          <a:xfrm>
            <a:off x="1180080" y="1844841"/>
            <a:ext cx="3724096" cy="646331"/>
          </a:xfrm>
          <a:prstGeom prst="rect">
            <a:avLst/>
          </a:prstGeom>
          <a:noFill/>
        </p:spPr>
        <p:txBody>
          <a:bodyPr wrap="none" rtlCol="0">
            <a:spAutoFit/>
          </a:bodyPr>
          <a:lstStyle/>
          <a:p>
            <a:r>
              <a:rPr kumimoji="1" lang="ja-JP" altLang="en-US" sz="1200" dirty="0"/>
              <a:t>・日本では自然災害が多く不安</a:t>
            </a:r>
            <a:r>
              <a:rPr lang="en-US" altLang="ja-JP" sz="1200" dirty="0">
                <a:latin typeface="+mn-ea"/>
              </a:rPr>
              <a:t>…</a:t>
            </a:r>
          </a:p>
          <a:p>
            <a:r>
              <a:rPr kumimoji="1" lang="ja-JP" altLang="en-US" sz="1200" dirty="0">
                <a:latin typeface="+mn-ea"/>
              </a:rPr>
              <a:t>・可視化できないリスク</a:t>
            </a:r>
            <a:r>
              <a:rPr lang="ja-JP" altLang="en-US" sz="1200" dirty="0">
                <a:latin typeface="+mn-ea"/>
              </a:rPr>
              <a:t>に対して</a:t>
            </a:r>
            <a:r>
              <a:rPr kumimoji="1" lang="ja-JP" altLang="en-US" sz="1200" dirty="0">
                <a:latin typeface="+mn-ea"/>
              </a:rPr>
              <a:t>何から始めよう</a:t>
            </a:r>
            <a:r>
              <a:rPr lang="en-US" altLang="ja-JP" sz="1200" dirty="0">
                <a:latin typeface="+mn-ea"/>
              </a:rPr>
              <a:t>…</a:t>
            </a:r>
          </a:p>
          <a:p>
            <a:r>
              <a:rPr kumimoji="1" lang="ja-JP" altLang="en-US" sz="1200" dirty="0">
                <a:latin typeface="+mn-ea"/>
              </a:rPr>
              <a:t>・質を担保しつつ、よりコストを下げたい</a:t>
            </a:r>
            <a:r>
              <a:rPr kumimoji="1" lang="en-US" altLang="ja-JP" sz="1200" dirty="0">
                <a:latin typeface="+mn-ea"/>
              </a:rPr>
              <a:t>…</a:t>
            </a:r>
          </a:p>
        </p:txBody>
      </p:sp>
      <p:sp>
        <p:nvSpPr>
          <p:cNvPr id="74" name="テキスト ボックス 57">
            <a:extLst>
              <a:ext uri="{FF2B5EF4-FFF2-40B4-BE49-F238E27FC236}">
                <a16:creationId xmlns:a16="http://schemas.microsoft.com/office/drawing/2014/main" id="{72061473-48C5-0E1C-4072-F8C4BBF4D0B9}"/>
              </a:ext>
            </a:extLst>
          </p:cNvPr>
          <p:cNvSpPr txBox="1"/>
          <p:nvPr/>
        </p:nvSpPr>
        <p:spPr>
          <a:xfrm>
            <a:off x="6562480" y="4995245"/>
            <a:ext cx="5238745" cy="1169551"/>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sz="1400" b="1" dirty="0">
                <a:latin typeface="メイリオ" panose="020B0604030504040204" pitchFamily="50" charset="-128"/>
                <a:ea typeface="メイリオ" panose="020B0604030504040204" pitchFamily="50" charset="-128"/>
              </a:rPr>
              <a:t>主要</a:t>
            </a:r>
            <a:r>
              <a:rPr kumimoji="1" lang="en-US" altLang="ja-JP" sz="1400" b="1" dirty="0">
                <a:latin typeface="メイリオ" panose="020B0604030504040204" pitchFamily="50" charset="-128"/>
                <a:ea typeface="メイリオ" panose="020B0604030504040204" pitchFamily="50" charset="-128"/>
              </a:rPr>
              <a:t>MVNO2</a:t>
            </a:r>
            <a:r>
              <a:rPr kumimoji="1" lang="ja-JP" altLang="en-US" sz="1400" b="1" dirty="0">
                <a:latin typeface="メイリオ" panose="020B0604030504040204" pitchFamily="50" charset="-128"/>
                <a:ea typeface="メイリオ" panose="020B0604030504040204" pitchFamily="50" charset="-128"/>
              </a:rPr>
              <a:t>社（</a:t>
            </a:r>
            <a:r>
              <a:rPr kumimoji="1" lang="en-US" altLang="ja-JP" sz="1400" b="1" dirty="0">
                <a:latin typeface="メイリオ" panose="020B0604030504040204" pitchFamily="50" charset="-128"/>
                <a:ea typeface="メイリオ" panose="020B0604030504040204" pitchFamily="50" charset="-128"/>
              </a:rPr>
              <a:t>IIJ</a:t>
            </a:r>
            <a:r>
              <a:rPr kumimoji="1" lang="ja-JP" altLang="en-US" sz="1400" b="1" dirty="0">
                <a:latin typeface="メイリオ" panose="020B0604030504040204" pitchFamily="50" charset="-128"/>
                <a:ea typeface="メイリオ" panose="020B0604030504040204" pitchFamily="50" charset="-128"/>
              </a:rPr>
              <a:t>、丸紅ネットワークソリューションズ）</a:t>
            </a:r>
            <a:r>
              <a:rPr lang="en-US" altLang="ja-JP" sz="1200" b="1" baseline="30000" dirty="0">
                <a:latin typeface="メイリオ" panose="020B0604030504040204" pitchFamily="50" charset="-128"/>
                <a:ea typeface="メイリオ" panose="020B0604030504040204" pitchFamily="50" charset="-128"/>
              </a:rPr>
              <a:t>※</a:t>
            </a:r>
            <a:r>
              <a:rPr kumimoji="1" lang="ja-JP" altLang="en-US" sz="1400" b="1" dirty="0">
                <a:latin typeface="メイリオ" panose="020B0604030504040204" pitchFamily="50" charset="-128"/>
                <a:ea typeface="メイリオ" panose="020B0604030504040204" pitchFamily="50" charset="-128"/>
              </a:rPr>
              <a:t>との代理店契約により、</a:t>
            </a:r>
            <a:r>
              <a:rPr kumimoji="1" lang="ja-JP" altLang="en-US" sz="1400" b="1" dirty="0">
                <a:solidFill>
                  <a:srgbClr val="FF008C"/>
                </a:solidFill>
                <a:latin typeface="メイリオ" panose="020B0604030504040204" pitchFamily="50" charset="-128"/>
                <a:ea typeface="メイリオ" panose="020B0604030504040204" pitchFamily="50" charset="-128"/>
              </a:rPr>
              <a:t>お客様のニーズに合わせたプラン選択が可能です</a:t>
            </a:r>
          </a:p>
          <a:p>
            <a:pPr marL="285750" indent="-285750">
              <a:buFont typeface="Wingdings" panose="05000000000000000000" pitchFamily="2" charset="2"/>
              <a:buChar char="ü"/>
            </a:pPr>
            <a:r>
              <a:rPr kumimoji="1" lang="ja-JP" altLang="en-US" sz="1400" b="1" dirty="0">
                <a:latin typeface="メイリオ" panose="020B0604030504040204" pitchFamily="50" charset="-128"/>
                <a:ea typeface="メイリオ" panose="020B0604030504040204" pitchFamily="50" charset="-128"/>
              </a:rPr>
              <a:t>主要</a:t>
            </a:r>
            <a:r>
              <a:rPr kumimoji="1" lang="en-US" altLang="ja-JP" sz="1400" b="1" dirty="0">
                <a:latin typeface="メイリオ" panose="020B0604030504040204" pitchFamily="50" charset="-128"/>
                <a:ea typeface="メイリオ" panose="020B0604030504040204" pitchFamily="50" charset="-128"/>
              </a:rPr>
              <a:t>MVNO2</a:t>
            </a:r>
            <a:r>
              <a:rPr kumimoji="1" lang="ja-JP" altLang="en-US" sz="1400" b="1" dirty="0">
                <a:latin typeface="メイリオ" panose="020B0604030504040204" pitchFamily="50" charset="-128"/>
                <a:ea typeface="メイリオ" panose="020B0604030504040204" pitchFamily="50" charset="-128"/>
              </a:rPr>
              <a:t>社はドコモ回線</a:t>
            </a:r>
            <a:endParaRPr kumimoji="1" lang="en-US" altLang="ja-JP" sz="1400" b="1"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ü"/>
            </a:pPr>
            <a:r>
              <a:rPr kumimoji="1" lang="ja-JP" altLang="en-US" sz="1400" b="1" dirty="0">
                <a:latin typeface="メイリオ" panose="020B0604030504040204" pitchFamily="50" charset="-128"/>
                <a:ea typeface="メイリオ" panose="020B0604030504040204" pitchFamily="50" charset="-128"/>
              </a:rPr>
              <a:t>各回線</a:t>
            </a:r>
            <a:r>
              <a:rPr lang="ja-JP" altLang="en-US" sz="1400" b="1" dirty="0">
                <a:latin typeface="メイリオ" panose="020B0604030504040204" pitchFamily="50" charset="-128"/>
                <a:ea typeface="メイリオ" panose="020B0604030504040204" pitchFamily="50" charset="-128"/>
              </a:rPr>
              <a:t>の契約は</a:t>
            </a:r>
            <a:r>
              <a:rPr kumimoji="1" lang="ja-JP" altLang="en-US" sz="1400" b="1" dirty="0">
                <a:latin typeface="メイリオ" panose="020B0604030504040204" pitchFamily="50" charset="-128"/>
                <a:ea typeface="メイリオ" panose="020B0604030504040204" pitchFamily="50" charset="-128"/>
              </a:rPr>
              <a:t>別となります</a:t>
            </a:r>
            <a:endParaRPr kumimoji="1" lang="en-US" altLang="ja-JP" sz="1400" b="1" dirty="0">
              <a:latin typeface="メイリオ" panose="020B0604030504040204" pitchFamily="50" charset="-128"/>
              <a:ea typeface="メイリオ" panose="020B0604030504040204" pitchFamily="50" charset="-128"/>
            </a:endParaRPr>
          </a:p>
        </p:txBody>
      </p:sp>
      <p:sp>
        <p:nvSpPr>
          <p:cNvPr id="75" name="テキスト ボックス 60">
            <a:extLst>
              <a:ext uri="{FF2B5EF4-FFF2-40B4-BE49-F238E27FC236}">
                <a16:creationId xmlns:a16="http://schemas.microsoft.com/office/drawing/2014/main" id="{67F8EE0D-EE45-5827-55BE-587F301005E1}"/>
              </a:ext>
            </a:extLst>
          </p:cNvPr>
          <p:cNvSpPr txBox="1"/>
          <p:nvPr/>
        </p:nvSpPr>
        <p:spPr>
          <a:xfrm>
            <a:off x="1173201" y="2990584"/>
            <a:ext cx="4586847" cy="461665"/>
          </a:xfrm>
          <a:prstGeom prst="rect">
            <a:avLst/>
          </a:prstGeom>
          <a:noFill/>
        </p:spPr>
        <p:txBody>
          <a:bodyPr wrap="square" rtlCol="0">
            <a:spAutoFit/>
          </a:bodyPr>
          <a:lstStyle/>
          <a:p>
            <a:r>
              <a:rPr lang="ja-JP" altLang="en-US" sz="1200" dirty="0">
                <a:latin typeface="+mn-ea"/>
              </a:rPr>
              <a:t>・</a:t>
            </a:r>
            <a:r>
              <a:rPr kumimoji="1" lang="ja-JP" altLang="en-US" sz="1200" dirty="0">
                <a:latin typeface="+mn-ea"/>
              </a:rPr>
              <a:t>自然災害発生時、</a:t>
            </a:r>
            <a:r>
              <a:rPr lang="ja-JP" altLang="en-US" sz="1200" dirty="0">
                <a:latin typeface="+mn-ea"/>
              </a:rPr>
              <a:t>楽天モバイルの</a:t>
            </a:r>
            <a:r>
              <a:rPr kumimoji="1" lang="ja-JP" altLang="en-US" sz="1200" dirty="0">
                <a:latin typeface="+mn-ea"/>
              </a:rPr>
              <a:t>通信が遮断されたとしても、</a:t>
            </a:r>
            <a:r>
              <a:rPr lang="ja-JP" altLang="en-US" sz="1200" dirty="0">
                <a:latin typeface="+mn-ea"/>
              </a:rPr>
              <a:t>副回線によって通信が可能！</a:t>
            </a:r>
            <a:endParaRPr lang="en-US" altLang="ja-JP" sz="1200" dirty="0">
              <a:latin typeface="+mn-ea"/>
            </a:endParaRPr>
          </a:p>
        </p:txBody>
      </p:sp>
      <p:sp>
        <p:nvSpPr>
          <p:cNvPr id="94" name="テキスト ボックス 116">
            <a:extLst>
              <a:ext uri="{FF2B5EF4-FFF2-40B4-BE49-F238E27FC236}">
                <a16:creationId xmlns:a16="http://schemas.microsoft.com/office/drawing/2014/main" id="{395C6EDF-5495-4D37-F170-C7FB4DC088AE}"/>
              </a:ext>
            </a:extLst>
          </p:cNvPr>
          <p:cNvSpPr txBox="1"/>
          <p:nvPr/>
        </p:nvSpPr>
        <p:spPr bwMode="auto">
          <a:xfrm>
            <a:off x="334964" y="4938907"/>
            <a:ext cx="1394330" cy="46758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ctr" anchorCtr="0">
            <a:normAutofit fontScale="77500" lnSpcReduction="20000"/>
          </a:bodyPr>
          <a:lstStyle/>
          <a:p>
            <a:pPr algn="l">
              <a:lnSpc>
                <a:spcPct val="120000"/>
              </a:lnSpc>
              <a:spcBef>
                <a:spcPct val="0"/>
              </a:spcBef>
            </a:pPr>
            <a:r>
              <a:rPr kumimoji="1" lang="ja-JP" altLang="en-US" sz="1600" b="1" u="sng" dirty="0">
                <a:latin typeface="Meiryo UI" panose="020B0604030504040204" pitchFamily="50" charset="-128"/>
                <a:ea typeface="Meiryo UI" panose="020B0604030504040204" pitchFamily="50" charset="-128"/>
                <a:cs typeface="+mn-ea"/>
                <a:sym typeface="+mn-lt"/>
              </a:rPr>
              <a:t>サブ回線</a:t>
            </a:r>
            <a:r>
              <a:rPr kumimoji="1" lang="en-US" altLang="ja-JP" sz="1600" b="1" u="sng" dirty="0">
                <a:latin typeface="Meiryo UI" panose="020B0604030504040204" pitchFamily="50" charset="-128"/>
                <a:ea typeface="Meiryo UI" panose="020B0604030504040204" pitchFamily="50" charset="-128"/>
                <a:cs typeface="+mn-ea"/>
                <a:sym typeface="+mn-lt"/>
              </a:rPr>
              <a:t>(MVNO)</a:t>
            </a:r>
          </a:p>
          <a:p>
            <a:pPr algn="l">
              <a:lnSpc>
                <a:spcPct val="120000"/>
              </a:lnSpc>
              <a:spcBef>
                <a:spcPct val="0"/>
              </a:spcBef>
            </a:pPr>
            <a:r>
              <a:rPr kumimoji="1" lang="en-US" altLang="ja-JP" sz="1050" b="1" dirty="0">
                <a:latin typeface="Meiryo UI" panose="020B0604030504040204" pitchFamily="50" charset="-128"/>
                <a:ea typeface="Meiryo UI" panose="020B0604030504040204" pitchFamily="50" charset="-128"/>
                <a:cs typeface="+mn-ea"/>
                <a:sym typeface="+mn-lt"/>
              </a:rPr>
              <a:t>※</a:t>
            </a:r>
            <a:r>
              <a:rPr kumimoji="1" lang="ja-JP" altLang="en-US" sz="1050" b="1" dirty="0">
                <a:latin typeface="Meiryo UI" panose="020B0604030504040204" pitchFamily="50" charset="-128"/>
                <a:ea typeface="Meiryo UI" panose="020B0604030504040204" pitchFamily="50" charset="-128"/>
                <a:cs typeface="+mn-ea"/>
                <a:sym typeface="+mn-lt"/>
              </a:rPr>
              <a:t>紹介時特別値引き</a:t>
            </a:r>
            <a:endParaRPr kumimoji="1" lang="en-US" altLang="ja-JP" sz="1050" b="1" dirty="0">
              <a:latin typeface="Meiryo UI" panose="020B0604030504040204" pitchFamily="50" charset="-128"/>
              <a:ea typeface="Meiryo UI" panose="020B0604030504040204" pitchFamily="50" charset="-128"/>
              <a:cs typeface="+mn-ea"/>
              <a:sym typeface="+mn-lt"/>
            </a:endParaRPr>
          </a:p>
        </p:txBody>
      </p:sp>
      <p:sp>
        <p:nvSpPr>
          <p:cNvPr id="95" name="テキスト ボックス 117">
            <a:extLst>
              <a:ext uri="{FF2B5EF4-FFF2-40B4-BE49-F238E27FC236}">
                <a16:creationId xmlns:a16="http://schemas.microsoft.com/office/drawing/2014/main" id="{B6C33DAD-0DD1-B893-2BED-EAC51536BCCF}"/>
              </a:ext>
            </a:extLst>
          </p:cNvPr>
          <p:cNvSpPr txBox="1"/>
          <p:nvPr/>
        </p:nvSpPr>
        <p:spPr bwMode="auto">
          <a:xfrm>
            <a:off x="301303" y="3895244"/>
            <a:ext cx="1241091" cy="41221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ctr" anchorCtr="0">
            <a:normAutofit fontScale="70000" lnSpcReduction="20000"/>
          </a:bodyPr>
          <a:lstStyle/>
          <a:p>
            <a:pPr algn="l">
              <a:lnSpc>
                <a:spcPct val="120000"/>
              </a:lnSpc>
              <a:spcBef>
                <a:spcPct val="0"/>
              </a:spcBef>
            </a:pPr>
            <a:r>
              <a:rPr kumimoji="1" lang="ja-JP" altLang="en-US" sz="1600" b="1" u="sng" dirty="0">
                <a:latin typeface="Meiryo UI" panose="020B0604030504040204" pitchFamily="50" charset="-128"/>
                <a:ea typeface="Meiryo UI" panose="020B0604030504040204" pitchFamily="50" charset="-128"/>
                <a:cs typeface="+mn-ea"/>
                <a:sym typeface="+mn-lt"/>
              </a:rPr>
              <a:t>メイン回線</a:t>
            </a:r>
            <a:r>
              <a:rPr kumimoji="1" lang="en-US" altLang="ja-JP" sz="1600" b="1" u="sng" dirty="0">
                <a:latin typeface="Meiryo UI" panose="020B0604030504040204" pitchFamily="50" charset="-128"/>
                <a:ea typeface="Meiryo UI" panose="020B0604030504040204" pitchFamily="50" charset="-128"/>
                <a:cs typeface="+mn-ea"/>
                <a:sym typeface="+mn-lt"/>
              </a:rPr>
              <a:t>(RM)</a:t>
            </a:r>
          </a:p>
          <a:p>
            <a:pPr algn="l">
              <a:lnSpc>
                <a:spcPct val="120000"/>
              </a:lnSpc>
              <a:spcBef>
                <a:spcPct val="0"/>
              </a:spcBef>
            </a:pPr>
            <a:r>
              <a:rPr kumimoji="1" lang="en-US" altLang="ja-JP" sz="1050" b="1" dirty="0">
                <a:latin typeface="Meiryo UI" panose="020B0604030504040204" pitchFamily="50" charset="-128"/>
                <a:ea typeface="Meiryo UI" panose="020B0604030504040204" pitchFamily="50" charset="-128"/>
                <a:cs typeface="+mn-ea"/>
                <a:sym typeface="+mn-lt"/>
              </a:rPr>
              <a:t>※</a:t>
            </a:r>
            <a:r>
              <a:rPr kumimoji="1" lang="ja-JP" altLang="en-US" sz="1050" b="1" dirty="0">
                <a:latin typeface="Meiryo UI" panose="020B0604030504040204" pitchFamily="50" charset="-128"/>
                <a:ea typeface="Meiryo UI" panose="020B0604030504040204" pitchFamily="50" charset="-128"/>
                <a:cs typeface="+mn-ea"/>
                <a:sym typeface="+mn-lt"/>
              </a:rPr>
              <a:t>値引きなし想定</a:t>
            </a:r>
            <a:endParaRPr kumimoji="1" lang="en-US" altLang="ja-JP" sz="1050" b="1" dirty="0">
              <a:latin typeface="Meiryo UI" panose="020B0604030504040204" pitchFamily="50" charset="-128"/>
              <a:ea typeface="Meiryo UI" panose="020B0604030504040204" pitchFamily="50" charset="-128"/>
              <a:cs typeface="+mn-ea"/>
              <a:sym typeface="+mn-lt"/>
            </a:endParaRPr>
          </a:p>
        </p:txBody>
      </p:sp>
      <p:sp>
        <p:nvSpPr>
          <p:cNvPr id="103" name="テキスト ボックス 125">
            <a:extLst>
              <a:ext uri="{FF2B5EF4-FFF2-40B4-BE49-F238E27FC236}">
                <a16:creationId xmlns:a16="http://schemas.microsoft.com/office/drawing/2014/main" id="{A907D0A4-B3A9-ADBE-5AC6-FB21F0FB9AA2}"/>
              </a:ext>
            </a:extLst>
          </p:cNvPr>
          <p:cNvSpPr txBox="1"/>
          <p:nvPr/>
        </p:nvSpPr>
        <p:spPr bwMode="auto">
          <a:xfrm>
            <a:off x="4457610" y="5051103"/>
            <a:ext cx="1742638" cy="3667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ctr" anchorCtr="0">
            <a:normAutofit fontScale="77500" lnSpcReduction="20000"/>
          </a:bodyPr>
          <a:lstStyle/>
          <a:p>
            <a:pPr algn="ctr">
              <a:lnSpc>
                <a:spcPct val="120000"/>
              </a:lnSpc>
              <a:spcBef>
                <a:spcPct val="0"/>
              </a:spcBef>
            </a:pPr>
            <a:r>
              <a:rPr kumimoji="1" lang="ja-JP" altLang="en-US" sz="1200" b="1" dirty="0">
                <a:latin typeface="Meiryo UI" panose="020B0604030504040204" pitchFamily="50" charset="-128"/>
                <a:ea typeface="Meiryo UI" panose="020B0604030504040204" pitchFamily="50" charset="-128"/>
                <a:cs typeface="+mn-ea"/>
                <a:sym typeface="+mn-lt"/>
              </a:rPr>
              <a:t>丸紅ネットワーク</a:t>
            </a:r>
            <a:endParaRPr kumimoji="1" lang="en-US" altLang="ja-JP" sz="1200" b="1" dirty="0">
              <a:latin typeface="Meiryo UI" panose="020B0604030504040204" pitchFamily="50" charset="-128"/>
              <a:ea typeface="Meiryo UI" panose="020B0604030504040204" pitchFamily="50" charset="-128"/>
              <a:cs typeface="+mn-ea"/>
              <a:sym typeface="+mn-lt"/>
            </a:endParaRPr>
          </a:p>
          <a:p>
            <a:pPr algn="ctr">
              <a:lnSpc>
                <a:spcPct val="120000"/>
              </a:lnSpc>
              <a:spcBef>
                <a:spcPct val="0"/>
              </a:spcBef>
            </a:pPr>
            <a:r>
              <a:rPr kumimoji="1" lang="ja-JP" altLang="en-US" sz="1200" b="1" dirty="0">
                <a:latin typeface="Meiryo UI" panose="020B0604030504040204" pitchFamily="50" charset="-128"/>
                <a:ea typeface="Meiryo UI" panose="020B0604030504040204" pitchFamily="50" charset="-128"/>
                <a:cs typeface="+mn-ea"/>
                <a:sym typeface="+mn-lt"/>
              </a:rPr>
              <a:t>ソリューションズ</a:t>
            </a:r>
          </a:p>
        </p:txBody>
      </p:sp>
      <p:sp>
        <p:nvSpPr>
          <p:cNvPr id="104" name="テキスト ボックス 126">
            <a:extLst>
              <a:ext uri="{FF2B5EF4-FFF2-40B4-BE49-F238E27FC236}">
                <a16:creationId xmlns:a16="http://schemas.microsoft.com/office/drawing/2014/main" id="{01445A66-B477-E8A1-3FD9-CDEC05D8B62F}"/>
              </a:ext>
            </a:extLst>
          </p:cNvPr>
          <p:cNvSpPr txBox="1"/>
          <p:nvPr/>
        </p:nvSpPr>
        <p:spPr bwMode="auto">
          <a:xfrm>
            <a:off x="3213866" y="5081422"/>
            <a:ext cx="508610" cy="3309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l">
              <a:lnSpc>
                <a:spcPct val="120000"/>
              </a:lnSpc>
              <a:spcBef>
                <a:spcPct val="0"/>
              </a:spcBef>
            </a:pPr>
            <a:r>
              <a:rPr kumimoji="1" lang="en-US" altLang="ja-JP" sz="1400" b="1" dirty="0">
                <a:latin typeface="Meiryo UI" panose="020B0604030504040204" pitchFamily="50" charset="-128"/>
                <a:ea typeface="Meiryo UI" panose="020B0604030504040204" pitchFamily="50" charset="-128"/>
                <a:cs typeface="+mn-ea"/>
                <a:sym typeface="+mn-lt"/>
              </a:rPr>
              <a:t>IIJ</a:t>
            </a:r>
            <a:endParaRPr kumimoji="1" lang="ja-JP" altLang="en-US" sz="1400" b="1" dirty="0">
              <a:latin typeface="Meiryo UI" panose="020B0604030504040204" pitchFamily="50" charset="-128"/>
              <a:ea typeface="Meiryo UI" panose="020B0604030504040204" pitchFamily="50" charset="-128"/>
              <a:cs typeface="+mn-ea"/>
              <a:sym typeface="+mn-lt"/>
            </a:endParaRPr>
          </a:p>
        </p:txBody>
      </p:sp>
      <p:sp>
        <p:nvSpPr>
          <p:cNvPr id="106" name="加算記号 128">
            <a:extLst>
              <a:ext uri="{FF2B5EF4-FFF2-40B4-BE49-F238E27FC236}">
                <a16:creationId xmlns:a16="http://schemas.microsoft.com/office/drawing/2014/main" id="{DEEC49EC-5753-07E9-677B-C9F96E2C108F}"/>
              </a:ext>
            </a:extLst>
          </p:cNvPr>
          <p:cNvSpPr/>
          <p:nvPr/>
        </p:nvSpPr>
        <p:spPr>
          <a:xfrm>
            <a:off x="3708823" y="4871135"/>
            <a:ext cx="323120" cy="306294"/>
          </a:xfrm>
          <a:prstGeom prst="mathPlus">
            <a:avLst/>
          </a:prstGeom>
          <a:solidFill>
            <a:srgbClr val="FF008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Rakuten Sans"/>
              <a:ea typeface="メイリオ"/>
            </a:endParaRPr>
          </a:p>
        </p:txBody>
      </p:sp>
      <p:grpSp>
        <p:nvGrpSpPr>
          <p:cNvPr id="125" name="グループ化 1">
            <a:extLst>
              <a:ext uri="{FF2B5EF4-FFF2-40B4-BE49-F238E27FC236}">
                <a16:creationId xmlns:a16="http://schemas.microsoft.com/office/drawing/2014/main" id="{207C5F4B-AE04-9712-35A3-3348F4A50DFA}"/>
              </a:ext>
            </a:extLst>
          </p:cNvPr>
          <p:cNvGrpSpPr/>
          <p:nvPr/>
        </p:nvGrpSpPr>
        <p:grpSpPr>
          <a:xfrm>
            <a:off x="6582577" y="2142328"/>
            <a:ext cx="4975736" cy="2721378"/>
            <a:chOff x="6754715" y="2505764"/>
            <a:chExt cx="4975736" cy="2721378"/>
          </a:xfrm>
        </p:grpSpPr>
        <p:sp>
          <p:nvSpPr>
            <p:cNvPr id="126" name="タイトル 1">
              <a:extLst>
                <a:ext uri="{FF2B5EF4-FFF2-40B4-BE49-F238E27FC236}">
                  <a16:creationId xmlns:a16="http://schemas.microsoft.com/office/drawing/2014/main" id="{4F6552F6-56DB-303E-0E8B-794E94E8770D}"/>
                </a:ext>
              </a:extLst>
            </p:cNvPr>
            <p:cNvSpPr txBox="1">
              <a:spLocks/>
            </p:cNvSpPr>
            <p:nvPr/>
          </p:nvSpPr>
          <p:spPr>
            <a:xfrm>
              <a:off x="8416330" y="2907583"/>
              <a:ext cx="2027672" cy="601128"/>
            </a:xfrm>
            <a:prstGeom prst="rect">
              <a:avLst/>
            </a:prstGeom>
            <a:ln>
              <a:solidFill>
                <a:schemeClr val="bg2"/>
              </a:solidFill>
            </a:ln>
          </p:spPr>
          <p:txBody>
            <a:bodyPr anchor="ctr"/>
            <a:lstStyle>
              <a:lvl1pPr algn="l" defTabSz="914400" rtl="0" eaLnBrk="1" latinLnBrk="0" hangingPunct="1">
                <a:lnSpc>
                  <a:spcPct val="90000"/>
                </a:lnSpc>
                <a:spcBef>
                  <a:spcPct val="0"/>
                </a:spcBef>
                <a:buNone/>
                <a:defRPr kumimoji="1" sz="2800" kern="1200">
                  <a:solidFill>
                    <a:schemeClr val="tx1">
                      <a:lumMod val="75000"/>
                      <a:lumOff val="25000"/>
                    </a:schemeClr>
                  </a:solidFill>
                  <a:latin typeface="Segoe UI" panose="020B0502040204020203" pitchFamily="34" charset="0"/>
                  <a:ea typeface="Meiryo UI" panose="020B0604030504040204" pitchFamily="50" charset="-128"/>
                  <a:cs typeface="Segoe UI" panose="020B0502040204020203" pitchFamily="34" charset="0"/>
                </a:defRPr>
              </a:lvl1pPr>
            </a:lstStyle>
            <a:p>
              <a:pPr algn="ctr">
                <a:lnSpc>
                  <a:spcPct val="100000"/>
                </a:lnSpc>
              </a:pPr>
              <a:endParaRPr lang="en-US" altLang="ja-JP" sz="1000" b="1" spc="100" dirty="0">
                <a:solidFill>
                  <a:srgbClr val="00C73C"/>
                </a:solidFill>
                <a:latin typeface="メイリオ" panose="020B0604030504040204" pitchFamily="34" charset="-128"/>
                <a:ea typeface="メイリオ" panose="020B0604030504040204" pitchFamily="34" charset="-128"/>
              </a:endParaRPr>
            </a:p>
          </p:txBody>
        </p:sp>
        <p:sp>
          <p:nvSpPr>
            <p:cNvPr id="127" name="Rectangle 24">
              <a:extLst>
                <a:ext uri="{FF2B5EF4-FFF2-40B4-BE49-F238E27FC236}">
                  <a16:creationId xmlns:a16="http://schemas.microsoft.com/office/drawing/2014/main" id="{681D5509-26BD-B981-8DD5-65439453E0A2}"/>
                </a:ext>
              </a:extLst>
            </p:cNvPr>
            <p:cNvSpPr/>
            <p:nvPr/>
          </p:nvSpPr>
          <p:spPr>
            <a:xfrm>
              <a:off x="6754715" y="2661085"/>
              <a:ext cx="4975736" cy="2566057"/>
            </a:xfrm>
            <a:prstGeom prst="rect">
              <a:avLst/>
            </a:prstGeom>
            <a:solidFill>
              <a:schemeClr val="bg1"/>
            </a:solidFill>
            <a:ln w="76200">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mj-ea"/>
                <a:ea typeface="+mj-ea"/>
              </a:endParaRPr>
            </a:p>
          </p:txBody>
        </p:sp>
        <p:sp>
          <p:nvSpPr>
            <p:cNvPr id="128" name="TextBox 35">
              <a:extLst>
                <a:ext uri="{FF2B5EF4-FFF2-40B4-BE49-F238E27FC236}">
                  <a16:creationId xmlns:a16="http://schemas.microsoft.com/office/drawing/2014/main" id="{6D6665CC-5A4E-C850-D8CC-24366D283D74}"/>
                </a:ext>
              </a:extLst>
            </p:cNvPr>
            <p:cNvSpPr txBox="1"/>
            <p:nvPr/>
          </p:nvSpPr>
          <p:spPr bwMode="auto">
            <a:xfrm>
              <a:off x="7224673" y="4093463"/>
              <a:ext cx="1012262" cy="282392"/>
            </a:xfrm>
            <a:prstGeom prst="rect">
              <a:avLst/>
            </a:prstGeom>
            <a:noFill/>
            <a:ln w="9525">
              <a:solidFill>
                <a:srgbClr val="000000"/>
              </a:solidFill>
              <a:miter lim="800000"/>
              <a:headEnd/>
              <a:tailEnd/>
            </a:ln>
          </p:spPr>
          <p:txBody>
            <a:bodyPr wrap="square" lIns="91440" tIns="45720" rIns="91440" bIns="45720" rtlCol="0" anchor="b" anchorCtr="0">
              <a:normAutofit fontScale="62500" lnSpcReduction="20000"/>
            </a:bodyPr>
            <a:lstStyle/>
            <a:p>
              <a:pPr algn="ctr">
                <a:lnSpc>
                  <a:spcPct val="120000"/>
                </a:lnSpc>
                <a:spcBef>
                  <a:spcPct val="0"/>
                </a:spcBef>
              </a:pPr>
              <a:r>
                <a:rPr lang="en-US" b="1" dirty="0">
                  <a:latin typeface="Meiryo UI" panose="020B0604030504040204" pitchFamily="50" charset="-128"/>
                  <a:ea typeface="Meiryo UI" panose="020B0604030504040204" pitchFamily="50" charset="-128"/>
                  <a:cs typeface="+mn-ea"/>
                  <a:sym typeface="+mn-lt"/>
                </a:rPr>
                <a:t>RM</a:t>
              </a:r>
            </a:p>
          </p:txBody>
        </p:sp>
        <p:grpSp>
          <p:nvGrpSpPr>
            <p:cNvPr id="129" name="グループ化 148">
              <a:extLst>
                <a:ext uri="{FF2B5EF4-FFF2-40B4-BE49-F238E27FC236}">
                  <a16:creationId xmlns:a16="http://schemas.microsoft.com/office/drawing/2014/main" id="{77739607-6C90-65BE-BFFB-E0048C71C3E5}"/>
                </a:ext>
              </a:extLst>
            </p:cNvPr>
            <p:cNvGrpSpPr/>
            <p:nvPr/>
          </p:nvGrpSpPr>
          <p:grpSpPr>
            <a:xfrm>
              <a:off x="8677688" y="3932055"/>
              <a:ext cx="1019671" cy="763968"/>
              <a:chOff x="8860920" y="4265449"/>
              <a:chExt cx="1019671" cy="763968"/>
            </a:xfrm>
          </p:grpSpPr>
          <p:pic>
            <p:nvPicPr>
              <p:cNvPr id="144" name="Graphic 33" descr="Smart Phone with solid fill">
                <a:extLst>
                  <a:ext uri="{FF2B5EF4-FFF2-40B4-BE49-F238E27FC236}">
                    <a16:creationId xmlns:a16="http://schemas.microsoft.com/office/drawing/2014/main" id="{C218B68D-1E53-880E-2E6F-D0F5A4EDFA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0920" y="4265449"/>
                <a:ext cx="1019671" cy="763968"/>
              </a:xfrm>
              <a:prstGeom prst="rect">
                <a:avLst/>
              </a:prstGeom>
            </p:spPr>
          </p:pic>
          <p:sp>
            <p:nvSpPr>
              <p:cNvPr id="145" name="TextBox 37">
                <a:extLst>
                  <a:ext uri="{FF2B5EF4-FFF2-40B4-BE49-F238E27FC236}">
                    <a16:creationId xmlns:a16="http://schemas.microsoft.com/office/drawing/2014/main" id="{58C219D7-E768-73F3-20A4-9F93AFFB7550}"/>
                  </a:ext>
                </a:extLst>
              </p:cNvPr>
              <p:cNvSpPr txBox="1"/>
              <p:nvPr/>
            </p:nvSpPr>
            <p:spPr bwMode="auto">
              <a:xfrm>
                <a:off x="9123514" y="4523965"/>
                <a:ext cx="587191" cy="258931"/>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ja-JP" altLang="en-US" sz="1100" b="1" dirty="0">
                    <a:latin typeface="Meiryo UI" panose="020B0604030504040204" pitchFamily="50" charset="-128"/>
                    <a:ea typeface="Meiryo UI" panose="020B0604030504040204" pitchFamily="50" charset="-128"/>
                    <a:cs typeface="+mn-ea"/>
                    <a:sym typeface="+mn-lt"/>
                  </a:rPr>
                  <a:t>顧客</a:t>
                </a:r>
                <a:endParaRPr lang="en-US" sz="1100" b="1" dirty="0">
                  <a:latin typeface="Meiryo UI" panose="020B0604030504040204" pitchFamily="50" charset="-128"/>
                  <a:ea typeface="Meiryo UI" panose="020B0604030504040204" pitchFamily="50" charset="-128"/>
                  <a:cs typeface="+mn-ea"/>
                  <a:sym typeface="+mn-lt"/>
                </a:endParaRPr>
              </a:p>
            </p:txBody>
          </p:sp>
        </p:grpSp>
        <p:sp>
          <p:nvSpPr>
            <p:cNvPr id="130" name="TextBox 38">
              <a:extLst>
                <a:ext uri="{FF2B5EF4-FFF2-40B4-BE49-F238E27FC236}">
                  <a16:creationId xmlns:a16="http://schemas.microsoft.com/office/drawing/2014/main" id="{32F0F7E3-DC7D-2985-D34A-87E4326935B6}"/>
                </a:ext>
              </a:extLst>
            </p:cNvPr>
            <p:cNvSpPr txBox="1"/>
            <p:nvPr/>
          </p:nvSpPr>
          <p:spPr bwMode="auto">
            <a:xfrm>
              <a:off x="7712143" y="4775534"/>
              <a:ext cx="2931380" cy="337144"/>
            </a:xfrm>
            <a:prstGeom prst="rect">
              <a:avLst/>
            </a:prstGeom>
            <a:noFill/>
            <a:ln w="9525">
              <a:noFill/>
              <a:miter lim="800000"/>
              <a:headEnd/>
              <a:tailEnd/>
            </a:ln>
          </p:spPr>
          <p:txBody>
            <a:bodyPr wrap="square" lIns="91440" tIns="45720" rIns="91440" bIns="45720" rtlCol="0" anchor="b" anchorCtr="0">
              <a:noAutofit/>
            </a:bodyPr>
            <a:lstStyle/>
            <a:p>
              <a:pPr algn="ctr">
                <a:lnSpc>
                  <a:spcPct val="120000"/>
                </a:lnSpc>
                <a:spcBef>
                  <a:spcPct val="0"/>
                </a:spcBef>
              </a:pPr>
              <a:r>
                <a:rPr lang="en-US" altLang="ja-JP" sz="1100" b="1" dirty="0">
                  <a:latin typeface="Meiryo UI" panose="020B0604030504040204" pitchFamily="50" charset="-128"/>
                  <a:ea typeface="Meiryo UI" panose="020B0604030504040204" pitchFamily="50" charset="-128"/>
                  <a:cs typeface="+mn-ea"/>
                  <a:sym typeface="+mn-lt"/>
                </a:rPr>
                <a:t>RM</a:t>
              </a:r>
              <a:r>
                <a:rPr lang="ja-JP" altLang="en-US" sz="1100" b="1" dirty="0">
                  <a:latin typeface="Meiryo UI" panose="020B0604030504040204" pitchFamily="50" charset="-128"/>
                  <a:ea typeface="Meiryo UI" panose="020B0604030504040204" pitchFamily="50" charset="-128"/>
                  <a:cs typeface="+mn-ea"/>
                  <a:sym typeface="+mn-lt"/>
                </a:rPr>
                <a:t>番号　　：</a:t>
              </a:r>
              <a:r>
                <a:rPr lang="en-US" sz="1100" b="1" dirty="0">
                  <a:latin typeface="Meiryo UI" panose="020B0604030504040204" pitchFamily="50" charset="-128"/>
                  <a:ea typeface="Meiryo UI" panose="020B0604030504040204" pitchFamily="50" charset="-128"/>
                  <a:cs typeface="+mn-ea"/>
                  <a:sym typeface="+mn-lt"/>
                </a:rPr>
                <a:t>070-</a:t>
              </a:r>
              <a:r>
                <a:rPr lang="ja-JP" altLang="en-US" sz="1100" b="1" dirty="0">
                  <a:latin typeface="Meiryo UI" panose="020B0604030504040204" pitchFamily="50" charset="-128"/>
                  <a:ea typeface="Meiryo UI" panose="020B0604030504040204" pitchFamily="50" charset="-128"/>
                  <a:cs typeface="+mn-ea"/>
                  <a:sym typeface="+mn-lt"/>
                </a:rPr>
                <a:t>〇〇〇〇</a:t>
              </a:r>
              <a:r>
                <a:rPr lang="en-US" altLang="ja-JP" sz="1100" b="1" dirty="0">
                  <a:latin typeface="Meiryo UI" panose="020B0604030504040204" pitchFamily="50" charset="-128"/>
                  <a:ea typeface="Meiryo UI" panose="020B0604030504040204" pitchFamily="50" charset="-128"/>
                  <a:cs typeface="+mn-ea"/>
                  <a:sym typeface="+mn-lt"/>
                </a:rPr>
                <a:t>-</a:t>
              </a:r>
              <a:r>
                <a:rPr lang="ja-JP" altLang="en-US" sz="1100" b="1" dirty="0">
                  <a:latin typeface="Meiryo UI" panose="020B0604030504040204" pitchFamily="50" charset="-128"/>
                  <a:ea typeface="Meiryo UI" panose="020B0604030504040204" pitchFamily="50" charset="-128"/>
                  <a:cs typeface="+mn-ea"/>
                  <a:sym typeface="+mn-lt"/>
                </a:rPr>
                <a:t>〇〇〇</a:t>
              </a:r>
              <a:r>
                <a:rPr lang="en-US" altLang="ja-JP" sz="1100" b="1" dirty="0">
                  <a:latin typeface="Meiryo UI" panose="020B0604030504040204" pitchFamily="50" charset="-128"/>
                  <a:ea typeface="Meiryo UI" panose="020B0604030504040204" pitchFamily="50" charset="-128"/>
                  <a:cs typeface="+mn-ea"/>
                  <a:sym typeface="+mn-lt"/>
                </a:rPr>
                <a:t>1</a:t>
              </a:r>
            </a:p>
            <a:p>
              <a:pPr algn="ctr">
                <a:lnSpc>
                  <a:spcPct val="120000"/>
                </a:lnSpc>
                <a:spcBef>
                  <a:spcPct val="0"/>
                </a:spcBef>
              </a:pPr>
              <a:r>
                <a:rPr lang="en-US" altLang="ja-JP" sz="1100" b="1" dirty="0">
                  <a:latin typeface="Meiryo UI" panose="020B0604030504040204" pitchFamily="50" charset="-128"/>
                  <a:ea typeface="Meiryo UI" panose="020B0604030504040204" pitchFamily="50" charset="-128"/>
                  <a:cs typeface="+mn-ea"/>
                  <a:sym typeface="+mn-lt"/>
                </a:rPr>
                <a:t>MVNO</a:t>
              </a:r>
              <a:r>
                <a:rPr lang="ja-JP" altLang="en-US" sz="1100" b="1" dirty="0">
                  <a:latin typeface="Meiryo UI" panose="020B0604030504040204" pitchFamily="50" charset="-128"/>
                  <a:ea typeface="Meiryo UI" panose="020B0604030504040204" pitchFamily="50" charset="-128"/>
                  <a:cs typeface="+mn-ea"/>
                  <a:sym typeface="+mn-lt"/>
                </a:rPr>
                <a:t>番号：</a:t>
              </a:r>
              <a:r>
                <a:rPr lang="en-US" altLang="ja-JP" sz="1100" b="1" dirty="0">
                  <a:latin typeface="Meiryo UI" panose="020B0604030504040204" pitchFamily="50" charset="-128"/>
                  <a:ea typeface="Meiryo UI" panose="020B0604030504040204" pitchFamily="50" charset="-128"/>
                  <a:cs typeface="+mn-ea"/>
                  <a:sym typeface="+mn-lt"/>
                </a:rPr>
                <a:t>070-</a:t>
              </a:r>
              <a:r>
                <a:rPr lang="ja-JP" altLang="en-US" sz="1100" b="1" dirty="0">
                  <a:latin typeface="Meiryo UI" panose="020B0604030504040204" pitchFamily="50" charset="-128"/>
                  <a:ea typeface="Meiryo UI" panose="020B0604030504040204" pitchFamily="50" charset="-128"/>
                  <a:cs typeface="+mn-ea"/>
                  <a:sym typeface="+mn-lt"/>
                </a:rPr>
                <a:t>〇〇〇〇</a:t>
              </a:r>
              <a:r>
                <a:rPr lang="en-US" altLang="ja-JP" sz="1100" b="1" dirty="0">
                  <a:latin typeface="Meiryo UI" panose="020B0604030504040204" pitchFamily="50" charset="-128"/>
                  <a:ea typeface="Meiryo UI" panose="020B0604030504040204" pitchFamily="50" charset="-128"/>
                  <a:cs typeface="+mn-ea"/>
                  <a:sym typeface="+mn-lt"/>
                </a:rPr>
                <a:t>-</a:t>
              </a:r>
              <a:r>
                <a:rPr lang="ja-JP" altLang="en-US" sz="1100" b="1" dirty="0">
                  <a:latin typeface="Meiryo UI" panose="020B0604030504040204" pitchFamily="50" charset="-128"/>
                  <a:ea typeface="Meiryo UI" panose="020B0604030504040204" pitchFamily="50" charset="-128"/>
                  <a:cs typeface="+mn-ea"/>
                  <a:sym typeface="+mn-lt"/>
                </a:rPr>
                <a:t>〇〇〇</a:t>
              </a:r>
              <a:r>
                <a:rPr lang="en-US" altLang="ja-JP" sz="1100" b="1" dirty="0">
                  <a:latin typeface="Meiryo UI" panose="020B0604030504040204" pitchFamily="50" charset="-128"/>
                  <a:ea typeface="Meiryo UI" panose="020B0604030504040204" pitchFamily="50" charset="-128"/>
                  <a:cs typeface="+mn-ea"/>
                  <a:sym typeface="+mn-lt"/>
                </a:rPr>
                <a:t>2</a:t>
              </a:r>
              <a:endParaRPr lang="ja-JP" altLang="en-US" sz="1100" b="1" dirty="0">
                <a:latin typeface="Meiryo UI" panose="020B0604030504040204" pitchFamily="50" charset="-128"/>
                <a:ea typeface="Meiryo UI" panose="020B0604030504040204" pitchFamily="50" charset="-128"/>
                <a:cs typeface="+mn-ea"/>
                <a:sym typeface="+mn-lt"/>
              </a:endParaRPr>
            </a:p>
          </p:txBody>
        </p:sp>
        <p:sp>
          <p:nvSpPr>
            <p:cNvPr id="131" name="TextBox 39">
              <a:extLst>
                <a:ext uri="{FF2B5EF4-FFF2-40B4-BE49-F238E27FC236}">
                  <a16:creationId xmlns:a16="http://schemas.microsoft.com/office/drawing/2014/main" id="{5079560E-9629-B387-6495-C70CBE34AE4A}"/>
                </a:ext>
              </a:extLst>
            </p:cNvPr>
            <p:cNvSpPr txBox="1"/>
            <p:nvPr/>
          </p:nvSpPr>
          <p:spPr bwMode="auto">
            <a:xfrm>
              <a:off x="7918444" y="2978614"/>
              <a:ext cx="1838555" cy="288743"/>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ja-JP" altLang="en-US" sz="1100" b="1" dirty="0">
                  <a:latin typeface="Meiryo UI" panose="020B0604030504040204" pitchFamily="50" charset="-128"/>
                  <a:ea typeface="Meiryo UI" panose="020B0604030504040204" pitchFamily="50" charset="-128"/>
                  <a:cs typeface="+mn-ea"/>
                  <a:sym typeface="+mn-lt"/>
                </a:rPr>
                <a:t>①基地局障害発生</a:t>
              </a:r>
            </a:p>
          </p:txBody>
        </p:sp>
        <p:sp>
          <p:nvSpPr>
            <p:cNvPr id="132" name="Arrow: Up-Down 43">
              <a:extLst>
                <a:ext uri="{FF2B5EF4-FFF2-40B4-BE49-F238E27FC236}">
                  <a16:creationId xmlns:a16="http://schemas.microsoft.com/office/drawing/2014/main" id="{19F76024-B59D-5878-393D-1F67A3797568}"/>
                </a:ext>
              </a:extLst>
            </p:cNvPr>
            <p:cNvSpPr/>
            <p:nvPr/>
          </p:nvSpPr>
          <p:spPr>
            <a:xfrm rot="3865640">
              <a:off x="9763146" y="3260124"/>
              <a:ext cx="236014" cy="920520"/>
            </a:xfrm>
            <a:prstGeom prst="upDownArrow">
              <a:avLst/>
            </a:prstGeom>
            <a:solidFill>
              <a:schemeClr val="tx1">
                <a:lumMod val="50000"/>
                <a:lumOff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atin typeface="Meiryo UI" panose="020B0604030504040204" pitchFamily="50" charset="-128"/>
                <a:ea typeface="Meiryo UI" panose="020B0604030504040204" pitchFamily="50" charset="-128"/>
              </a:endParaRPr>
            </a:p>
          </p:txBody>
        </p:sp>
        <p:grpSp>
          <p:nvGrpSpPr>
            <p:cNvPr id="133" name="グループ化 150">
              <a:extLst>
                <a:ext uri="{FF2B5EF4-FFF2-40B4-BE49-F238E27FC236}">
                  <a16:creationId xmlns:a16="http://schemas.microsoft.com/office/drawing/2014/main" id="{92B57161-C295-CD1C-4B31-56A4FF109CD8}"/>
                </a:ext>
              </a:extLst>
            </p:cNvPr>
            <p:cNvGrpSpPr/>
            <p:nvPr/>
          </p:nvGrpSpPr>
          <p:grpSpPr>
            <a:xfrm>
              <a:off x="7266390" y="2505764"/>
              <a:ext cx="3962456" cy="412740"/>
              <a:chOff x="7397422" y="2562697"/>
              <a:chExt cx="3962456" cy="412740"/>
            </a:xfrm>
          </p:grpSpPr>
          <p:sp>
            <p:nvSpPr>
              <p:cNvPr id="141" name="Flowchart: Off-page Connector 25">
                <a:extLst>
                  <a:ext uri="{FF2B5EF4-FFF2-40B4-BE49-F238E27FC236}">
                    <a16:creationId xmlns:a16="http://schemas.microsoft.com/office/drawing/2014/main" id="{FB11C887-FC41-2D5B-B0CB-4F7602A5D0D1}"/>
                  </a:ext>
                </a:extLst>
              </p:cNvPr>
              <p:cNvSpPr/>
              <p:nvPr/>
            </p:nvSpPr>
            <p:spPr>
              <a:xfrm>
                <a:off x="7564131" y="2562697"/>
                <a:ext cx="3605028" cy="412740"/>
              </a:xfrm>
              <a:prstGeom prst="flowChartOffpageConnector">
                <a:avLst/>
              </a:prstGeom>
              <a:solidFill>
                <a:srgbClr val="E7EDF5"/>
              </a:solidFill>
              <a:ln w="76200">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053766"/>
                    </a:solidFill>
                    <a:latin typeface="+mj-ea"/>
                    <a:ea typeface="+mj-ea"/>
                  </a:rPr>
                  <a:t>２番号</a:t>
                </a:r>
                <a:r>
                  <a:rPr kumimoji="1" lang="en-US" altLang="ja-JP" sz="1200" b="1" dirty="0">
                    <a:solidFill>
                      <a:srgbClr val="053766"/>
                    </a:solidFill>
                    <a:latin typeface="+mj-ea"/>
                    <a:ea typeface="+mj-ea"/>
                  </a:rPr>
                  <a:t>BCP</a:t>
                </a:r>
                <a:r>
                  <a:rPr kumimoji="1" lang="ja-JP" altLang="en-US" sz="1200" b="1" dirty="0">
                    <a:solidFill>
                      <a:srgbClr val="053766"/>
                    </a:solidFill>
                    <a:latin typeface="+mj-ea"/>
                    <a:ea typeface="+mj-ea"/>
                  </a:rPr>
                  <a:t>ソリューション</a:t>
                </a:r>
                <a:endParaRPr kumimoji="1" lang="en-US" sz="1200" b="1" dirty="0">
                  <a:solidFill>
                    <a:srgbClr val="053766"/>
                  </a:solidFill>
                  <a:latin typeface="+mj-ea"/>
                  <a:ea typeface="+mj-ea"/>
                </a:endParaRPr>
              </a:p>
            </p:txBody>
          </p:sp>
          <p:sp>
            <p:nvSpPr>
              <p:cNvPr id="142" name="Right Triangle 26">
                <a:extLst>
                  <a:ext uri="{FF2B5EF4-FFF2-40B4-BE49-F238E27FC236}">
                    <a16:creationId xmlns:a16="http://schemas.microsoft.com/office/drawing/2014/main" id="{084E24B7-B966-C53B-8667-D9AD66F3386E}"/>
                  </a:ext>
                </a:extLst>
              </p:cNvPr>
              <p:cNvSpPr/>
              <p:nvPr/>
            </p:nvSpPr>
            <p:spPr>
              <a:xfrm flipH="1">
                <a:off x="7397422" y="2592188"/>
                <a:ext cx="120376" cy="66437"/>
              </a:xfrm>
              <a:prstGeom prst="rtTriangle">
                <a:avLst/>
              </a:prstGeom>
              <a:solidFill>
                <a:srgbClr val="E7EDF5"/>
              </a:solidFill>
              <a:ln w="76200">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atin typeface="+mj-ea"/>
                  <a:ea typeface="+mj-ea"/>
                </a:endParaRPr>
              </a:p>
            </p:txBody>
          </p:sp>
          <p:sp>
            <p:nvSpPr>
              <p:cNvPr id="143" name="Right Triangle 26">
                <a:extLst>
                  <a:ext uri="{FF2B5EF4-FFF2-40B4-BE49-F238E27FC236}">
                    <a16:creationId xmlns:a16="http://schemas.microsoft.com/office/drawing/2014/main" id="{9D524897-2994-9F8E-A2B5-DFB2F7507C88}"/>
                  </a:ext>
                </a:extLst>
              </p:cNvPr>
              <p:cNvSpPr/>
              <p:nvPr/>
            </p:nvSpPr>
            <p:spPr>
              <a:xfrm>
                <a:off x="11239502" y="2592236"/>
                <a:ext cx="120376" cy="66436"/>
              </a:xfrm>
              <a:prstGeom prst="rtTriangle">
                <a:avLst/>
              </a:prstGeom>
              <a:solidFill>
                <a:srgbClr val="E7EDF5"/>
              </a:solidFill>
              <a:ln w="76200">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atin typeface="+mj-ea"/>
                  <a:ea typeface="+mj-ea"/>
                </a:endParaRPr>
              </a:p>
            </p:txBody>
          </p:sp>
        </p:grpSp>
        <p:pic>
          <p:nvPicPr>
            <p:cNvPr id="134" name="Graphic 41" descr="Cell Tower with solid fill">
              <a:extLst>
                <a:ext uri="{FF2B5EF4-FFF2-40B4-BE49-F238E27FC236}">
                  <a16:creationId xmlns:a16="http://schemas.microsoft.com/office/drawing/2014/main" id="{D2ABE686-AF18-E332-5C0E-6C0E679134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1081" y="3286835"/>
              <a:ext cx="719446" cy="806428"/>
            </a:xfrm>
            <a:prstGeom prst="rect">
              <a:avLst/>
            </a:prstGeom>
          </p:spPr>
        </p:pic>
        <p:pic>
          <p:nvPicPr>
            <p:cNvPr id="135" name="Graphic 41" descr="Cell Tower with solid fill">
              <a:extLst>
                <a:ext uri="{FF2B5EF4-FFF2-40B4-BE49-F238E27FC236}">
                  <a16:creationId xmlns:a16="http://schemas.microsoft.com/office/drawing/2014/main" id="{C3328BAB-4BC9-7B6B-25A1-8C7362646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0036" y="3227331"/>
              <a:ext cx="719446" cy="806428"/>
            </a:xfrm>
            <a:prstGeom prst="rect">
              <a:avLst/>
            </a:prstGeom>
          </p:spPr>
        </p:pic>
        <p:sp>
          <p:nvSpPr>
            <p:cNvPr id="136" name="TextBox 35">
              <a:extLst>
                <a:ext uri="{FF2B5EF4-FFF2-40B4-BE49-F238E27FC236}">
                  <a16:creationId xmlns:a16="http://schemas.microsoft.com/office/drawing/2014/main" id="{D94EA423-2E7D-F40B-B726-DCDFDAF4EBD5}"/>
                </a:ext>
              </a:extLst>
            </p:cNvPr>
            <p:cNvSpPr txBox="1"/>
            <p:nvPr/>
          </p:nvSpPr>
          <p:spPr bwMode="auto">
            <a:xfrm>
              <a:off x="10039064" y="4096882"/>
              <a:ext cx="1012262" cy="282392"/>
            </a:xfrm>
            <a:prstGeom prst="rect">
              <a:avLst/>
            </a:prstGeom>
            <a:noFill/>
            <a:ln w="9525">
              <a:solidFill>
                <a:srgbClr val="000000"/>
              </a:solidFill>
              <a:miter lim="800000"/>
              <a:headEnd/>
              <a:tailEnd/>
            </a:ln>
          </p:spPr>
          <p:txBody>
            <a:bodyPr wrap="square" lIns="91440" tIns="45720" rIns="91440" bIns="45720" rtlCol="0" anchor="b" anchorCtr="0">
              <a:normAutofit fontScale="62500" lnSpcReduction="20000"/>
            </a:bodyPr>
            <a:lstStyle/>
            <a:p>
              <a:pPr algn="ctr">
                <a:lnSpc>
                  <a:spcPct val="120000"/>
                </a:lnSpc>
                <a:spcBef>
                  <a:spcPct val="0"/>
                </a:spcBef>
              </a:pPr>
              <a:r>
                <a:rPr lang="en-US" altLang="ja-JP" b="1" dirty="0">
                  <a:latin typeface="Meiryo UI" panose="020B0604030504040204" pitchFamily="50" charset="-128"/>
                  <a:ea typeface="Meiryo UI" panose="020B0604030504040204" pitchFamily="50" charset="-128"/>
                  <a:cs typeface="+mn-ea"/>
                  <a:sym typeface="+mn-lt"/>
                </a:rPr>
                <a:t>MVNO</a:t>
              </a:r>
              <a:endParaRPr lang="en-US" b="1" dirty="0">
                <a:latin typeface="Meiryo UI" panose="020B0604030504040204" pitchFamily="50" charset="-128"/>
                <a:ea typeface="Meiryo UI" panose="020B0604030504040204" pitchFamily="50" charset="-128"/>
                <a:cs typeface="+mn-ea"/>
                <a:sym typeface="+mn-lt"/>
              </a:endParaRPr>
            </a:p>
          </p:txBody>
        </p:sp>
        <p:sp>
          <p:nvSpPr>
            <p:cNvPr id="137" name="TextBox 39">
              <a:extLst>
                <a:ext uri="{FF2B5EF4-FFF2-40B4-BE49-F238E27FC236}">
                  <a16:creationId xmlns:a16="http://schemas.microsoft.com/office/drawing/2014/main" id="{68F5357E-441E-4173-287F-C043E44D4526}"/>
                </a:ext>
              </a:extLst>
            </p:cNvPr>
            <p:cNvSpPr txBox="1"/>
            <p:nvPr/>
          </p:nvSpPr>
          <p:spPr bwMode="auto">
            <a:xfrm>
              <a:off x="9602109" y="2920063"/>
              <a:ext cx="2027672" cy="345073"/>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ja-JP" altLang="en-US" sz="1100" b="1" dirty="0">
                  <a:latin typeface="Meiryo UI" panose="020B0604030504040204" pitchFamily="50" charset="-128"/>
                  <a:ea typeface="Meiryo UI" panose="020B0604030504040204" pitchFamily="50" charset="-128"/>
                  <a:cs typeface="+mn-ea"/>
                  <a:sym typeface="+mn-lt"/>
                </a:rPr>
                <a:t>②</a:t>
              </a:r>
              <a:r>
                <a:rPr lang="en-US" altLang="ja-JP" sz="1100" b="1" dirty="0">
                  <a:latin typeface="Meiryo UI" panose="020B0604030504040204" pitchFamily="50" charset="-128"/>
                  <a:ea typeface="Meiryo UI" panose="020B0604030504040204" pitchFamily="50" charset="-128"/>
                  <a:cs typeface="+mn-ea"/>
                  <a:sym typeface="+mn-lt"/>
                </a:rPr>
                <a:t>MVNO</a:t>
              </a:r>
              <a:r>
                <a:rPr lang="ja-JP" altLang="en-US" sz="1100" b="1" dirty="0">
                  <a:latin typeface="Meiryo UI" panose="020B0604030504040204" pitchFamily="50" charset="-128"/>
                  <a:ea typeface="Meiryo UI" panose="020B0604030504040204" pitchFamily="50" charset="-128"/>
                  <a:cs typeface="+mn-ea"/>
                  <a:sym typeface="+mn-lt"/>
                </a:rPr>
                <a:t>番号にてサービス利用</a:t>
              </a:r>
            </a:p>
          </p:txBody>
        </p:sp>
        <p:pic>
          <p:nvPicPr>
            <p:cNvPr id="138" name="グラフィックス 154" descr="右矢印 枠線">
              <a:extLst>
                <a:ext uri="{FF2B5EF4-FFF2-40B4-BE49-F238E27FC236}">
                  <a16:creationId xmlns:a16="http://schemas.microsoft.com/office/drawing/2014/main" id="{65326CDA-4E1D-5B70-EC3D-B6F2F85046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77781" y="2988432"/>
              <a:ext cx="288743" cy="288743"/>
            </a:xfrm>
            <a:prstGeom prst="rect">
              <a:avLst/>
            </a:prstGeom>
          </p:spPr>
        </p:pic>
        <p:sp>
          <p:nvSpPr>
            <p:cNvPr id="139" name="Arrow: Up-Down 43">
              <a:extLst>
                <a:ext uri="{FF2B5EF4-FFF2-40B4-BE49-F238E27FC236}">
                  <a16:creationId xmlns:a16="http://schemas.microsoft.com/office/drawing/2014/main" id="{F767047C-1157-095E-3F2F-70DEC1E89D3A}"/>
                </a:ext>
              </a:extLst>
            </p:cNvPr>
            <p:cNvSpPr/>
            <p:nvPr/>
          </p:nvSpPr>
          <p:spPr>
            <a:xfrm rot="17734360" flipH="1">
              <a:off x="8372654" y="3250421"/>
              <a:ext cx="236014" cy="920520"/>
            </a:xfrm>
            <a:prstGeom prst="upDownArrow">
              <a:avLst/>
            </a:prstGeom>
            <a:solidFill>
              <a:schemeClr val="tx1">
                <a:lumMod val="50000"/>
                <a:lumOff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atin typeface="Meiryo UI" panose="020B0604030504040204" pitchFamily="50" charset="-128"/>
                <a:ea typeface="Meiryo UI" panose="020B0604030504040204" pitchFamily="50" charset="-128"/>
              </a:endParaRPr>
            </a:p>
          </p:txBody>
        </p:sp>
        <p:pic>
          <p:nvPicPr>
            <p:cNvPr id="140" name="Graphic 42" descr="Close with solid fill">
              <a:extLst>
                <a:ext uri="{FF2B5EF4-FFF2-40B4-BE49-F238E27FC236}">
                  <a16:creationId xmlns:a16="http://schemas.microsoft.com/office/drawing/2014/main" id="{DAD26AE5-B878-B048-45FB-E83FC94304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623275">
              <a:off x="8181267" y="3457176"/>
              <a:ext cx="598546" cy="526416"/>
            </a:xfrm>
            <a:prstGeom prst="rect">
              <a:avLst/>
            </a:prstGeom>
          </p:spPr>
        </p:pic>
      </p:grpSp>
      <p:sp>
        <p:nvSpPr>
          <p:cNvPr id="146" name="テキスト ボックス 23">
            <a:extLst>
              <a:ext uri="{FF2B5EF4-FFF2-40B4-BE49-F238E27FC236}">
                <a16:creationId xmlns:a16="http://schemas.microsoft.com/office/drawing/2014/main" id="{0F96CF55-0C27-79EA-EA9C-E5EF4CE4B651}"/>
              </a:ext>
            </a:extLst>
          </p:cNvPr>
          <p:cNvSpPr txBox="1"/>
          <p:nvPr/>
        </p:nvSpPr>
        <p:spPr>
          <a:xfrm>
            <a:off x="1255014" y="669827"/>
            <a:ext cx="9681972" cy="523220"/>
          </a:xfrm>
          <a:prstGeom prst="rect">
            <a:avLst/>
          </a:prstGeom>
          <a:noFill/>
        </p:spPr>
        <p:txBody>
          <a:bodyPr wrap="square" lIns="91440" tIns="45720" rIns="91440" bIns="45720" anchor="t">
            <a:spAutoFit/>
          </a:bodyPr>
          <a:lstStyle/>
          <a:p>
            <a:pPr algn="ctr"/>
            <a:r>
              <a:rPr lang="ja-JP" altLang="en-US" sz="2400" b="1" dirty="0">
                <a:solidFill>
                  <a:srgbClr val="FF008C"/>
                </a:solidFill>
              </a:rPr>
              <a:t>楽天モバイル回線とMVNO回線の</a:t>
            </a:r>
            <a:r>
              <a:rPr lang="en-US" altLang="ja-JP" sz="2800" b="1" dirty="0">
                <a:solidFill>
                  <a:srgbClr val="FF008C"/>
                </a:solidFill>
              </a:rPr>
              <a:t>2</a:t>
            </a:r>
            <a:r>
              <a:rPr lang="ja-JP" altLang="en-US" sz="2400" b="1" dirty="0">
                <a:solidFill>
                  <a:srgbClr val="FF008C"/>
                </a:solidFill>
              </a:rPr>
              <a:t>番号による</a:t>
            </a:r>
            <a:r>
              <a:rPr lang="en-US" altLang="ja-JP" sz="2800" b="1" dirty="0">
                <a:solidFill>
                  <a:srgbClr val="FF008C"/>
                </a:solidFill>
              </a:rPr>
              <a:t>BCP</a:t>
            </a:r>
            <a:r>
              <a:rPr lang="ja-JP" altLang="en-US" sz="2400" b="1" dirty="0">
                <a:solidFill>
                  <a:srgbClr val="FF008C"/>
                </a:solidFill>
              </a:rPr>
              <a:t>ソリューション！</a:t>
            </a:r>
            <a:endParaRPr lang="en-US" altLang="ja-JP" sz="2400" b="1" dirty="0">
              <a:solidFill>
                <a:srgbClr val="FF008C"/>
              </a:solidFill>
            </a:endParaRPr>
          </a:p>
        </p:txBody>
      </p:sp>
      <p:sp>
        <p:nvSpPr>
          <p:cNvPr id="147" name="テキスト ボックス 26">
            <a:extLst>
              <a:ext uri="{FF2B5EF4-FFF2-40B4-BE49-F238E27FC236}">
                <a16:creationId xmlns:a16="http://schemas.microsoft.com/office/drawing/2014/main" id="{D42DD9B3-3D21-86CD-7A65-3B1C8150D93D}"/>
              </a:ext>
            </a:extLst>
          </p:cNvPr>
          <p:cNvSpPr txBox="1"/>
          <p:nvPr/>
        </p:nvSpPr>
        <p:spPr>
          <a:xfrm>
            <a:off x="383649" y="1131900"/>
            <a:ext cx="11422629" cy="646331"/>
          </a:xfrm>
          <a:prstGeom prst="rect">
            <a:avLst/>
          </a:prstGeom>
          <a:noFill/>
        </p:spPr>
        <p:txBody>
          <a:bodyPr wrap="square" lIns="91440" tIns="45720" rIns="91440" bIns="45720" rtlCol="0" anchor="t">
            <a:spAutoFit/>
          </a:bodyPr>
          <a:lstStyle/>
          <a:p>
            <a:pPr algn="ctr"/>
            <a:r>
              <a:rPr kumimoji="1" lang="ja-JP" altLang="en-US"/>
              <a:t>各社データ容量や特徴より、お客様のニーズに合わせたプランをご選択</a:t>
            </a:r>
            <a:r>
              <a:rPr lang="ja-JP" altLang="en-US"/>
              <a:t>いただ</a:t>
            </a:r>
            <a:r>
              <a:rPr kumimoji="1" lang="ja-JP" altLang="en-US"/>
              <a:t>くことで、</a:t>
            </a:r>
            <a:endParaRPr kumimoji="1" lang="en-US" altLang="ja-JP"/>
          </a:p>
          <a:p>
            <a:pPr algn="ctr"/>
            <a:r>
              <a:rPr kumimoji="1" lang="ja-JP" altLang="en-US" dirty="0"/>
              <a:t>災害発生時の電波対策が可能となります。</a:t>
            </a:r>
          </a:p>
        </p:txBody>
      </p:sp>
      <p:grpSp>
        <p:nvGrpSpPr>
          <p:cNvPr id="20" name="Group 19">
            <a:extLst>
              <a:ext uri="{FF2B5EF4-FFF2-40B4-BE49-F238E27FC236}">
                <a16:creationId xmlns:a16="http://schemas.microsoft.com/office/drawing/2014/main" id="{49653773-EB4B-01F0-768B-6CFC89BBDD83}"/>
              </a:ext>
            </a:extLst>
          </p:cNvPr>
          <p:cNvGrpSpPr/>
          <p:nvPr/>
        </p:nvGrpSpPr>
        <p:grpSpPr>
          <a:xfrm>
            <a:off x="1594052" y="3949183"/>
            <a:ext cx="4397417" cy="939682"/>
            <a:chOff x="1456664" y="4136050"/>
            <a:chExt cx="4397417" cy="939682"/>
          </a:xfrm>
        </p:grpSpPr>
        <p:sp>
          <p:nvSpPr>
            <p:cNvPr id="5" name="Rectangle 28">
              <a:extLst>
                <a:ext uri="{FF2B5EF4-FFF2-40B4-BE49-F238E27FC236}">
                  <a16:creationId xmlns:a16="http://schemas.microsoft.com/office/drawing/2014/main" id="{11F25EDB-3495-A2B5-8E92-8E74DC26697A}"/>
                </a:ext>
              </a:extLst>
            </p:cNvPr>
            <p:cNvSpPr/>
            <p:nvPr/>
          </p:nvSpPr>
          <p:spPr>
            <a:xfrm>
              <a:off x="1456664" y="4140746"/>
              <a:ext cx="643918" cy="441199"/>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latin typeface="+mj-ea"/>
                  <a:ea typeface="+mj-ea"/>
                </a:rPr>
                <a:t>音声＋</a:t>
              </a:r>
              <a:r>
                <a:rPr lang="en-US" altLang="ja-JP" sz="1100" b="1" dirty="0">
                  <a:solidFill>
                    <a:schemeClr val="bg1"/>
                  </a:solidFill>
                  <a:latin typeface="+mj-ea"/>
                  <a:ea typeface="+mj-ea"/>
                </a:rPr>
                <a:t>3GB</a:t>
              </a:r>
              <a:endParaRPr kumimoji="1" lang="en-US" sz="1100" dirty="0">
                <a:solidFill>
                  <a:schemeClr val="bg1"/>
                </a:solidFill>
                <a:latin typeface="+mj-ea"/>
                <a:ea typeface="+mj-ea"/>
              </a:endParaRPr>
            </a:p>
          </p:txBody>
        </p:sp>
        <p:sp>
          <p:nvSpPr>
            <p:cNvPr id="7" name="Rectangle 27">
              <a:extLst>
                <a:ext uri="{FF2B5EF4-FFF2-40B4-BE49-F238E27FC236}">
                  <a16:creationId xmlns:a16="http://schemas.microsoft.com/office/drawing/2014/main" id="{93F8B905-22C0-B3A3-34A3-0AE8C4EE3F1A}"/>
                </a:ext>
              </a:extLst>
            </p:cNvPr>
            <p:cNvSpPr/>
            <p:nvPr/>
          </p:nvSpPr>
          <p:spPr>
            <a:xfrm>
              <a:off x="2168923" y="4148346"/>
              <a:ext cx="1401644" cy="438295"/>
            </a:xfrm>
            <a:prstGeom prst="rect">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rgbClr val="FF008C"/>
                  </a:solidFill>
                  <a:latin typeface="+mj-ea"/>
                  <a:ea typeface="+mj-ea"/>
                </a:rPr>
                <a:t>1,980</a:t>
              </a:r>
              <a:r>
                <a:rPr kumimoji="1" lang="ja-JP" altLang="en-US" sz="1400" b="1" dirty="0">
                  <a:solidFill>
                    <a:srgbClr val="FF008C"/>
                  </a:solidFill>
                  <a:latin typeface="+mj-ea"/>
                  <a:ea typeface="+mj-ea"/>
                </a:rPr>
                <a:t>円</a:t>
              </a:r>
              <a:r>
                <a:rPr kumimoji="1" lang="en-US" altLang="ja-JP" sz="1400" b="1" dirty="0">
                  <a:solidFill>
                    <a:srgbClr val="FF008C"/>
                  </a:solidFill>
                  <a:latin typeface="+mj-ea"/>
                  <a:ea typeface="+mj-ea"/>
                </a:rPr>
                <a:t>/</a:t>
              </a:r>
              <a:r>
                <a:rPr kumimoji="1" lang="ja-JP" altLang="en-US" sz="1400" b="1" dirty="0">
                  <a:solidFill>
                    <a:srgbClr val="FF008C"/>
                  </a:solidFill>
                  <a:latin typeface="+mj-ea"/>
                  <a:ea typeface="+mj-ea"/>
                </a:rPr>
                <a:t>月</a:t>
              </a:r>
              <a:endParaRPr kumimoji="1" lang="en-US" altLang="ja-JP" sz="1400" b="1" dirty="0">
                <a:solidFill>
                  <a:srgbClr val="FF008C"/>
                </a:solidFill>
                <a:latin typeface="+mj-ea"/>
                <a:ea typeface="+mj-ea"/>
              </a:endParaRPr>
            </a:p>
            <a:p>
              <a:pPr algn="ctr"/>
              <a:r>
                <a:rPr kumimoji="1" lang="en-US" altLang="ja-JP" sz="1100" dirty="0">
                  <a:solidFill>
                    <a:schemeClr val="tx1"/>
                  </a:solidFill>
                  <a:latin typeface="+mj-ea"/>
                  <a:ea typeface="+mj-ea"/>
                </a:rPr>
                <a:t>(</a:t>
              </a:r>
              <a:r>
                <a:rPr kumimoji="1" lang="ja-JP" altLang="en-US" sz="1100" dirty="0">
                  <a:solidFill>
                    <a:schemeClr val="tx1"/>
                  </a:solidFill>
                  <a:latin typeface="+mj-ea"/>
                  <a:ea typeface="+mj-ea"/>
                </a:rPr>
                <a:t>税込</a:t>
              </a:r>
              <a:r>
                <a:rPr kumimoji="1" lang="en-US" altLang="ja-JP" sz="1100" dirty="0">
                  <a:solidFill>
                    <a:schemeClr val="tx1"/>
                  </a:solidFill>
                  <a:latin typeface="+mj-ea"/>
                  <a:ea typeface="+mj-ea"/>
                </a:rPr>
                <a:t>2,178</a:t>
              </a:r>
              <a:r>
                <a:rPr kumimoji="1" lang="ja-JP" altLang="en-US" sz="1100" dirty="0">
                  <a:solidFill>
                    <a:schemeClr val="tx1"/>
                  </a:solidFill>
                  <a:latin typeface="+mj-ea"/>
                  <a:ea typeface="+mj-ea"/>
                </a:rPr>
                <a:t>円</a:t>
              </a:r>
              <a:r>
                <a:rPr kumimoji="1" lang="en-US" altLang="ja-JP" sz="1100" dirty="0">
                  <a:solidFill>
                    <a:schemeClr val="tx1"/>
                  </a:solidFill>
                  <a:latin typeface="+mj-ea"/>
                  <a:ea typeface="+mj-ea"/>
                </a:rPr>
                <a:t>)</a:t>
              </a:r>
              <a:endParaRPr kumimoji="1" lang="en-US" sz="1100" dirty="0">
                <a:solidFill>
                  <a:schemeClr val="tx1"/>
                </a:solidFill>
                <a:latin typeface="+mj-ea"/>
                <a:ea typeface="+mj-ea"/>
              </a:endParaRPr>
            </a:p>
          </p:txBody>
        </p:sp>
        <p:sp>
          <p:nvSpPr>
            <p:cNvPr id="13" name="Rectangle 28">
              <a:extLst>
                <a:ext uri="{FF2B5EF4-FFF2-40B4-BE49-F238E27FC236}">
                  <a16:creationId xmlns:a16="http://schemas.microsoft.com/office/drawing/2014/main" id="{05731CC3-4B45-3D33-CD62-787590A153F8}"/>
                </a:ext>
              </a:extLst>
            </p:cNvPr>
            <p:cNvSpPr/>
            <p:nvPr/>
          </p:nvSpPr>
          <p:spPr>
            <a:xfrm>
              <a:off x="1456664" y="4629837"/>
              <a:ext cx="643918" cy="441199"/>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latin typeface="+mj-ea"/>
                  <a:ea typeface="+mj-ea"/>
                </a:rPr>
                <a:t>音声＋</a:t>
              </a:r>
              <a:r>
                <a:rPr kumimoji="1" lang="en-US" altLang="ja-JP" sz="1100" b="1" dirty="0">
                  <a:solidFill>
                    <a:schemeClr val="bg1"/>
                  </a:solidFill>
                  <a:latin typeface="+mj-ea"/>
                  <a:ea typeface="+mj-ea"/>
                </a:rPr>
                <a:t>5</a:t>
              </a:r>
              <a:r>
                <a:rPr lang="en-US" altLang="ja-JP" sz="1100" b="1" dirty="0">
                  <a:solidFill>
                    <a:schemeClr val="bg1"/>
                  </a:solidFill>
                  <a:latin typeface="+mj-ea"/>
                  <a:ea typeface="+mj-ea"/>
                </a:rPr>
                <a:t>GB</a:t>
              </a:r>
              <a:endParaRPr kumimoji="1" lang="en-US" sz="1100" dirty="0">
                <a:solidFill>
                  <a:schemeClr val="bg1"/>
                </a:solidFill>
                <a:latin typeface="+mj-ea"/>
                <a:ea typeface="+mj-ea"/>
              </a:endParaRPr>
            </a:p>
          </p:txBody>
        </p:sp>
        <p:sp>
          <p:nvSpPr>
            <p:cNvPr id="14" name="Rectangle 27">
              <a:extLst>
                <a:ext uri="{FF2B5EF4-FFF2-40B4-BE49-F238E27FC236}">
                  <a16:creationId xmlns:a16="http://schemas.microsoft.com/office/drawing/2014/main" id="{EA46C303-7522-71D2-55AA-87565BB794EB}"/>
                </a:ext>
              </a:extLst>
            </p:cNvPr>
            <p:cNvSpPr/>
            <p:nvPr/>
          </p:nvSpPr>
          <p:spPr>
            <a:xfrm>
              <a:off x="2168923" y="4637437"/>
              <a:ext cx="1401644" cy="438295"/>
            </a:xfrm>
            <a:prstGeom prst="rect">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rgbClr val="FF008C"/>
                  </a:solidFill>
                  <a:latin typeface="+mj-ea"/>
                  <a:ea typeface="+mj-ea"/>
                </a:rPr>
                <a:t>2,380</a:t>
              </a:r>
              <a:r>
                <a:rPr kumimoji="1" lang="ja-JP" altLang="en-US" sz="1400" b="1" dirty="0">
                  <a:solidFill>
                    <a:srgbClr val="FF008C"/>
                  </a:solidFill>
                  <a:latin typeface="+mj-ea"/>
                  <a:ea typeface="+mj-ea"/>
                </a:rPr>
                <a:t>円</a:t>
              </a:r>
              <a:r>
                <a:rPr kumimoji="1" lang="en-US" altLang="ja-JP" sz="1400" b="1" dirty="0">
                  <a:solidFill>
                    <a:srgbClr val="FF008C"/>
                  </a:solidFill>
                  <a:latin typeface="+mj-ea"/>
                  <a:ea typeface="+mj-ea"/>
                </a:rPr>
                <a:t>/</a:t>
              </a:r>
              <a:r>
                <a:rPr kumimoji="1" lang="ja-JP" altLang="en-US" sz="1400" b="1" dirty="0">
                  <a:solidFill>
                    <a:srgbClr val="FF008C"/>
                  </a:solidFill>
                  <a:latin typeface="+mj-ea"/>
                  <a:ea typeface="+mj-ea"/>
                </a:rPr>
                <a:t>月</a:t>
              </a:r>
              <a:endParaRPr kumimoji="1" lang="en-US" altLang="ja-JP" sz="1400" b="1" dirty="0">
                <a:solidFill>
                  <a:srgbClr val="FF008C"/>
                </a:solidFill>
                <a:latin typeface="+mj-ea"/>
                <a:ea typeface="+mj-ea"/>
              </a:endParaRPr>
            </a:p>
            <a:p>
              <a:pPr algn="ctr"/>
              <a:r>
                <a:rPr kumimoji="1" lang="en-US" altLang="ja-JP" sz="1100" dirty="0">
                  <a:solidFill>
                    <a:schemeClr val="tx1"/>
                  </a:solidFill>
                  <a:latin typeface="+mj-ea"/>
                  <a:ea typeface="+mj-ea"/>
                </a:rPr>
                <a:t>(</a:t>
              </a:r>
              <a:r>
                <a:rPr kumimoji="1" lang="ja-JP" altLang="en-US" sz="1100" dirty="0">
                  <a:solidFill>
                    <a:schemeClr val="tx1"/>
                  </a:solidFill>
                  <a:latin typeface="+mj-ea"/>
                  <a:ea typeface="+mj-ea"/>
                </a:rPr>
                <a:t>税込</a:t>
              </a:r>
              <a:r>
                <a:rPr kumimoji="1" lang="en-US" altLang="ja-JP" sz="1100" dirty="0">
                  <a:solidFill>
                    <a:schemeClr val="tx1"/>
                  </a:solidFill>
                  <a:latin typeface="+mj-ea"/>
                  <a:ea typeface="+mj-ea"/>
                </a:rPr>
                <a:t>2,618</a:t>
              </a:r>
              <a:r>
                <a:rPr kumimoji="1" lang="ja-JP" altLang="en-US" sz="1100" dirty="0">
                  <a:solidFill>
                    <a:schemeClr val="tx1"/>
                  </a:solidFill>
                  <a:latin typeface="+mj-ea"/>
                  <a:ea typeface="+mj-ea"/>
                </a:rPr>
                <a:t>円</a:t>
              </a:r>
              <a:r>
                <a:rPr kumimoji="1" lang="en-US" altLang="ja-JP" sz="1100" dirty="0">
                  <a:solidFill>
                    <a:schemeClr val="tx1"/>
                  </a:solidFill>
                  <a:latin typeface="+mj-ea"/>
                  <a:ea typeface="+mj-ea"/>
                </a:rPr>
                <a:t>)</a:t>
              </a:r>
              <a:endParaRPr kumimoji="1" lang="en-US" sz="1100" dirty="0">
                <a:solidFill>
                  <a:schemeClr val="tx1"/>
                </a:solidFill>
                <a:latin typeface="+mj-ea"/>
                <a:ea typeface="+mj-ea"/>
              </a:endParaRPr>
            </a:p>
          </p:txBody>
        </p:sp>
        <p:sp>
          <p:nvSpPr>
            <p:cNvPr id="15" name="Rectangle 28">
              <a:extLst>
                <a:ext uri="{FF2B5EF4-FFF2-40B4-BE49-F238E27FC236}">
                  <a16:creationId xmlns:a16="http://schemas.microsoft.com/office/drawing/2014/main" id="{34C6D5DF-09CC-9E06-D592-4CB9FF1756AD}"/>
                </a:ext>
              </a:extLst>
            </p:cNvPr>
            <p:cNvSpPr/>
            <p:nvPr/>
          </p:nvSpPr>
          <p:spPr>
            <a:xfrm>
              <a:off x="3740178" y="4136050"/>
              <a:ext cx="643918" cy="441199"/>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latin typeface="+mj-ea"/>
                  <a:ea typeface="+mj-ea"/>
                </a:rPr>
                <a:t>音声＋</a:t>
              </a:r>
              <a:r>
                <a:rPr lang="en-US" altLang="ja-JP" sz="1100" b="1" dirty="0">
                  <a:solidFill>
                    <a:schemeClr val="bg1"/>
                  </a:solidFill>
                  <a:latin typeface="+mj-ea"/>
                  <a:ea typeface="+mj-ea"/>
                </a:rPr>
                <a:t>30GB</a:t>
              </a:r>
              <a:endParaRPr kumimoji="1" lang="en-US" sz="1100" dirty="0">
                <a:solidFill>
                  <a:schemeClr val="bg1"/>
                </a:solidFill>
                <a:latin typeface="+mj-ea"/>
                <a:ea typeface="+mj-ea"/>
              </a:endParaRPr>
            </a:p>
          </p:txBody>
        </p:sp>
        <p:sp>
          <p:nvSpPr>
            <p:cNvPr id="16" name="Rectangle 27">
              <a:extLst>
                <a:ext uri="{FF2B5EF4-FFF2-40B4-BE49-F238E27FC236}">
                  <a16:creationId xmlns:a16="http://schemas.microsoft.com/office/drawing/2014/main" id="{4174E95D-DC4E-1DE7-C625-0A9AF69815A2}"/>
                </a:ext>
              </a:extLst>
            </p:cNvPr>
            <p:cNvSpPr/>
            <p:nvPr/>
          </p:nvSpPr>
          <p:spPr>
            <a:xfrm>
              <a:off x="4452437" y="4143650"/>
              <a:ext cx="1401644" cy="438295"/>
            </a:xfrm>
            <a:prstGeom prst="rect">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rgbClr val="FF008C"/>
                  </a:solidFill>
                  <a:latin typeface="+mj-ea"/>
                  <a:ea typeface="+mj-ea"/>
                </a:rPr>
                <a:t>2,780</a:t>
              </a:r>
              <a:r>
                <a:rPr kumimoji="1" lang="ja-JP" altLang="en-US" sz="1400" b="1" dirty="0">
                  <a:solidFill>
                    <a:srgbClr val="FF008C"/>
                  </a:solidFill>
                  <a:latin typeface="+mj-ea"/>
                  <a:ea typeface="+mj-ea"/>
                </a:rPr>
                <a:t>円</a:t>
              </a:r>
              <a:r>
                <a:rPr kumimoji="1" lang="en-US" altLang="ja-JP" sz="1400" b="1" dirty="0">
                  <a:solidFill>
                    <a:srgbClr val="FF008C"/>
                  </a:solidFill>
                  <a:latin typeface="+mj-ea"/>
                  <a:ea typeface="+mj-ea"/>
                </a:rPr>
                <a:t>/</a:t>
              </a:r>
              <a:r>
                <a:rPr kumimoji="1" lang="ja-JP" altLang="en-US" sz="1400" b="1" dirty="0">
                  <a:solidFill>
                    <a:srgbClr val="FF008C"/>
                  </a:solidFill>
                  <a:latin typeface="+mj-ea"/>
                  <a:ea typeface="+mj-ea"/>
                </a:rPr>
                <a:t>月</a:t>
              </a:r>
              <a:endParaRPr kumimoji="1" lang="en-US" altLang="ja-JP" sz="1400" b="1" dirty="0">
                <a:solidFill>
                  <a:srgbClr val="FF008C"/>
                </a:solidFill>
                <a:latin typeface="+mj-ea"/>
                <a:ea typeface="+mj-ea"/>
              </a:endParaRPr>
            </a:p>
            <a:p>
              <a:pPr algn="ctr"/>
              <a:r>
                <a:rPr kumimoji="1" lang="en-US" altLang="ja-JP" sz="1100" dirty="0">
                  <a:solidFill>
                    <a:schemeClr val="tx1"/>
                  </a:solidFill>
                  <a:latin typeface="+mj-ea"/>
                  <a:ea typeface="+mj-ea"/>
                </a:rPr>
                <a:t>(</a:t>
              </a:r>
              <a:r>
                <a:rPr kumimoji="1" lang="ja-JP" altLang="en-US" sz="1100" dirty="0">
                  <a:solidFill>
                    <a:schemeClr val="tx1"/>
                  </a:solidFill>
                  <a:latin typeface="+mj-ea"/>
                  <a:ea typeface="+mj-ea"/>
                </a:rPr>
                <a:t>税込</a:t>
              </a:r>
              <a:r>
                <a:rPr kumimoji="1" lang="en-US" altLang="ja-JP" sz="1100" dirty="0">
                  <a:solidFill>
                    <a:schemeClr val="tx1"/>
                  </a:solidFill>
                  <a:latin typeface="+mj-ea"/>
                  <a:ea typeface="+mj-ea"/>
                </a:rPr>
                <a:t>3,058</a:t>
              </a:r>
              <a:r>
                <a:rPr kumimoji="1" lang="ja-JP" altLang="en-US" sz="1100" dirty="0">
                  <a:solidFill>
                    <a:schemeClr val="tx1"/>
                  </a:solidFill>
                  <a:latin typeface="+mj-ea"/>
                  <a:ea typeface="+mj-ea"/>
                </a:rPr>
                <a:t>円</a:t>
              </a:r>
              <a:r>
                <a:rPr kumimoji="1" lang="en-US" altLang="ja-JP" sz="1100" dirty="0">
                  <a:solidFill>
                    <a:schemeClr val="tx1"/>
                  </a:solidFill>
                  <a:latin typeface="+mj-ea"/>
                  <a:ea typeface="+mj-ea"/>
                </a:rPr>
                <a:t>)</a:t>
              </a:r>
              <a:endParaRPr kumimoji="1" lang="en-US" sz="1100" dirty="0">
                <a:solidFill>
                  <a:schemeClr val="tx1"/>
                </a:solidFill>
                <a:latin typeface="+mj-ea"/>
                <a:ea typeface="+mj-ea"/>
              </a:endParaRPr>
            </a:p>
          </p:txBody>
        </p:sp>
        <p:sp>
          <p:nvSpPr>
            <p:cNvPr id="17" name="Rectangle 28">
              <a:extLst>
                <a:ext uri="{FF2B5EF4-FFF2-40B4-BE49-F238E27FC236}">
                  <a16:creationId xmlns:a16="http://schemas.microsoft.com/office/drawing/2014/main" id="{018666FC-EC8C-B0B0-F04B-73242893824C}"/>
                </a:ext>
              </a:extLst>
            </p:cNvPr>
            <p:cNvSpPr/>
            <p:nvPr/>
          </p:nvSpPr>
          <p:spPr>
            <a:xfrm>
              <a:off x="3740178" y="4625141"/>
              <a:ext cx="643918" cy="441199"/>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latin typeface="+mj-ea"/>
                  <a:ea typeface="+mj-ea"/>
                </a:rPr>
                <a:t>音声＋無制限</a:t>
              </a:r>
              <a:endParaRPr kumimoji="1" lang="en-US" sz="1100" dirty="0">
                <a:solidFill>
                  <a:schemeClr val="bg1"/>
                </a:solidFill>
                <a:latin typeface="+mj-ea"/>
                <a:ea typeface="+mj-ea"/>
              </a:endParaRPr>
            </a:p>
          </p:txBody>
        </p:sp>
        <p:sp>
          <p:nvSpPr>
            <p:cNvPr id="18" name="Rectangle 27">
              <a:extLst>
                <a:ext uri="{FF2B5EF4-FFF2-40B4-BE49-F238E27FC236}">
                  <a16:creationId xmlns:a16="http://schemas.microsoft.com/office/drawing/2014/main" id="{94351E3A-6F0A-23C6-476C-DA7B0DB7DF94}"/>
                </a:ext>
              </a:extLst>
            </p:cNvPr>
            <p:cNvSpPr/>
            <p:nvPr/>
          </p:nvSpPr>
          <p:spPr>
            <a:xfrm>
              <a:off x="4452437" y="4632741"/>
              <a:ext cx="1401644" cy="438295"/>
            </a:xfrm>
            <a:prstGeom prst="rect">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rgbClr val="FF008C"/>
                  </a:solidFill>
                  <a:latin typeface="+mj-ea"/>
                  <a:ea typeface="+mj-ea"/>
                </a:rPr>
                <a:t>2,980</a:t>
              </a:r>
              <a:r>
                <a:rPr kumimoji="1" lang="ja-JP" altLang="en-US" sz="1400" b="1" dirty="0">
                  <a:solidFill>
                    <a:srgbClr val="FF008C"/>
                  </a:solidFill>
                  <a:latin typeface="+mj-ea"/>
                  <a:ea typeface="+mj-ea"/>
                </a:rPr>
                <a:t>円</a:t>
              </a:r>
              <a:r>
                <a:rPr kumimoji="1" lang="en-US" altLang="ja-JP" sz="1400" b="1" dirty="0">
                  <a:solidFill>
                    <a:srgbClr val="FF008C"/>
                  </a:solidFill>
                  <a:latin typeface="+mj-ea"/>
                  <a:ea typeface="+mj-ea"/>
                </a:rPr>
                <a:t>/</a:t>
              </a:r>
              <a:r>
                <a:rPr kumimoji="1" lang="ja-JP" altLang="en-US" sz="1400" b="1" dirty="0">
                  <a:solidFill>
                    <a:srgbClr val="FF008C"/>
                  </a:solidFill>
                  <a:latin typeface="+mj-ea"/>
                  <a:ea typeface="+mj-ea"/>
                </a:rPr>
                <a:t>月</a:t>
              </a:r>
              <a:endParaRPr kumimoji="1" lang="en-US" altLang="ja-JP" sz="1400" b="1" dirty="0">
                <a:solidFill>
                  <a:srgbClr val="FF008C"/>
                </a:solidFill>
                <a:latin typeface="+mj-ea"/>
                <a:ea typeface="+mj-ea"/>
              </a:endParaRPr>
            </a:p>
            <a:p>
              <a:pPr algn="ctr"/>
              <a:r>
                <a:rPr kumimoji="1" lang="en-US" altLang="ja-JP" sz="1100" dirty="0">
                  <a:solidFill>
                    <a:schemeClr val="tx1"/>
                  </a:solidFill>
                  <a:latin typeface="+mj-ea"/>
                  <a:ea typeface="+mj-ea"/>
                </a:rPr>
                <a:t>(</a:t>
              </a:r>
              <a:r>
                <a:rPr kumimoji="1" lang="ja-JP" altLang="en-US" sz="1100" dirty="0">
                  <a:solidFill>
                    <a:schemeClr val="tx1"/>
                  </a:solidFill>
                  <a:latin typeface="+mj-ea"/>
                  <a:ea typeface="+mj-ea"/>
                </a:rPr>
                <a:t>税込</a:t>
              </a:r>
              <a:r>
                <a:rPr kumimoji="1" lang="en-US" altLang="ja-JP" sz="1100" dirty="0">
                  <a:solidFill>
                    <a:schemeClr val="tx1"/>
                  </a:solidFill>
                  <a:latin typeface="+mj-ea"/>
                  <a:ea typeface="+mj-ea"/>
                </a:rPr>
                <a:t>3,278</a:t>
              </a:r>
              <a:r>
                <a:rPr kumimoji="1" lang="ja-JP" altLang="en-US" sz="1100" dirty="0">
                  <a:solidFill>
                    <a:schemeClr val="tx1"/>
                  </a:solidFill>
                  <a:latin typeface="+mj-ea"/>
                  <a:ea typeface="+mj-ea"/>
                </a:rPr>
                <a:t>円</a:t>
              </a:r>
              <a:r>
                <a:rPr kumimoji="1" lang="en-US" altLang="ja-JP" sz="1100" dirty="0">
                  <a:solidFill>
                    <a:schemeClr val="tx1"/>
                  </a:solidFill>
                  <a:latin typeface="+mj-ea"/>
                  <a:ea typeface="+mj-ea"/>
                </a:rPr>
                <a:t>)</a:t>
              </a:r>
              <a:endParaRPr kumimoji="1" lang="en-US" sz="1100" dirty="0">
                <a:solidFill>
                  <a:schemeClr val="tx1"/>
                </a:solidFill>
                <a:latin typeface="+mj-ea"/>
                <a:ea typeface="+mj-ea"/>
              </a:endParaRPr>
            </a:p>
          </p:txBody>
        </p:sp>
      </p:grpSp>
      <p:graphicFrame>
        <p:nvGraphicFramePr>
          <p:cNvPr id="19" name="Table 19">
            <a:extLst>
              <a:ext uri="{FF2B5EF4-FFF2-40B4-BE49-F238E27FC236}">
                <a16:creationId xmlns:a16="http://schemas.microsoft.com/office/drawing/2014/main" id="{71646CA4-6DE9-C501-F3DD-1049978376C4}"/>
              </a:ext>
            </a:extLst>
          </p:cNvPr>
          <p:cNvGraphicFramePr>
            <a:graphicFrameLocks noGrp="1"/>
          </p:cNvGraphicFramePr>
          <p:nvPr/>
        </p:nvGraphicFramePr>
        <p:xfrm>
          <a:off x="398145" y="5413687"/>
          <a:ext cx="5597270" cy="975360"/>
        </p:xfrm>
        <a:graphic>
          <a:graphicData uri="http://schemas.openxmlformats.org/drawingml/2006/table">
            <a:tbl>
              <a:tblPr bandRow="1">
                <a:tableStyleId>{5C22544A-7EE6-4342-B048-85BDC9FD1C3A}</a:tableStyleId>
              </a:tblPr>
              <a:tblGrid>
                <a:gridCol w="640155">
                  <a:extLst>
                    <a:ext uri="{9D8B030D-6E8A-4147-A177-3AD203B41FA5}">
                      <a16:colId xmlns:a16="http://schemas.microsoft.com/office/drawing/2014/main" val="1760722402"/>
                    </a:ext>
                  </a:extLst>
                </a:gridCol>
                <a:gridCol w="1373581">
                  <a:extLst>
                    <a:ext uri="{9D8B030D-6E8A-4147-A177-3AD203B41FA5}">
                      <a16:colId xmlns:a16="http://schemas.microsoft.com/office/drawing/2014/main" val="1822509224"/>
                    </a:ext>
                  </a:extLst>
                </a:gridCol>
                <a:gridCol w="1791767">
                  <a:extLst>
                    <a:ext uri="{9D8B030D-6E8A-4147-A177-3AD203B41FA5}">
                      <a16:colId xmlns:a16="http://schemas.microsoft.com/office/drawing/2014/main" val="1783701110"/>
                    </a:ext>
                  </a:extLst>
                </a:gridCol>
                <a:gridCol w="1791767">
                  <a:extLst>
                    <a:ext uri="{9D8B030D-6E8A-4147-A177-3AD203B41FA5}">
                      <a16:colId xmlns:a16="http://schemas.microsoft.com/office/drawing/2014/main" val="1414364837"/>
                    </a:ext>
                  </a:extLst>
                </a:gridCol>
              </a:tblGrid>
              <a:tr h="239429">
                <a:tc rowSpan="3">
                  <a:txBody>
                    <a:bodyPr/>
                    <a:lstStyle/>
                    <a:p>
                      <a:r>
                        <a:rPr lang="ja-JP" altLang="en-US" sz="1000" dirty="0"/>
                        <a:t>月額</a:t>
                      </a:r>
                      <a:endParaRPr lang="en-US" altLang="ja-JP" sz="1000" dirty="0"/>
                    </a:p>
                    <a:p>
                      <a:r>
                        <a:rPr lang="ja-JP" altLang="en-US" sz="1000" dirty="0"/>
                        <a:t>価格</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r>
                        <a:rPr lang="ja-JP" altLang="en-US" sz="1000" dirty="0"/>
                        <a:t>音声＋</a:t>
                      </a:r>
                      <a:r>
                        <a:rPr lang="en-US" altLang="ja-JP" sz="1000" dirty="0"/>
                        <a:t>500MB</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r>
                        <a:rPr lang="en-US" altLang="ja-JP" sz="1000" dirty="0"/>
                        <a:t>450</a:t>
                      </a:r>
                      <a:r>
                        <a:rPr lang="ja-JP" altLang="en-US" sz="1000" dirty="0"/>
                        <a:t>円（</a:t>
                      </a:r>
                      <a:r>
                        <a:rPr kumimoji="1" lang="ja-JP" altLang="en-US" sz="1000" b="0" i="0" u="none" strike="noStrike" cap="none" spc="0" baseline="0" dirty="0">
                          <a:ln>
                            <a:noFill/>
                          </a:ln>
                          <a:solidFill>
                            <a:schemeClr val="tx1"/>
                          </a:solidFill>
                          <a:uFillTx/>
                          <a:latin typeface="+mj-ea"/>
                          <a:ea typeface="+mn-ea"/>
                          <a:cs typeface="+mn-cs"/>
                          <a:sym typeface="Rakuten Global B"/>
                        </a:rPr>
                        <a:t>税込</a:t>
                      </a:r>
                      <a:r>
                        <a:rPr lang="en-US" altLang="ja-JP" sz="1000" dirty="0"/>
                        <a:t>495</a:t>
                      </a:r>
                      <a:r>
                        <a:rPr lang="ja-JP" altLang="en-US" sz="1000" dirty="0"/>
                        <a:t>円）</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000" dirty="0"/>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1825138"/>
                  </a:ext>
                </a:extLst>
              </a:tr>
              <a:tr h="239429">
                <a:tc vMerge="1">
                  <a:txBody>
                    <a:bodyPr/>
                    <a:lstStyle/>
                    <a:p>
                      <a:endParaRPr lang="en-US" sz="1200" dirty="0"/>
                    </a:p>
                  </a:txBody>
                  <a:tcPr anchor="ctr"/>
                </a:tc>
                <a:tc>
                  <a:txBody>
                    <a:bodyPr/>
                    <a:lstStyle/>
                    <a:p>
                      <a:r>
                        <a:rPr lang="ja-JP" altLang="en-US" sz="1000" dirty="0"/>
                        <a:t>音声＋</a:t>
                      </a:r>
                      <a:r>
                        <a:rPr lang="en-US" altLang="ja-JP" sz="1000" dirty="0"/>
                        <a:t>1GB</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r>
                        <a:rPr lang="en-US" altLang="ja-JP" sz="1000" dirty="0"/>
                        <a:t>500</a:t>
                      </a:r>
                      <a:r>
                        <a:rPr lang="ja-JP" altLang="en-US" sz="1000" dirty="0"/>
                        <a:t>円（</a:t>
                      </a:r>
                      <a:r>
                        <a:rPr kumimoji="1" lang="ja-JP" altLang="en-US" sz="1000" b="0" i="0" u="none" strike="noStrike" cap="none" spc="0" baseline="0" dirty="0">
                          <a:ln>
                            <a:noFill/>
                          </a:ln>
                          <a:solidFill>
                            <a:schemeClr val="tx1"/>
                          </a:solidFill>
                          <a:uFillTx/>
                          <a:latin typeface="+mj-ea"/>
                          <a:ea typeface="+mn-ea"/>
                          <a:cs typeface="+mn-cs"/>
                          <a:sym typeface="Rakuten Global B"/>
                        </a:rPr>
                        <a:t>税込</a:t>
                      </a:r>
                      <a:r>
                        <a:rPr lang="en-US" altLang="ja-JP" sz="1000" dirty="0"/>
                        <a:t>550</a:t>
                      </a:r>
                      <a:r>
                        <a:rPr lang="ja-JP" altLang="en-US" sz="1000" dirty="0"/>
                        <a:t>円）</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altLang="ja-JP" sz="1000" dirty="0"/>
                        <a:t>620</a:t>
                      </a:r>
                      <a:r>
                        <a:rPr lang="ja-JP" altLang="en-US" sz="1000" dirty="0"/>
                        <a:t>円（</a:t>
                      </a:r>
                      <a:r>
                        <a:rPr kumimoji="1" lang="ja-JP" altLang="en-US" sz="1000" b="0" i="0" u="none" strike="noStrike" cap="none" spc="0" baseline="0" dirty="0">
                          <a:ln>
                            <a:noFill/>
                          </a:ln>
                          <a:solidFill>
                            <a:schemeClr val="tx1"/>
                          </a:solidFill>
                          <a:uFillTx/>
                          <a:latin typeface="+mj-ea"/>
                          <a:ea typeface="+mn-ea"/>
                          <a:cs typeface="+mn-cs"/>
                          <a:sym typeface="Rakuten Global B"/>
                        </a:rPr>
                        <a:t>税込</a:t>
                      </a:r>
                      <a:r>
                        <a:rPr kumimoji="1" lang="en-US" altLang="ja-JP" sz="1000" b="0" i="0" u="none" strike="noStrike" cap="none" spc="0" baseline="0" dirty="0">
                          <a:ln>
                            <a:noFill/>
                          </a:ln>
                          <a:solidFill>
                            <a:schemeClr val="tx1"/>
                          </a:solidFill>
                          <a:uFillTx/>
                          <a:latin typeface="+mj-ea"/>
                          <a:ea typeface="+mn-ea"/>
                          <a:cs typeface="+mn-cs"/>
                          <a:sym typeface="Rakuten Global B"/>
                        </a:rPr>
                        <a:t>682</a:t>
                      </a:r>
                      <a:r>
                        <a:rPr lang="ja-JP" altLang="en-US" sz="1000" dirty="0"/>
                        <a:t>円）</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135497"/>
                  </a:ext>
                </a:extLst>
              </a:tr>
              <a:tr h="239429">
                <a:tc vMerge="1">
                  <a:txBody>
                    <a:bodyPr/>
                    <a:lstStyle/>
                    <a:p>
                      <a:endParaRPr lang="en-US" sz="1200" dirty="0"/>
                    </a:p>
                  </a:txBody>
                  <a:tcPr anchor="ctr"/>
                </a:tc>
                <a:tc>
                  <a:txBody>
                    <a:bodyPr/>
                    <a:lstStyle/>
                    <a:p>
                      <a:r>
                        <a:rPr lang="ja-JP" altLang="en-US" sz="1000" dirty="0"/>
                        <a:t>音声＋</a:t>
                      </a:r>
                      <a:r>
                        <a:rPr lang="en-US" altLang="ja-JP" sz="1000" dirty="0"/>
                        <a:t>2GB</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r>
                        <a:rPr lang="en-US" sz="1000" dirty="0"/>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000" dirty="0"/>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91446786"/>
                  </a:ext>
                </a:extLst>
              </a:tr>
              <a:tr h="239429">
                <a:tc gridSpan="2">
                  <a:txBody>
                    <a:bodyPr/>
                    <a:lstStyle/>
                    <a:p>
                      <a:r>
                        <a:rPr lang="ja-JP" altLang="en-US" sz="1000" dirty="0"/>
                        <a:t>各社の特長</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hMerge="1">
                  <a:txBody>
                    <a:bodyPr/>
                    <a:lstStyle/>
                    <a:p>
                      <a:endParaRPr lang="en-US" sz="1200" dirty="0"/>
                    </a:p>
                  </a:txBody>
                  <a:tcPr/>
                </a:tc>
                <a:tc>
                  <a:txBody>
                    <a:bodyPr/>
                    <a:lstStyle/>
                    <a:p>
                      <a:r>
                        <a:rPr lang="en-US" altLang="ja-JP" sz="1000" dirty="0"/>
                        <a:t>MVNO</a:t>
                      </a:r>
                      <a:r>
                        <a:rPr lang="ja-JP" altLang="en-US" sz="1000" dirty="0"/>
                        <a:t>最大手</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r>
                        <a:rPr lang="ja-JP" altLang="en-US" sz="1000" dirty="0"/>
                        <a:t>データシェア相談可</a:t>
                      </a:r>
                      <a:endParaRPr lang="en-US" sz="10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extLst>
                  <a:ext uri="{0D108BD9-81ED-4DB2-BD59-A6C34878D82A}">
                    <a16:rowId xmlns:a16="http://schemas.microsoft.com/office/drawing/2014/main" val="262523022"/>
                  </a:ext>
                </a:extLst>
              </a:tr>
            </a:tbl>
          </a:graphicData>
        </a:graphic>
      </p:graphicFrame>
      <p:sp>
        <p:nvSpPr>
          <p:cNvPr id="4" name="テキスト ボックス 28">
            <a:extLst>
              <a:ext uri="{FF2B5EF4-FFF2-40B4-BE49-F238E27FC236}">
                <a16:creationId xmlns:a16="http://schemas.microsoft.com/office/drawing/2014/main" id="{501B03A5-F572-E2EF-6168-E300370549C0}"/>
              </a:ext>
            </a:extLst>
          </p:cNvPr>
          <p:cNvSpPr txBox="1"/>
          <p:nvPr/>
        </p:nvSpPr>
        <p:spPr>
          <a:xfrm>
            <a:off x="6560925" y="6456895"/>
            <a:ext cx="6035888"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予告なく価格や内容等に変更が生じる可能性がございます。</a:t>
            </a:r>
            <a:endParaRPr lang="en-US" altLang="ja-JP" sz="800" dirty="0">
              <a:latin typeface="Meiryo UI" panose="020B0604030504040204" pitchFamily="34" charset="-128"/>
              <a:ea typeface="Meiryo UI" panose="020B0604030504040204" pitchFamily="34" charset="-128"/>
            </a:endParaRPr>
          </a:p>
          <a:p>
            <a:r>
              <a:rPr lang="ja-JP" altLang="en-US" sz="800" dirty="0">
                <a:latin typeface="Meiryo UI" panose="020B0604030504040204" pitchFamily="34" charset="-128"/>
                <a:ea typeface="Meiryo UI" panose="020B0604030504040204" pitchFamily="34" charset="-128"/>
                <a:cs typeface="+mn-lt"/>
              </a:rPr>
              <a:t>詳細は</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ホームページにて、ご確認の程よろしくお願いいたします</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a:t>
            </a:r>
            <a:r>
              <a:rPr lang="en-US" altLang="ja-JP" sz="800" dirty="0">
                <a:latin typeface="Meiryo UI" panose="020B0604030504040204" pitchFamily="34" charset="-128"/>
                <a:ea typeface="Meiryo UI" panose="020B0604030504040204" pitchFamily="34" charset="-128"/>
                <a:cs typeface="+mn-lt"/>
              </a:rPr>
              <a:t>5</a:t>
            </a:r>
            <a:r>
              <a:rPr lang="ja-JP" altLang="en-US" sz="800" dirty="0">
                <a:latin typeface="Meiryo UI" panose="020B0604030504040204" pitchFamily="34" charset="-128"/>
                <a:ea typeface="Meiryo UI" panose="020B0604030504040204" pitchFamily="34" charset="-128"/>
                <a:cs typeface="+mn-lt"/>
              </a:rPr>
              <a:t>月</a:t>
            </a:r>
            <a:r>
              <a:rPr lang="en-US" altLang="ja-JP" sz="800" dirty="0">
                <a:latin typeface="Meiryo UI" panose="020B0604030504040204" pitchFamily="34" charset="-128"/>
                <a:ea typeface="Meiryo UI" panose="020B0604030504040204" pitchFamily="34" charset="-128"/>
                <a:cs typeface="+mn-lt"/>
              </a:rPr>
              <a:t>31</a:t>
            </a:r>
            <a:r>
              <a:rPr lang="ja-JP" altLang="en-US" sz="800" dirty="0">
                <a:latin typeface="Meiryo UI" panose="020B0604030504040204" pitchFamily="34" charset="-128"/>
                <a:ea typeface="Meiryo UI" panose="020B0604030504040204" pitchFamily="34" charset="-128"/>
                <a:cs typeface="+mn-lt"/>
              </a:rPr>
              <a:t>日時点）</a:t>
            </a:r>
            <a:endParaRPr lang="en-US" sz="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6065905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1239B0C-A6F1-4836-6C66-75178FBAEDD7}"/>
              </a:ext>
            </a:extLst>
          </p:cNvPr>
          <p:cNvSpPr txBox="1"/>
          <p:nvPr/>
        </p:nvSpPr>
        <p:spPr>
          <a:xfrm>
            <a:off x="608564" y="5605904"/>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 2020</a:t>
            </a:r>
            <a:r>
              <a:rPr kumimoji="1" lang="ja-JP" altLang="en-US"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年</a:t>
            </a:r>
            <a:r>
              <a:rPr kumimoji="1" lang="en-US" altLang="ja-JP"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12</a:t>
            </a:r>
            <a:r>
              <a:rPr kumimoji="1" lang="ja-JP" altLang="en-US"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月以降開始の新料金プランへ乗り換えた方を対象にした「利用者意識調査結果（すでに乗換えた利用者の動き）」（</a:t>
            </a:r>
            <a:r>
              <a:rPr kumimoji="1" lang="en-US" altLang="ja-JP"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2021</a:t>
            </a:r>
            <a:r>
              <a:rPr kumimoji="1" lang="ja-JP" altLang="en-US"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年</a:t>
            </a:r>
            <a:r>
              <a:rPr kumimoji="1" lang="en-US" altLang="ja-JP"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6</a:t>
            </a:r>
            <a:r>
              <a:rPr kumimoji="1" lang="ja-JP" altLang="en-US"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月</a:t>
            </a:r>
            <a:r>
              <a:rPr kumimoji="1" lang="en-US" altLang="ja-JP"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23</a:t>
            </a:r>
            <a:r>
              <a:rPr kumimoji="1" lang="ja-JP" altLang="en-US"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rPr>
              <a:t>日総務省実施）</a:t>
            </a:r>
            <a:endParaRPr kumimoji="1" lang="en-US" altLang="ja-JP" sz="1000" b="0" i="0" u="none" strike="noStrike" kern="1200" cap="none" spc="0" normalizeH="0" baseline="0" noProof="0" dirty="0">
              <a:ln>
                <a:noFill/>
              </a:ln>
              <a:solidFill>
                <a:schemeClr val="bg2">
                  <a:lumMod val="25000"/>
                </a:schemeClr>
              </a:solidFill>
              <a:effectLst/>
              <a:uLnTx/>
              <a:uFillTx/>
              <a:latin typeface="Rakuten Sans" panose="020B0503020203020204" pitchFamily="34" charset="0"/>
              <a:ea typeface="Meiryo UI" panose="020B0604030504040204" pitchFamily="34" charset="-128"/>
              <a:cs typeface="Rakuten Sans" panose="020B0503020203020204" pitchFamily="34" charset="0"/>
            </a:endParaRPr>
          </a:p>
        </p:txBody>
      </p:sp>
      <p:sp>
        <p:nvSpPr>
          <p:cNvPr id="8" name="Rectangle 7">
            <a:extLst>
              <a:ext uri="{FF2B5EF4-FFF2-40B4-BE49-F238E27FC236}">
                <a16:creationId xmlns:a16="http://schemas.microsoft.com/office/drawing/2014/main" id="{916B160E-C1E2-F42A-D8D3-F2ECC7876AA0}"/>
              </a:ext>
            </a:extLst>
          </p:cNvPr>
          <p:cNvSpPr/>
          <p:nvPr/>
        </p:nvSpPr>
        <p:spPr>
          <a:xfrm>
            <a:off x="571221" y="1349980"/>
            <a:ext cx="11049558" cy="41313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Sans"/>
              <a:ea typeface="Meiryo UI"/>
              <a:cs typeface="+mn-cs"/>
            </a:endParaRPr>
          </a:p>
        </p:txBody>
      </p:sp>
      <p:sp>
        <p:nvSpPr>
          <p:cNvPr id="9" name="TextBox 8">
            <a:extLst>
              <a:ext uri="{FF2B5EF4-FFF2-40B4-BE49-F238E27FC236}">
                <a16:creationId xmlns:a16="http://schemas.microsoft.com/office/drawing/2014/main" id="{90603F28-8201-7812-797B-CC9BC471B358}"/>
              </a:ext>
            </a:extLst>
          </p:cNvPr>
          <p:cNvSpPr txBox="1"/>
          <p:nvPr/>
        </p:nvSpPr>
        <p:spPr>
          <a:xfrm>
            <a:off x="1158062" y="1972877"/>
            <a:ext cx="2715808" cy="1206228"/>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1" lang="en-US" altLang="ja-JP" sz="8000" b="1" i="0" u="none" strike="noStrike" kern="1200" cap="none" spc="-15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504</a:t>
            </a:r>
            <a:r>
              <a:rPr kumimoji="1" lang="en-JP" sz="6000" b="1" i="0" u="none" strike="noStrike" kern="1200" cap="none" spc="-150" normalizeH="0" baseline="0" noProof="0" dirty="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万</a:t>
            </a:r>
            <a:endParaRPr kumimoji="1" lang="en-JP" sz="42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10" name="Rectangle 3">
            <a:extLst>
              <a:ext uri="{FF2B5EF4-FFF2-40B4-BE49-F238E27FC236}">
                <a16:creationId xmlns:a16="http://schemas.microsoft.com/office/drawing/2014/main" id="{63745FCF-06D7-68CC-245E-32DB540CC148}"/>
              </a:ext>
            </a:extLst>
          </p:cNvPr>
          <p:cNvSpPr/>
          <p:nvPr/>
        </p:nvSpPr>
        <p:spPr>
          <a:xfrm>
            <a:off x="1010518" y="1595667"/>
            <a:ext cx="555166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　</a:t>
            </a:r>
            <a:r>
              <a:rPr kumimoji="1" lang="en-JP" sz="20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楽天モバイル契約回線数</a:t>
            </a:r>
            <a:r>
              <a:rPr kumimoji="1" lang="en-JP" sz="18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（MNO＋MVNO</a:t>
            </a:r>
            <a:r>
              <a:rPr kumimoji="1" lang="en-US" sz="18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a:t>
            </a:r>
            <a:r>
              <a:rPr kumimoji="1" lang="ja-JP" altLang="en-US" sz="18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法人</a:t>
            </a:r>
            <a:r>
              <a:rPr kumimoji="1" lang="en-JP" sz="18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a:t>
            </a:r>
            <a:endParaRPr kumimoji="1" lang="en-JP" sz="20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endParaRPr>
          </a:p>
        </p:txBody>
      </p:sp>
      <p:sp>
        <p:nvSpPr>
          <p:cNvPr id="11" name="Rectangle 4">
            <a:extLst>
              <a:ext uri="{FF2B5EF4-FFF2-40B4-BE49-F238E27FC236}">
                <a16:creationId xmlns:a16="http://schemas.microsoft.com/office/drawing/2014/main" id="{C0CABCCB-8E1D-BDFC-A0F3-D25C003F4D8E}"/>
              </a:ext>
            </a:extLst>
          </p:cNvPr>
          <p:cNvSpPr/>
          <p:nvPr/>
        </p:nvSpPr>
        <p:spPr>
          <a:xfrm>
            <a:off x="4021411" y="1880504"/>
            <a:ext cx="138057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12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202</a:t>
            </a:r>
            <a:r>
              <a:rPr lang="en-US" sz="1200" dirty="0">
                <a:solidFill>
                  <a:srgbClr val="333333"/>
                </a:solidFill>
                <a:latin typeface="Rakuten Sans" panose="020B0503020203020204" pitchFamily="34" charset="0"/>
                <a:ea typeface="Meiryo UI" panose="020B0604030504040204" pitchFamily="34" charset="-128"/>
                <a:cs typeface="Rakuten Sans" panose="020B0503020203020204" pitchFamily="34" charset="0"/>
              </a:rPr>
              <a:t>3</a:t>
            </a:r>
            <a:r>
              <a:rPr kumimoji="1" lang="en-JP" sz="12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年</a:t>
            </a:r>
            <a:r>
              <a:rPr kumimoji="1" lang="en-US" sz="12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6</a:t>
            </a:r>
            <a:r>
              <a:rPr kumimoji="1" lang="en-JP" sz="12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月末時点</a:t>
            </a:r>
            <a:endParaRPr kumimoji="1" lang="en-US" sz="12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endParaRPr>
          </a:p>
        </p:txBody>
      </p:sp>
      <p:sp>
        <p:nvSpPr>
          <p:cNvPr id="12" name="TextBox 11">
            <a:extLst>
              <a:ext uri="{FF2B5EF4-FFF2-40B4-BE49-F238E27FC236}">
                <a16:creationId xmlns:a16="http://schemas.microsoft.com/office/drawing/2014/main" id="{028F70A4-4DEB-BE82-7309-571321E57576}"/>
              </a:ext>
            </a:extLst>
          </p:cNvPr>
          <p:cNvSpPr txBox="1"/>
          <p:nvPr/>
        </p:nvSpPr>
        <p:spPr>
          <a:xfrm>
            <a:off x="6646360" y="3652278"/>
            <a:ext cx="262764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4200" b="1" i="1" u="none" strike="noStrike" kern="1200" cap="none" spc="0" normalizeH="0" baseline="0" noProof="0" dirty="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乗り換え先</a:t>
            </a:r>
          </a:p>
        </p:txBody>
      </p:sp>
      <p:sp>
        <p:nvSpPr>
          <p:cNvPr id="13" name="TextBox 12">
            <a:extLst>
              <a:ext uri="{FF2B5EF4-FFF2-40B4-BE49-F238E27FC236}">
                <a16:creationId xmlns:a16="http://schemas.microsoft.com/office/drawing/2014/main" id="{D5F2D198-3AA5-B98A-D0A1-54DF6E9F179A}"/>
              </a:ext>
            </a:extLst>
          </p:cNvPr>
          <p:cNvSpPr txBox="1"/>
          <p:nvPr/>
        </p:nvSpPr>
        <p:spPr>
          <a:xfrm>
            <a:off x="6706320" y="3313318"/>
            <a:ext cx="364555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22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携帯キャリアの新料金プランで</a:t>
            </a:r>
          </a:p>
        </p:txBody>
      </p:sp>
      <p:pic>
        <p:nvPicPr>
          <p:cNvPr id="14" name="Picture 13">
            <a:extLst>
              <a:ext uri="{FF2B5EF4-FFF2-40B4-BE49-F238E27FC236}">
                <a16:creationId xmlns:a16="http://schemas.microsoft.com/office/drawing/2014/main" id="{EE35EBA7-5DDA-9AAC-A92D-2E4902E48B32}"/>
              </a:ext>
            </a:extLst>
          </p:cNvPr>
          <p:cNvPicPr>
            <a:picLocks noChangeAspect="1"/>
          </p:cNvPicPr>
          <p:nvPr/>
        </p:nvPicPr>
        <p:blipFill rotWithShape="1">
          <a:blip r:embed="rId3"/>
          <a:srcRect l="14714" t="20061" r="26813" b="42425"/>
          <a:stretch/>
        </p:blipFill>
        <p:spPr>
          <a:xfrm>
            <a:off x="9330693" y="3133006"/>
            <a:ext cx="1766293" cy="1185846"/>
          </a:xfrm>
          <a:prstGeom prst="rect">
            <a:avLst/>
          </a:prstGeom>
        </p:spPr>
      </p:pic>
      <p:pic>
        <p:nvPicPr>
          <p:cNvPr id="15" name="Picture 14">
            <a:extLst>
              <a:ext uri="{FF2B5EF4-FFF2-40B4-BE49-F238E27FC236}">
                <a16:creationId xmlns:a16="http://schemas.microsoft.com/office/drawing/2014/main" id="{3A346135-F81B-996A-2FFA-026ACFC987A4}"/>
              </a:ext>
            </a:extLst>
          </p:cNvPr>
          <p:cNvPicPr>
            <a:picLocks noChangeAspect="1"/>
          </p:cNvPicPr>
          <p:nvPr/>
        </p:nvPicPr>
        <p:blipFill>
          <a:blip r:embed="rId4"/>
          <a:stretch>
            <a:fillRect/>
          </a:stretch>
        </p:blipFill>
        <p:spPr>
          <a:xfrm>
            <a:off x="6562180" y="1992781"/>
            <a:ext cx="1045485" cy="1258228"/>
          </a:xfrm>
          <a:prstGeom prst="rect">
            <a:avLst/>
          </a:prstGeom>
        </p:spPr>
      </p:pic>
      <p:sp>
        <p:nvSpPr>
          <p:cNvPr id="19" name="Rectangle 18">
            <a:extLst>
              <a:ext uri="{FF2B5EF4-FFF2-40B4-BE49-F238E27FC236}">
                <a16:creationId xmlns:a16="http://schemas.microsoft.com/office/drawing/2014/main" id="{12B00E12-E98D-EAE9-05EF-EB76D8EE7AA6}"/>
              </a:ext>
            </a:extLst>
          </p:cNvPr>
          <p:cNvSpPr/>
          <p:nvPr/>
        </p:nvSpPr>
        <p:spPr>
          <a:xfrm>
            <a:off x="3741908" y="2234639"/>
            <a:ext cx="223651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4000" b="1"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回線突破</a:t>
            </a:r>
            <a:endParaRPr kumimoji="1" lang="en-JP" sz="1600" b="0" i="0" u="none" strike="noStrike" kern="1200" cap="none" spc="0" normalizeH="0" baseline="0" noProof="0" dirty="0">
              <a:ln>
                <a:noFill/>
              </a:ln>
              <a:solidFill>
                <a:srgbClr val="333333"/>
              </a:solidFill>
              <a:effectLst/>
              <a:uLnTx/>
              <a:uFillTx/>
              <a:latin typeface="Rakuten Sans"/>
              <a:ea typeface="Meiryo UI"/>
              <a:cs typeface="+mn-cs"/>
            </a:endParaRPr>
          </a:p>
        </p:txBody>
      </p:sp>
      <p:cxnSp>
        <p:nvCxnSpPr>
          <p:cNvPr id="21" name="Straight Connector 20">
            <a:extLst>
              <a:ext uri="{FF2B5EF4-FFF2-40B4-BE49-F238E27FC236}">
                <a16:creationId xmlns:a16="http://schemas.microsoft.com/office/drawing/2014/main" id="{C35F6DBA-A6A5-1A34-F879-B87F2F32D16D}"/>
              </a:ext>
            </a:extLst>
          </p:cNvPr>
          <p:cNvCxnSpPr>
            <a:cxnSpLocks/>
          </p:cNvCxnSpPr>
          <p:nvPr/>
        </p:nvCxnSpPr>
        <p:spPr>
          <a:xfrm>
            <a:off x="1133471" y="5151302"/>
            <a:ext cx="496252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18">
            <a:extLst>
              <a:ext uri="{FF2B5EF4-FFF2-40B4-BE49-F238E27FC236}">
                <a16:creationId xmlns:a16="http://schemas.microsoft.com/office/drawing/2014/main" id="{A81297F0-A364-0FAC-C3F3-AAA24B068894}"/>
              </a:ext>
            </a:extLst>
          </p:cNvPr>
          <p:cNvSpPr txBox="1"/>
          <p:nvPr/>
        </p:nvSpPr>
        <p:spPr>
          <a:xfrm>
            <a:off x="1387959" y="3303648"/>
            <a:ext cx="575475" cy="342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3" tIns="47623" rIns="47623" bIns="47623" numCol="1" spcCol="38100" rtlCol="0" anchor="t">
            <a:spAutoFit/>
          </a:bodyPr>
          <a:lstStyle/>
          <a:p>
            <a:pPr marL="0" marR="0" lvl="0" indent="0" algn="l" defTabSz="800040" rtl="0" eaLnBrk="1" fontAlgn="auto" latinLnBrk="0" hangingPunct="0">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Helvetica Neue"/>
                <a:sym typeface="Helvetica Neue"/>
              </a:rPr>
              <a:t>MNO</a:t>
            </a:r>
          </a:p>
        </p:txBody>
      </p:sp>
      <p:sp>
        <p:nvSpPr>
          <p:cNvPr id="23" name="テキスト ボックス 19">
            <a:extLst>
              <a:ext uri="{FF2B5EF4-FFF2-40B4-BE49-F238E27FC236}">
                <a16:creationId xmlns:a16="http://schemas.microsoft.com/office/drawing/2014/main" id="{D05ABC8B-02BC-6C95-8DD8-18895DDF8432}"/>
              </a:ext>
            </a:extLst>
          </p:cNvPr>
          <p:cNvSpPr txBox="1"/>
          <p:nvPr/>
        </p:nvSpPr>
        <p:spPr>
          <a:xfrm>
            <a:off x="2227000" y="3303648"/>
            <a:ext cx="714935" cy="342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3" tIns="47623" rIns="47623" bIns="47623" numCol="1" spcCol="38100" rtlCol="0" anchor="t">
            <a:spAutoFit/>
          </a:bodyPr>
          <a:lstStyle/>
          <a:p>
            <a:pPr marL="0" marR="0" lvl="0" indent="0" algn="l" defTabSz="800040" rtl="0" eaLnBrk="1" fontAlgn="auto" latinLnBrk="0" hangingPunct="0">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Helvetica Neue"/>
                <a:sym typeface="Helvetica Neue"/>
              </a:rPr>
              <a:t>MVNO</a:t>
            </a:r>
          </a:p>
        </p:txBody>
      </p:sp>
      <p:sp>
        <p:nvSpPr>
          <p:cNvPr id="24" name="正方形/長方形 17">
            <a:extLst>
              <a:ext uri="{FF2B5EF4-FFF2-40B4-BE49-F238E27FC236}">
                <a16:creationId xmlns:a16="http://schemas.microsoft.com/office/drawing/2014/main" id="{8377A916-66C8-E3BD-21A7-1800F44530AA}"/>
              </a:ext>
            </a:extLst>
          </p:cNvPr>
          <p:cNvSpPr/>
          <p:nvPr/>
        </p:nvSpPr>
        <p:spPr>
          <a:xfrm>
            <a:off x="1221363" y="3390270"/>
            <a:ext cx="166596" cy="166596"/>
          </a:xfrm>
          <a:prstGeom prst="rect">
            <a:avLst/>
          </a:prstGeom>
          <a:solidFill>
            <a:srgbClr val="FF008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3" tIns="47623" rIns="47623" bIns="47623" numCol="1" spcCol="38100" rtlCol="0" anchor="ctr">
            <a:spAutoFit/>
          </a:bodyPr>
          <a:lstStyle/>
          <a:p>
            <a:pPr marL="0" marR="0" lvl="0" indent="0" algn="l" defTabSz="800040" rtl="0" eaLnBrk="1" fontAlgn="auto" latinLnBrk="0" hangingPunct="0">
              <a:lnSpc>
                <a:spcPct val="100000"/>
              </a:lnSpc>
              <a:spcBef>
                <a:spcPts val="0"/>
              </a:spcBef>
              <a:spcAft>
                <a:spcPts val="0"/>
              </a:spcAft>
              <a:buClrTx/>
              <a:buSzTx/>
              <a:buFontTx/>
              <a:buNone/>
              <a:tabLst/>
              <a:defRPr/>
            </a:pPr>
            <a:endParaRPr kumimoji="0" lang="ja-JP" altLang="en-US" sz="1867" b="0" i="0" u="none" strike="noStrike" kern="0" cap="none" spc="0" normalizeH="0" baseline="0" noProof="0">
              <a:ln>
                <a:noFill/>
              </a:ln>
              <a:solidFill>
                <a:srgbClr val="000000"/>
              </a:solidFill>
              <a:effectLst/>
              <a:uLnTx/>
              <a:uFillTx/>
              <a:latin typeface="Helvetica Neue"/>
              <a:ea typeface="メイリオ"/>
              <a:cs typeface="Helvetica Neue"/>
              <a:sym typeface="Helvetica Neue"/>
            </a:endParaRPr>
          </a:p>
        </p:txBody>
      </p:sp>
      <p:sp>
        <p:nvSpPr>
          <p:cNvPr id="25" name="正方形/長方形 17">
            <a:extLst>
              <a:ext uri="{FF2B5EF4-FFF2-40B4-BE49-F238E27FC236}">
                <a16:creationId xmlns:a16="http://schemas.microsoft.com/office/drawing/2014/main" id="{D20A1613-47CC-0167-0C0F-5FE37203D196}"/>
              </a:ext>
            </a:extLst>
          </p:cNvPr>
          <p:cNvSpPr/>
          <p:nvPr/>
        </p:nvSpPr>
        <p:spPr>
          <a:xfrm>
            <a:off x="2060404" y="3390270"/>
            <a:ext cx="166596" cy="166596"/>
          </a:xfrm>
          <a:prstGeom prst="rect">
            <a:avLst/>
          </a:prstGeom>
          <a:solidFill>
            <a:srgbClr val="BFBFB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3" tIns="47623" rIns="47623" bIns="47623" numCol="1" spcCol="38100" rtlCol="0" anchor="ctr">
            <a:spAutoFit/>
          </a:bodyPr>
          <a:lstStyle/>
          <a:p>
            <a:pPr marL="0" marR="0" lvl="0" indent="0" algn="l" defTabSz="800040" rtl="0" eaLnBrk="1" fontAlgn="auto" latinLnBrk="0" hangingPunct="0">
              <a:lnSpc>
                <a:spcPct val="100000"/>
              </a:lnSpc>
              <a:spcBef>
                <a:spcPts val="0"/>
              </a:spcBef>
              <a:spcAft>
                <a:spcPts val="0"/>
              </a:spcAft>
              <a:buClrTx/>
              <a:buSzTx/>
              <a:buFontTx/>
              <a:buNone/>
              <a:tabLst/>
              <a:defRPr/>
            </a:pPr>
            <a:endParaRPr kumimoji="0" lang="ja-JP" altLang="en-US" sz="1867" b="0" i="0" u="none" strike="noStrike" kern="0" cap="none" spc="0" normalizeH="0" baseline="0" noProof="0">
              <a:ln>
                <a:noFill/>
              </a:ln>
              <a:solidFill>
                <a:srgbClr val="000000"/>
              </a:solidFill>
              <a:effectLst/>
              <a:uLnTx/>
              <a:uFillTx/>
              <a:latin typeface="Helvetica Neue"/>
              <a:ea typeface="メイリオ"/>
              <a:cs typeface="Helvetica Neue"/>
              <a:sym typeface="Helvetica Neue"/>
            </a:endParaRPr>
          </a:p>
        </p:txBody>
      </p:sp>
      <p:sp>
        <p:nvSpPr>
          <p:cNvPr id="26" name="TextBox 25">
            <a:extLst>
              <a:ext uri="{FF2B5EF4-FFF2-40B4-BE49-F238E27FC236}">
                <a16:creationId xmlns:a16="http://schemas.microsoft.com/office/drawing/2014/main" id="{5162CB68-A893-42D8-9DDD-EB0B039F71E4}"/>
              </a:ext>
            </a:extLst>
          </p:cNvPr>
          <p:cNvSpPr txBox="1"/>
          <p:nvPr/>
        </p:nvSpPr>
        <p:spPr>
          <a:xfrm>
            <a:off x="1133471" y="3780960"/>
            <a:ext cx="7120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1600" b="1" i="0" u="none" strike="noStrike" kern="1200" cap="none" spc="0" normalizeH="0" baseline="0" noProof="0" dirty="0">
                <a:ln>
                  <a:noFill/>
                </a:ln>
                <a:solidFill>
                  <a:srgbClr val="000000"/>
                </a:solidFill>
                <a:effectLst/>
                <a:uLnTx/>
                <a:uFillTx/>
                <a:latin typeface="Rakuten Sans" panose="020B0503020203020204" pitchFamily="34" charset="0"/>
                <a:ea typeface="メイリオ"/>
                <a:cs typeface="Rakuten Sans" panose="020B0503020203020204" pitchFamily="34" charset="0"/>
              </a:rPr>
              <a:t>255</a:t>
            </a:r>
            <a:r>
              <a:rPr kumimoji="1" lang="en-JP" sz="12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Rakuten Sans" panose="020B0503020203020204" pitchFamily="34" charset="0"/>
              </a:rPr>
              <a:t>万</a:t>
            </a:r>
            <a:endParaRPr kumimoji="1" lang="en-JP" sz="16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Rakuten Sans" panose="020B0503020203020204" pitchFamily="34" charset="0"/>
            </a:endParaRPr>
          </a:p>
        </p:txBody>
      </p:sp>
      <p:sp>
        <p:nvSpPr>
          <p:cNvPr id="27" name="TextBox 26">
            <a:extLst>
              <a:ext uri="{FF2B5EF4-FFF2-40B4-BE49-F238E27FC236}">
                <a16:creationId xmlns:a16="http://schemas.microsoft.com/office/drawing/2014/main" id="{B5136D05-546E-8425-C8FB-E734CF1E70D5}"/>
              </a:ext>
            </a:extLst>
          </p:cNvPr>
          <p:cNvSpPr txBox="1"/>
          <p:nvPr/>
        </p:nvSpPr>
        <p:spPr>
          <a:xfrm>
            <a:off x="1043254" y="5150998"/>
            <a:ext cx="8691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11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2020年4月</a:t>
            </a:r>
          </a:p>
        </p:txBody>
      </p:sp>
      <p:sp>
        <p:nvSpPr>
          <p:cNvPr id="28" name="TextBox 27">
            <a:extLst>
              <a:ext uri="{FF2B5EF4-FFF2-40B4-BE49-F238E27FC236}">
                <a16:creationId xmlns:a16="http://schemas.microsoft.com/office/drawing/2014/main" id="{D2A1E51A-7772-EC47-E8BC-5F038197B4F3}"/>
              </a:ext>
            </a:extLst>
          </p:cNvPr>
          <p:cNvSpPr txBox="1"/>
          <p:nvPr/>
        </p:nvSpPr>
        <p:spPr>
          <a:xfrm>
            <a:off x="5421477" y="2787520"/>
            <a:ext cx="7104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1600" b="1" i="0" u="none" strike="noStrike" kern="1200" cap="none" spc="0" normalizeH="0" baseline="0" noProof="0" dirty="0">
                <a:ln>
                  <a:noFill/>
                </a:ln>
                <a:solidFill>
                  <a:srgbClr val="000000"/>
                </a:solidFill>
                <a:effectLst/>
                <a:uLnTx/>
                <a:uFillTx/>
                <a:latin typeface="Rakuten Sans" panose="020B0503020203020204" pitchFamily="34" charset="0"/>
                <a:ea typeface="メイリオ"/>
                <a:cs typeface="Rakuten Sans" panose="020B0503020203020204" pitchFamily="34" charset="0"/>
              </a:rPr>
              <a:t>580</a:t>
            </a:r>
            <a:r>
              <a:rPr kumimoji="1" lang="en-JP" sz="12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Rakuten Sans" panose="020B0503020203020204" pitchFamily="34" charset="0"/>
              </a:rPr>
              <a:t>万</a:t>
            </a:r>
            <a:endParaRPr kumimoji="1" lang="en-JP" sz="16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Rakuten Sans" panose="020B0503020203020204" pitchFamily="34" charset="0"/>
            </a:endParaRPr>
          </a:p>
        </p:txBody>
      </p:sp>
      <p:sp>
        <p:nvSpPr>
          <p:cNvPr id="29" name="TextBox 28">
            <a:extLst>
              <a:ext uri="{FF2B5EF4-FFF2-40B4-BE49-F238E27FC236}">
                <a16:creationId xmlns:a16="http://schemas.microsoft.com/office/drawing/2014/main" id="{247217C5-8995-AFE5-8437-39DFD878E236}"/>
              </a:ext>
            </a:extLst>
          </p:cNvPr>
          <p:cNvSpPr txBox="1"/>
          <p:nvPr/>
        </p:nvSpPr>
        <p:spPr>
          <a:xfrm>
            <a:off x="10811978" y="4057242"/>
            <a:ext cx="3193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dirty="0">
                <a:ln>
                  <a:noFill/>
                </a:ln>
                <a:solidFill>
                  <a:srgbClr val="333333"/>
                </a:solidFill>
                <a:effectLst/>
                <a:uLnTx/>
                <a:uFillTx/>
                <a:latin typeface="Rakuten Sans" panose="020B0503020203020204" pitchFamily="34" charset="0"/>
                <a:ea typeface="Meiryo UI"/>
                <a:cs typeface="Rakuten Sans" panose="020B0503020203020204" pitchFamily="34" charset="0"/>
              </a:rPr>
              <a:t>※</a:t>
            </a:r>
            <a:endParaRPr kumimoji="1" lang="en-JP" sz="1050" b="0" i="0" u="none" strike="noStrike" kern="1200" cap="none" spc="0" normalizeH="0" baseline="0" noProof="0" dirty="0">
              <a:ln>
                <a:noFill/>
              </a:ln>
              <a:solidFill>
                <a:srgbClr val="333333"/>
              </a:solidFill>
              <a:effectLst/>
              <a:uLnTx/>
              <a:uFillTx/>
              <a:latin typeface="Rakuten Sans" panose="020B0503020203020204" pitchFamily="34" charset="0"/>
              <a:ea typeface="Meiryo UI"/>
              <a:cs typeface="Rakuten Sans" panose="020B0503020203020204" pitchFamily="34" charset="0"/>
            </a:endParaRPr>
          </a:p>
        </p:txBody>
      </p:sp>
      <p:graphicFrame>
        <p:nvGraphicFramePr>
          <p:cNvPr id="31" name="Chart 30">
            <a:extLst>
              <a:ext uri="{FF2B5EF4-FFF2-40B4-BE49-F238E27FC236}">
                <a16:creationId xmlns:a16="http://schemas.microsoft.com/office/drawing/2014/main" id="{03D40E4C-C6A0-54E1-F227-5581B8B0B744}"/>
              </a:ext>
            </a:extLst>
          </p:cNvPr>
          <p:cNvGraphicFramePr/>
          <p:nvPr>
            <p:extLst>
              <p:ext uri="{D42A27DB-BD31-4B8C-83A1-F6EECF244321}">
                <p14:modId xmlns:p14="http://schemas.microsoft.com/office/powerpoint/2010/main" val="2550038035"/>
              </p:ext>
            </p:extLst>
          </p:nvPr>
        </p:nvGraphicFramePr>
        <p:xfrm>
          <a:off x="1133471" y="2710376"/>
          <a:ext cx="4962529" cy="2693732"/>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a:extLst>
              <a:ext uri="{FF2B5EF4-FFF2-40B4-BE49-F238E27FC236}">
                <a16:creationId xmlns:a16="http://schemas.microsoft.com/office/drawing/2014/main" id="{CA84A756-265B-57F6-0498-659B3061669D}"/>
              </a:ext>
            </a:extLst>
          </p:cNvPr>
          <p:cNvSpPr txBox="1"/>
          <p:nvPr/>
        </p:nvSpPr>
        <p:spPr>
          <a:xfrm>
            <a:off x="5331537" y="5150998"/>
            <a:ext cx="85792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1100" b="0" i="0" u="none" strike="noStrike" kern="1200" cap="none" spc="0" normalizeH="0" baseline="0" noProof="0" dirty="0">
                <a:ln>
                  <a:noFill/>
                </a:ln>
                <a:solidFill>
                  <a:srgbClr val="333333"/>
                </a:solidFill>
                <a:effectLst/>
                <a:uLnTx/>
                <a:uFillTx/>
                <a:latin typeface="Rakuten Sans" panose="020B0503020203020204" pitchFamily="34" charset="0"/>
                <a:ea typeface="Meiryo UI" panose="020B0604030504040204" pitchFamily="34" charset="-128"/>
                <a:cs typeface="Rakuten Sans" panose="020B0503020203020204" pitchFamily="34" charset="0"/>
              </a:rPr>
              <a:t>2022年4月</a:t>
            </a:r>
          </a:p>
        </p:txBody>
      </p:sp>
      <p:pic>
        <p:nvPicPr>
          <p:cNvPr id="33" name="Picture 2" descr="楽天モバイル、10月より携帯キャリア事業としてのサービスを開始 | 楽天株式会社">
            <a:extLst>
              <a:ext uri="{FF2B5EF4-FFF2-40B4-BE49-F238E27FC236}">
                <a16:creationId xmlns:a16="http://schemas.microsoft.com/office/drawing/2014/main" id="{B3A7D857-CA4A-5782-C270-640F1696F9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75" y="171715"/>
            <a:ext cx="3152947" cy="77656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5">
            <a:extLst>
              <a:ext uri="{FF2B5EF4-FFF2-40B4-BE49-F238E27FC236}">
                <a16:creationId xmlns:a16="http://schemas.microsoft.com/office/drawing/2014/main" id="{91A907C0-6C4F-F600-44B4-8A391B6A6DF7}"/>
              </a:ext>
            </a:extLst>
          </p:cNvPr>
          <p:cNvSpPr>
            <a:spLocks noGrp="1"/>
          </p:cNvSpPr>
          <p:nvPr>
            <p:ph type="title"/>
          </p:nvPr>
        </p:nvSpPr>
        <p:spPr>
          <a:xfrm>
            <a:off x="334964" y="324000"/>
            <a:ext cx="11520000" cy="539667"/>
          </a:xfrm>
        </p:spPr>
        <p:txBody>
          <a:bodyPr/>
          <a:lstStyle/>
          <a:p>
            <a:r>
              <a:rPr lang="ja-JP" altLang="en-US" kern="0" dirty="0"/>
              <a:t>　　　　　　　　　は顧客満足度</a:t>
            </a:r>
            <a:r>
              <a:rPr lang="en-US" altLang="ja-JP" kern="0" dirty="0"/>
              <a:t>No.1</a:t>
            </a:r>
            <a:endParaRPr lang="ja-JP" altLang="en-US" kern="0" dirty="0"/>
          </a:p>
        </p:txBody>
      </p:sp>
    </p:spTree>
    <p:extLst>
      <p:ext uri="{BB962C8B-B14F-4D97-AF65-F5344CB8AC3E}">
        <p14:creationId xmlns:p14="http://schemas.microsoft.com/office/powerpoint/2010/main" val="330920523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3ADE7E9-A36B-5DB9-6FB8-28B90236B6DB}"/>
              </a:ext>
            </a:extLst>
          </p:cNvPr>
          <p:cNvSpPr/>
          <p:nvPr/>
        </p:nvSpPr>
        <p:spPr>
          <a:xfrm>
            <a:off x="370504" y="3025713"/>
            <a:ext cx="5787558" cy="1372199"/>
          </a:xfrm>
          <a:prstGeom prst="rect">
            <a:avLst/>
          </a:prstGeom>
          <a:solidFill>
            <a:srgbClr val="FF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4" name="Rectangle 43">
            <a:extLst>
              <a:ext uri="{FF2B5EF4-FFF2-40B4-BE49-F238E27FC236}">
                <a16:creationId xmlns:a16="http://schemas.microsoft.com/office/drawing/2014/main" id="{2FC5AF27-DFFE-6AB0-6847-FA5064EB0C99}"/>
              </a:ext>
            </a:extLst>
          </p:cNvPr>
          <p:cNvSpPr/>
          <p:nvPr/>
        </p:nvSpPr>
        <p:spPr>
          <a:xfrm>
            <a:off x="354967" y="1539201"/>
            <a:ext cx="5787558" cy="1187224"/>
          </a:xfrm>
          <a:prstGeom prst="rect">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5" name="テキスト ボックス 12">
            <a:extLst>
              <a:ext uri="{FF2B5EF4-FFF2-40B4-BE49-F238E27FC236}">
                <a16:creationId xmlns:a16="http://schemas.microsoft.com/office/drawing/2014/main" id="{0DD37CCE-274D-F6C9-4E6D-0BFDC947C401}"/>
              </a:ext>
            </a:extLst>
          </p:cNvPr>
          <p:cNvSpPr txBox="1"/>
          <p:nvPr/>
        </p:nvSpPr>
        <p:spPr>
          <a:xfrm>
            <a:off x="401454" y="1500056"/>
            <a:ext cx="735448" cy="400110"/>
          </a:xfrm>
          <a:prstGeom prst="rect">
            <a:avLst/>
          </a:prstGeom>
          <a:noFill/>
        </p:spPr>
        <p:txBody>
          <a:bodyPr wrap="square" rtlCol="0">
            <a:spAutoFit/>
          </a:bodyPr>
          <a:lstStyle/>
          <a:p>
            <a:r>
              <a:rPr kumimoji="1" lang="en-US" altLang="ja-JP" sz="2000" b="1" dirty="0">
                <a:solidFill>
                  <a:srgbClr val="053766"/>
                </a:solidFill>
                <a:latin typeface="Rakuten Serif SemiBold" panose="02040703050505020204" pitchFamily="18" charset="0"/>
                <a:cs typeface="Rakuten Serif SemiBold" panose="02040703050505020204" pitchFamily="18" charset="0"/>
              </a:rPr>
              <a:t>As is</a:t>
            </a:r>
            <a:endParaRPr kumimoji="1" lang="ja-JP" altLang="en-US" sz="2000" b="1" dirty="0" err="1">
              <a:solidFill>
                <a:srgbClr val="053766"/>
              </a:solidFill>
              <a:latin typeface="Rakuten Serif SemiBold" panose="02040703050505020204" pitchFamily="18" charset="0"/>
              <a:cs typeface="Rakuten Serif SemiBold" panose="02040703050505020204" pitchFamily="18" charset="0"/>
            </a:endParaRPr>
          </a:p>
        </p:txBody>
      </p:sp>
      <p:sp>
        <p:nvSpPr>
          <p:cNvPr id="46" name="テキスト ボックス 13">
            <a:extLst>
              <a:ext uri="{FF2B5EF4-FFF2-40B4-BE49-F238E27FC236}">
                <a16:creationId xmlns:a16="http://schemas.microsoft.com/office/drawing/2014/main" id="{2FAE3FAA-2219-4BE5-D18F-3905A803E4A2}"/>
              </a:ext>
            </a:extLst>
          </p:cNvPr>
          <p:cNvSpPr txBox="1"/>
          <p:nvPr/>
        </p:nvSpPr>
        <p:spPr>
          <a:xfrm>
            <a:off x="401454" y="3031855"/>
            <a:ext cx="849119" cy="400110"/>
          </a:xfrm>
          <a:prstGeom prst="rect">
            <a:avLst/>
          </a:prstGeom>
          <a:noFill/>
        </p:spPr>
        <p:txBody>
          <a:bodyPr wrap="square" rtlCol="0">
            <a:spAutoFit/>
          </a:bodyPr>
          <a:lstStyle/>
          <a:p>
            <a:r>
              <a:rPr kumimoji="1" lang="en-US" altLang="ja-JP" sz="2000" b="1" dirty="0">
                <a:solidFill>
                  <a:srgbClr val="FF008C"/>
                </a:solidFill>
                <a:latin typeface="Rakuten Serif SemiBold" panose="02040703050505020204" pitchFamily="18" charset="0"/>
                <a:cs typeface="Rakuten Serif SemiBold" panose="02040703050505020204" pitchFamily="18" charset="0"/>
              </a:rPr>
              <a:t>To be</a:t>
            </a:r>
            <a:endParaRPr kumimoji="1" lang="ja-JP" altLang="en-US" sz="2000" b="1" dirty="0" err="1">
              <a:solidFill>
                <a:srgbClr val="FF008C"/>
              </a:solidFill>
              <a:latin typeface="Rakuten Serif SemiBold" panose="02040703050505020204" pitchFamily="18" charset="0"/>
              <a:cs typeface="Rakuten Serif SemiBold" panose="02040703050505020204" pitchFamily="18" charset="0"/>
            </a:endParaRPr>
          </a:p>
        </p:txBody>
      </p:sp>
      <p:sp>
        <p:nvSpPr>
          <p:cNvPr id="2" name="Title 1">
            <a:extLst>
              <a:ext uri="{FF2B5EF4-FFF2-40B4-BE49-F238E27FC236}">
                <a16:creationId xmlns:a16="http://schemas.microsoft.com/office/drawing/2014/main" id="{112565F0-521B-0F06-7ECA-9CA86E03CE04}"/>
              </a:ext>
            </a:extLst>
          </p:cNvPr>
          <p:cNvSpPr>
            <a:spLocks noGrp="1"/>
          </p:cNvSpPr>
          <p:nvPr>
            <p:ph type="title"/>
          </p:nvPr>
        </p:nvSpPr>
        <p:spPr/>
        <p:txBody>
          <a:bodyPr anchor="t">
            <a:normAutofit/>
          </a:bodyPr>
          <a:lstStyle/>
          <a:p>
            <a:pPr algn="r"/>
            <a:r>
              <a:rPr lang="ja-JP" altLang="en-US" sz="1600" dirty="0"/>
              <a:t>提供会社：エムオーテックス株式会社</a:t>
            </a:r>
            <a:endParaRPr lang="en-US" sz="1600" dirty="0"/>
          </a:p>
        </p:txBody>
      </p:sp>
      <p:sp>
        <p:nvSpPr>
          <p:cNvPr id="146" name="テキスト ボックス 23">
            <a:extLst>
              <a:ext uri="{FF2B5EF4-FFF2-40B4-BE49-F238E27FC236}">
                <a16:creationId xmlns:a16="http://schemas.microsoft.com/office/drawing/2014/main" id="{0F96CF55-0C27-79EA-EA9C-E5EF4CE4B651}"/>
              </a:ext>
            </a:extLst>
          </p:cNvPr>
          <p:cNvSpPr txBox="1"/>
          <p:nvPr/>
        </p:nvSpPr>
        <p:spPr>
          <a:xfrm>
            <a:off x="929794" y="669827"/>
            <a:ext cx="10332412" cy="830997"/>
          </a:xfrm>
          <a:prstGeom prst="rect">
            <a:avLst/>
          </a:prstGeom>
          <a:noFill/>
        </p:spPr>
        <p:txBody>
          <a:bodyPr wrap="square" lIns="91440" tIns="45720" rIns="91440" bIns="45720" anchor="t">
            <a:spAutoFit/>
          </a:bodyPr>
          <a:lstStyle/>
          <a:p>
            <a:pPr algn="ctr"/>
            <a:r>
              <a:rPr lang="ja-JP" altLang="en-US" sz="2400" b="1" dirty="0">
                <a:solidFill>
                  <a:srgbClr val="FF008C"/>
                </a:solidFill>
              </a:rPr>
              <a:t>使いやすい管理コンソールと</a:t>
            </a:r>
            <a:endParaRPr lang="en-US" altLang="ja-JP" sz="2400" b="1" dirty="0">
              <a:solidFill>
                <a:srgbClr val="FF008C"/>
              </a:solidFill>
            </a:endParaRPr>
          </a:p>
          <a:p>
            <a:pPr algn="ctr"/>
            <a:r>
              <a:rPr lang="ja-JP" altLang="en-US" sz="2400" b="1" dirty="0">
                <a:solidFill>
                  <a:srgbClr val="FF008C"/>
                </a:solidFill>
              </a:rPr>
              <a:t>充実のモバイルデバイス管理機能（</a:t>
            </a:r>
            <a:r>
              <a:rPr lang="en-US" altLang="ja-JP" sz="2400" b="1" dirty="0">
                <a:solidFill>
                  <a:srgbClr val="FF008C"/>
                </a:solidFill>
              </a:rPr>
              <a:t>MDM</a:t>
            </a:r>
            <a:r>
              <a:rPr lang="ja-JP" altLang="en-US" sz="2400" b="1" dirty="0">
                <a:solidFill>
                  <a:srgbClr val="FF008C"/>
                </a:solidFill>
              </a:rPr>
              <a:t>）を搭載したツール</a:t>
            </a:r>
          </a:p>
        </p:txBody>
      </p:sp>
      <p:sp>
        <p:nvSpPr>
          <p:cNvPr id="5" name="正方形/長方形 1122">
            <a:extLst>
              <a:ext uri="{FF2B5EF4-FFF2-40B4-BE49-F238E27FC236}">
                <a16:creationId xmlns:a16="http://schemas.microsoft.com/office/drawing/2014/main" id="{B05A60A9-B557-ADF0-47F4-CC313D495FE6}"/>
              </a:ext>
            </a:extLst>
          </p:cNvPr>
          <p:cNvSpPr/>
          <p:nvPr/>
        </p:nvSpPr>
        <p:spPr>
          <a:xfrm>
            <a:off x="6560925" y="4088474"/>
            <a:ext cx="5321805" cy="207314"/>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Rakuten Sans"/>
              <a:ea typeface="メイリオ"/>
              <a:cs typeface="+mn-cs"/>
            </a:endParaRPr>
          </a:p>
        </p:txBody>
      </p:sp>
      <p:sp>
        <p:nvSpPr>
          <p:cNvPr id="8" name="正方形/長方形 1159">
            <a:extLst>
              <a:ext uri="{FF2B5EF4-FFF2-40B4-BE49-F238E27FC236}">
                <a16:creationId xmlns:a16="http://schemas.microsoft.com/office/drawing/2014/main" id="{6BBAB8EF-B11D-6701-5648-15C9A37DF7DE}"/>
              </a:ext>
            </a:extLst>
          </p:cNvPr>
          <p:cNvSpPr/>
          <p:nvPr/>
        </p:nvSpPr>
        <p:spPr>
          <a:xfrm>
            <a:off x="6541299" y="1500056"/>
            <a:ext cx="5317099" cy="223834"/>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Rakuten Sans"/>
              <a:ea typeface="メイリオ"/>
              <a:cs typeface="+mn-cs"/>
            </a:endParaRPr>
          </a:p>
        </p:txBody>
      </p:sp>
      <p:sp>
        <p:nvSpPr>
          <p:cNvPr id="9" name="テキスト ボックス 12">
            <a:extLst>
              <a:ext uri="{FF2B5EF4-FFF2-40B4-BE49-F238E27FC236}">
                <a16:creationId xmlns:a16="http://schemas.microsoft.com/office/drawing/2014/main" id="{9D34B919-242B-B5A6-F0EB-16FF5BE711A5}"/>
              </a:ext>
            </a:extLst>
          </p:cNvPr>
          <p:cNvSpPr txBox="1"/>
          <p:nvPr/>
        </p:nvSpPr>
        <p:spPr>
          <a:xfrm>
            <a:off x="6578848" y="1509047"/>
            <a:ext cx="17342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a:t>
            </a:r>
            <a:r>
              <a:rPr kumimoji="1" lang="en-US" altLang="ja-JP" sz="1200" b="1" i="0" u="none" strike="noStrike" kern="1200" cap="none" spc="0" normalizeH="0" baseline="0" noProof="0" dirty="0">
                <a:ln>
                  <a:noFill/>
                </a:ln>
                <a:solidFill>
                  <a:schemeClr val="bg1"/>
                </a:solidFill>
                <a:effectLst/>
                <a:uLnTx/>
                <a:uFillTx/>
                <a:latin typeface="メイリオ"/>
                <a:ea typeface="メイリオ"/>
                <a:cs typeface="+mn-cs"/>
              </a:rPr>
              <a:t>3</a:t>
            </a: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つの特徴</a:t>
            </a:r>
          </a:p>
        </p:txBody>
      </p:sp>
      <p:sp>
        <p:nvSpPr>
          <p:cNvPr id="10" name="テキスト ボックス 1131">
            <a:extLst>
              <a:ext uri="{FF2B5EF4-FFF2-40B4-BE49-F238E27FC236}">
                <a16:creationId xmlns:a16="http://schemas.microsoft.com/office/drawing/2014/main" id="{10B991E4-9361-07A0-DE40-C273504C78A3}"/>
              </a:ext>
            </a:extLst>
          </p:cNvPr>
          <p:cNvSpPr txBox="1"/>
          <p:nvPr/>
        </p:nvSpPr>
        <p:spPr>
          <a:xfrm>
            <a:off x="6619771" y="4088473"/>
            <a:ext cx="17342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■主な機能</a:t>
            </a:r>
            <a:endParaRPr kumimoji="1" lang="en-US" altLang="ja-JP" sz="1200" b="1" i="0" u="none" strike="noStrike" kern="1200" cap="none" spc="0" normalizeH="0" baseline="0" noProof="0" dirty="0">
              <a:ln>
                <a:noFill/>
              </a:ln>
              <a:solidFill>
                <a:schemeClr val="bg1"/>
              </a:solidFill>
              <a:effectLst/>
              <a:uLnTx/>
              <a:uFillTx/>
              <a:latin typeface="メイリオ"/>
              <a:ea typeface="メイリオ"/>
              <a:cs typeface="+mn-cs"/>
            </a:endParaRPr>
          </a:p>
        </p:txBody>
      </p:sp>
      <p:sp>
        <p:nvSpPr>
          <p:cNvPr id="11" name="二等辺三角形 28">
            <a:extLst>
              <a:ext uri="{FF2B5EF4-FFF2-40B4-BE49-F238E27FC236}">
                <a16:creationId xmlns:a16="http://schemas.microsoft.com/office/drawing/2014/main" id="{17FE6F02-2F4D-0EF6-1B16-49FF0B80E220}"/>
              </a:ext>
            </a:extLst>
          </p:cNvPr>
          <p:cNvSpPr/>
          <p:nvPr/>
        </p:nvSpPr>
        <p:spPr>
          <a:xfrm rot="10800000">
            <a:off x="2810113" y="2781057"/>
            <a:ext cx="562089" cy="204030"/>
          </a:xfrm>
          <a:prstGeom prst="triangle">
            <a:avLst/>
          </a:prstGeom>
          <a:solidFill>
            <a:srgbClr val="FF008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a:ea typeface="メイリオ"/>
              <a:cs typeface="+mn-cs"/>
            </a:endParaRPr>
          </a:p>
        </p:txBody>
      </p:sp>
      <p:grpSp>
        <p:nvGrpSpPr>
          <p:cNvPr id="3" name="Group 2">
            <a:extLst>
              <a:ext uri="{FF2B5EF4-FFF2-40B4-BE49-F238E27FC236}">
                <a16:creationId xmlns:a16="http://schemas.microsoft.com/office/drawing/2014/main" id="{D405C0F7-AFE4-FCCB-A306-8EF73FEAD86B}"/>
              </a:ext>
            </a:extLst>
          </p:cNvPr>
          <p:cNvGrpSpPr/>
          <p:nvPr/>
        </p:nvGrpSpPr>
        <p:grpSpPr>
          <a:xfrm>
            <a:off x="334964" y="4480117"/>
            <a:ext cx="5823098" cy="277000"/>
            <a:chOff x="405314" y="4549408"/>
            <a:chExt cx="5823098" cy="277000"/>
          </a:xfrm>
        </p:grpSpPr>
        <p:sp>
          <p:nvSpPr>
            <p:cNvPr id="4" name="正方形/長方形 1123">
              <a:extLst>
                <a:ext uri="{FF2B5EF4-FFF2-40B4-BE49-F238E27FC236}">
                  <a16:creationId xmlns:a16="http://schemas.microsoft.com/office/drawing/2014/main" id="{25E4AB4F-20FB-6993-0638-688C5F893364}"/>
                </a:ext>
              </a:extLst>
            </p:cNvPr>
            <p:cNvSpPr/>
            <p:nvPr/>
          </p:nvSpPr>
          <p:spPr>
            <a:xfrm>
              <a:off x="425317" y="4549408"/>
              <a:ext cx="5803095" cy="220553"/>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12" name="テキスト ボックス 11">
              <a:extLst>
                <a:ext uri="{FF2B5EF4-FFF2-40B4-BE49-F238E27FC236}">
                  <a16:creationId xmlns:a16="http://schemas.microsoft.com/office/drawing/2014/main" id="{467B5754-31C8-4CC4-CDA7-A4F0AC4FB428}"/>
                </a:ext>
              </a:extLst>
            </p:cNvPr>
            <p:cNvSpPr txBox="1"/>
            <p:nvPr/>
          </p:nvSpPr>
          <p:spPr>
            <a:xfrm>
              <a:off x="405314" y="4549409"/>
              <a:ext cx="175410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Rakuten Sans"/>
                  <a:ea typeface="メイリオ"/>
                  <a:cs typeface="+mn-cs"/>
                </a:rPr>
                <a:t>■</a:t>
              </a:r>
              <a:r>
                <a:rPr lang="ja-JP" altLang="en-US" sz="1200" b="1" dirty="0">
                  <a:solidFill>
                    <a:schemeClr val="bg1"/>
                  </a:solidFill>
                  <a:latin typeface="メイリオ"/>
                  <a:ea typeface="メイリオ"/>
                </a:rPr>
                <a:t>利用料金</a:t>
              </a:r>
              <a:endParaRPr kumimoji="1" lang="en-US" altLang="ja-JP" sz="1200" b="1" i="0" u="none" strike="noStrike" kern="1200" cap="none" spc="0" normalizeH="0" baseline="0" noProof="0" dirty="0">
                <a:ln>
                  <a:noFill/>
                </a:ln>
                <a:solidFill>
                  <a:schemeClr val="bg1"/>
                </a:solidFill>
                <a:effectLst/>
                <a:uLnTx/>
                <a:uFillTx/>
                <a:latin typeface="メイリオ"/>
                <a:ea typeface="メイリオ"/>
                <a:cs typeface="+mn-cs"/>
              </a:endParaRPr>
            </a:p>
          </p:txBody>
        </p:sp>
      </p:grpSp>
      <p:sp>
        <p:nvSpPr>
          <p:cNvPr id="17" name="テキスト ボックス 5">
            <a:extLst>
              <a:ext uri="{FF2B5EF4-FFF2-40B4-BE49-F238E27FC236}">
                <a16:creationId xmlns:a16="http://schemas.microsoft.com/office/drawing/2014/main" id="{700A92ED-5161-B012-EFE0-5381479F3A02}"/>
              </a:ext>
            </a:extLst>
          </p:cNvPr>
          <p:cNvSpPr txBox="1"/>
          <p:nvPr/>
        </p:nvSpPr>
        <p:spPr>
          <a:xfrm>
            <a:off x="1185754" y="1589007"/>
            <a:ext cx="4616938" cy="1100301"/>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a:ea typeface="メイリオ"/>
                <a:cs typeface="+mn-cs"/>
              </a:rPr>
              <a:t>・スマホだけでなく、</a:t>
            </a:r>
            <a:r>
              <a:rPr kumimoji="1" lang="en-US" altLang="ja-JP" sz="1200" b="0" i="0" u="none" strike="noStrike" kern="1200" cap="none" spc="0" normalizeH="0" baseline="0" noProof="0" dirty="0">
                <a:ln>
                  <a:noFill/>
                </a:ln>
                <a:solidFill>
                  <a:srgbClr val="000000"/>
                </a:solidFill>
                <a:effectLst/>
                <a:uLnTx/>
                <a:uFillTx/>
                <a:latin typeface="メイリオ"/>
                <a:ea typeface="メイリオ"/>
                <a:cs typeface="+mn-cs"/>
              </a:rPr>
              <a:t>PC</a:t>
            </a:r>
            <a:r>
              <a:rPr kumimoji="1" lang="ja-JP" altLang="en-US" sz="1200" b="0" i="0" u="none" strike="noStrike" kern="1200" cap="none" spc="0" normalizeH="0" baseline="0" noProof="0" dirty="0">
                <a:ln>
                  <a:noFill/>
                </a:ln>
                <a:solidFill>
                  <a:srgbClr val="000000"/>
                </a:solidFill>
                <a:effectLst/>
                <a:uLnTx/>
                <a:uFillTx/>
                <a:latin typeface="メイリオ"/>
                <a:ea typeface="メイリオ"/>
                <a:cs typeface="+mn-cs"/>
              </a:rPr>
              <a:t>も一括で管理したい</a:t>
            </a:r>
            <a:r>
              <a:rPr kumimoji="1" lang="en-US" altLang="ja-JP" sz="1200" b="0" i="0" u="none" strike="noStrike" kern="1200" cap="none" spc="0" normalizeH="0" baseline="0" noProof="0" dirty="0">
                <a:ln>
                  <a:noFill/>
                </a:ln>
                <a:solidFill>
                  <a:srgbClr val="000000"/>
                </a:solidFill>
                <a:effectLst/>
                <a:uLnTx/>
                <a:uFillTx/>
                <a:latin typeface="メイリオ"/>
                <a:ea typeface="メイリオ"/>
                <a:cs typeface="+mn-cs"/>
              </a:rPr>
              <a:t>…</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a:ea typeface="メイリオ"/>
                <a:cs typeface="+mn-cs"/>
              </a:rPr>
              <a:t>・多種類のモバイルデバイスを制御したい</a:t>
            </a:r>
            <a:r>
              <a:rPr kumimoji="1" lang="en-US" altLang="ja-JP" sz="1200" b="0" i="0" u="none" strike="noStrike" kern="1200" cap="none" spc="0" normalizeH="0" baseline="0" noProof="0" dirty="0">
                <a:ln>
                  <a:noFill/>
                </a:ln>
                <a:solidFill>
                  <a:srgbClr val="000000"/>
                </a:solidFill>
                <a:effectLst/>
                <a:uLnTx/>
                <a:uFillTx/>
                <a:latin typeface="メイリオ"/>
                <a:ea typeface="メイリオ"/>
                <a:cs typeface="+mn-cs"/>
              </a:rPr>
              <a:t>…</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a:ea typeface="メイリオ"/>
                <a:cs typeface="+mn-cs"/>
              </a:rPr>
              <a:t>・社用端末を紛失したときの対策を行いたい</a:t>
            </a:r>
            <a:r>
              <a:rPr kumimoji="1" lang="en-US" altLang="ja-JP" sz="1200" b="0" i="0" u="none" strike="noStrike" kern="1200" cap="none" spc="0" normalizeH="0" baseline="0" noProof="0" dirty="0">
                <a:ln>
                  <a:noFill/>
                </a:ln>
                <a:solidFill>
                  <a:srgbClr val="000000"/>
                </a:solidFill>
                <a:effectLst/>
                <a:uLnTx/>
                <a:uFillTx/>
                <a:latin typeface="メイリオ"/>
                <a:ea typeface="メイリオ"/>
                <a:cs typeface="+mn-cs"/>
              </a:rPr>
              <a:t>…</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a:ea typeface="メイリオ"/>
                <a:cs typeface="+mn-cs"/>
              </a:rPr>
              <a:t>・簡単な操作で端末を管理できるようにしたい</a:t>
            </a:r>
            <a:r>
              <a:rPr kumimoji="1" lang="en-US" altLang="ja-JP" sz="1200" b="0" i="0" u="none" strike="noStrike" kern="1200" cap="none" spc="0" normalizeH="0" baseline="0" noProof="0" dirty="0">
                <a:ln>
                  <a:noFill/>
                </a:ln>
                <a:solidFill>
                  <a:srgbClr val="000000"/>
                </a:solidFill>
                <a:effectLst/>
                <a:uLnTx/>
                <a:uFillTx/>
                <a:latin typeface="メイリオ"/>
                <a:ea typeface="メイリオ"/>
                <a:cs typeface="+mn-cs"/>
              </a:rPr>
              <a:t>…</a:t>
            </a:r>
          </a:p>
        </p:txBody>
      </p:sp>
      <p:sp>
        <p:nvSpPr>
          <p:cNvPr id="18" name="テキスト ボックス 7">
            <a:extLst>
              <a:ext uri="{FF2B5EF4-FFF2-40B4-BE49-F238E27FC236}">
                <a16:creationId xmlns:a16="http://schemas.microsoft.com/office/drawing/2014/main" id="{B538400D-E2BB-F1D9-07A6-F60A44D023E7}"/>
              </a:ext>
            </a:extLst>
          </p:cNvPr>
          <p:cNvSpPr txBox="1"/>
          <p:nvPr/>
        </p:nvSpPr>
        <p:spPr>
          <a:xfrm>
            <a:off x="1136902" y="3041130"/>
            <a:ext cx="4663358" cy="1356782"/>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Rakuten Sans"/>
                <a:ea typeface="メイリオ"/>
                <a:cs typeface="+mn-cs"/>
              </a:rPr>
              <a:t>・</a:t>
            </a:r>
            <a:r>
              <a:rPr kumimoji="1" lang="en-US" altLang="ja-JP" sz="1200" b="0" i="0" u="none" strike="noStrike" kern="1200" cap="none" spc="0" normalizeH="0" baseline="0" noProof="0" dirty="0">
                <a:ln>
                  <a:noFill/>
                </a:ln>
                <a:solidFill>
                  <a:srgbClr val="000000"/>
                </a:solidFill>
                <a:effectLst/>
                <a:uLnTx/>
                <a:uFillTx/>
                <a:latin typeface="Rakuten Sans"/>
                <a:ea typeface="メイリオ"/>
                <a:cs typeface="+mn-cs"/>
              </a:rPr>
              <a:t>Windows</a:t>
            </a:r>
            <a:r>
              <a:rPr kumimoji="1" lang="ja-JP" altLang="en-US" sz="1200" b="0" i="0" u="none" strike="noStrike" kern="1200" cap="none" spc="0" normalizeH="0" baseline="0" noProof="0" dirty="0">
                <a:ln>
                  <a:noFill/>
                </a:ln>
                <a:solidFill>
                  <a:srgbClr val="000000"/>
                </a:solidFill>
                <a:effectLst/>
                <a:uLnTx/>
                <a:uFillTx/>
                <a:latin typeface="Rakuten Sans"/>
                <a:ea typeface="メイリオ"/>
                <a:cs typeface="+mn-cs"/>
              </a:rPr>
              <a:t>と</a:t>
            </a:r>
            <a:r>
              <a:rPr kumimoji="1" lang="en-US" altLang="ja-JP" sz="1200" b="0" i="0" u="none" strike="noStrike" kern="1200" cap="none" spc="0" normalizeH="0" baseline="0" noProof="0" dirty="0">
                <a:ln>
                  <a:noFill/>
                </a:ln>
                <a:solidFill>
                  <a:srgbClr val="000000"/>
                </a:solidFill>
                <a:effectLst/>
                <a:uLnTx/>
                <a:uFillTx/>
                <a:latin typeface="Rakuten Sans"/>
                <a:ea typeface="メイリオ"/>
                <a:cs typeface="+mn-cs"/>
              </a:rPr>
              <a:t>Mac</a:t>
            </a:r>
            <a:r>
              <a:rPr kumimoji="1" lang="ja-JP" altLang="en-US" sz="1200" b="0" i="0" u="none" strike="noStrike" kern="1200" cap="none" spc="0" normalizeH="0" baseline="0" noProof="0" dirty="0">
                <a:ln>
                  <a:noFill/>
                </a:ln>
                <a:solidFill>
                  <a:srgbClr val="000000"/>
                </a:solidFill>
                <a:effectLst/>
                <a:uLnTx/>
                <a:uFillTx/>
                <a:latin typeface="Rakuten Sans"/>
                <a:ea typeface="メイリオ"/>
                <a:cs typeface="+mn-cs"/>
              </a:rPr>
              <a:t>どちらも制御可能！</a:t>
            </a:r>
            <a:endParaRPr kumimoji="1" lang="en-US" altLang="ja-JP" sz="1200" b="0"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Rakuten Sans"/>
                <a:ea typeface="メイリオ"/>
                <a:cs typeface="+mn-cs"/>
              </a:rPr>
              <a:t>・</a:t>
            </a:r>
            <a:r>
              <a:rPr kumimoji="1" lang="en-US" altLang="ja-JP" sz="1200" b="0" i="0" u="none" strike="noStrike" kern="1200" cap="none" spc="0" normalizeH="0" baseline="0" noProof="0" dirty="0">
                <a:ln>
                  <a:noFill/>
                </a:ln>
                <a:solidFill>
                  <a:srgbClr val="000000"/>
                </a:solidFill>
                <a:effectLst/>
                <a:uLnTx/>
                <a:uFillTx/>
                <a:latin typeface="Rakuten Sans"/>
                <a:ea typeface="メイリオ"/>
                <a:cs typeface="+mn-cs"/>
              </a:rPr>
              <a:t> Apple Business Manager</a:t>
            </a:r>
            <a:r>
              <a:rPr kumimoji="1" lang="ja-JP" altLang="en-US" sz="1200" b="0" i="0" u="none" strike="noStrike" kern="1200" cap="none" spc="0" normalizeH="0" baseline="0" noProof="0" dirty="0">
                <a:ln>
                  <a:noFill/>
                </a:ln>
                <a:solidFill>
                  <a:srgbClr val="000000"/>
                </a:solidFill>
                <a:effectLst/>
                <a:uLnTx/>
                <a:uFillTx/>
                <a:latin typeface="Rakuten Sans"/>
                <a:ea typeface="メイリオ"/>
                <a:cs typeface="+mn-cs"/>
              </a:rPr>
              <a:t>と</a:t>
            </a:r>
            <a:r>
              <a:rPr kumimoji="1" lang="en-US" altLang="ja-JP" sz="1200" b="0" i="0" u="none" strike="noStrike" kern="1200" cap="none" spc="0" normalizeH="0" baseline="0" noProof="0" dirty="0">
                <a:ln>
                  <a:noFill/>
                </a:ln>
                <a:solidFill>
                  <a:srgbClr val="000000"/>
                </a:solidFill>
                <a:effectLst/>
                <a:uLnTx/>
                <a:uFillTx/>
                <a:latin typeface="Rakuten Sans"/>
                <a:ea typeface="メイリオ"/>
                <a:cs typeface="+mn-cs"/>
              </a:rPr>
              <a:t>Android Enterprise</a:t>
            </a:r>
            <a:r>
              <a:rPr kumimoji="1" lang="ja-JP" altLang="en-US" sz="1200" b="0" i="0" u="none" strike="noStrike" kern="1200" cap="none" spc="0" normalizeH="0" baseline="0" noProof="0" dirty="0">
                <a:ln>
                  <a:noFill/>
                </a:ln>
                <a:solidFill>
                  <a:srgbClr val="000000"/>
                </a:solidFill>
                <a:effectLst/>
                <a:uLnTx/>
                <a:uFillTx/>
                <a:latin typeface="Rakuten Sans"/>
                <a:ea typeface="メイリオ"/>
                <a:cs typeface="+mn-cs"/>
              </a:rPr>
              <a:t>に対応しており、幅広い端末の制御が可能！</a:t>
            </a:r>
            <a:endParaRPr kumimoji="1" lang="en-US" altLang="ja-JP" sz="1200" b="0"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Rakuten Sans"/>
                <a:ea typeface="メイリオ"/>
                <a:cs typeface="+mn-cs"/>
              </a:rPr>
              <a:t>・万が一の時は、遠隔でのロック、データの消去が可能！</a:t>
            </a:r>
            <a:endParaRPr kumimoji="1" lang="en-US" altLang="ja-JP" sz="1200" b="0"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Rakuten Sans"/>
                <a:ea typeface="メイリオ"/>
                <a:cs typeface="+mn-cs"/>
              </a:rPr>
              <a:t>・わかりやすい</a:t>
            </a:r>
            <a:r>
              <a:rPr kumimoji="1" lang="ja-JP" altLang="en-US" sz="1200" b="0" i="0" u="none" strike="noStrike" kern="1200" cap="none" spc="0" normalizeH="0" baseline="0" noProof="0" dirty="0">
                <a:ln>
                  <a:noFill/>
                </a:ln>
                <a:solidFill>
                  <a:srgbClr val="333333"/>
                </a:solidFill>
                <a:effectLst/>
                <a:uLnTx/>
                <a:uFillTx/>
                <a:latin typeface="Rakuten Sans"/>
                <a:ea typeface="メイリオ" panose="020B0604030504040204" pitchFamily="50" charset="-128"/>
                <a:cs typeface="+mn-cs"/>
              </a:rPr>
              <a:t>管理画面で、操作が簡単！</a:t>
            </a:r>
            <a:endParaRPr kumimoji="1" lang="en-US" altLang="ja-JP" sz="1200" b="0" i="0" u="none" strike="noStrike" kern="1200" cap="none" spc="0" normalizeH="0" baseline="0" noProof="0" dirty="0">
              <a:ln>
                <a:noFill/>
              </a:ln>
              <a:solidFill>
                <a:srgbClr val="000000"/>
              </a:solidFill>
              <a:effectLst/>
              <a:uLnTx/>
              <a:uFillTx/>
              <a:latin typeface="Rakuten Sans"/>
              <a:ea typeface="メイリオ"/>
              <a:cs typeface="+mn-cs"/>
            </a:endParaRPr>
          </a:p>
        </p:txBody>
      </p:sp>
      <p:sp>
        <p:nvSpPr>
          <p:cNvPr id="19" name="テキスト ボックス 8">
            <a:extLst>
              <a:ext uri="{FF2B5EF4-FFF2-40B4-BE49-F238E27FC236}">
                <a16:creationId xmlns:a16="http://schemas.microsoft.com/office/drawing/2014/main" id="{5DFBB9AC-DCC9-591F-4E41-10D32A4A64CF}"/>
              </a:ext>
            </a:extLst>
          </p:cNvPr>
          <p:cNvSpPr txBox="1"/>
          <p:nvPr/>
        </p:nvSpPr>
        <p:spPr>
          <a:xfrm>
            <a:off x="6591224" y="1837468"/>
            <a:ext cx="4559213" cy="11695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①様々な種類のデバイスを管理・制御可能！</a:t>
            </a:r>
            <a:endParaRPr kumimoji="1" lang="en-US" altLang="ja-JP" sz="16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②クラウドで運用するため、導入が容易！</a:t>
            </a:r>
            <a:endParaRPr kumimoji="1" lang="en-US" altLang="ja-JP" sz="16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③豊富な導入実績！</a:t>
            </a:r>
            <a:endParaRPr kumimoji="1" lang="en-US" altLang="ja-JP" sz="16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0" name="正方形/長方形 10">
            <a:extLst>
              <a:ext uri="{FF2B5EF4-FFF2-40B4-BE49-F238E27FC236}">
                <a16:creationId xmlns:a16="http://schemas.microsoft.com/office/drawing/2014/main" id="{D866051A-4FE0-B5E3-6FE4-C5E6D44BCB87}"/>
              </a:ext>
            </a:extLst>
          </p:cNvPr>
          <p:cNvSpPr/>
          <p:nvPr/>
        </p:nvSpPr>
        <p:spPr>
          <a:xfrm>
            <a:off x="6594241" y="4384555"/>
            <a:ext cx="1734294" cy="987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strike="noStrike" kern="1200" cap="none" spc="0" normalizeH="0" baseline="0" noProof="0" dirty="0">
                <a:ln>
                  <a:noFill/>
                </a:ln>
                <a:solidFill>
                  <a:srgbClr val="053766"/>
                </a:solidFill>
                <a:effectLst/>
                <a:uLnTx/>
                <a:uFillTx/>
                <a:latin typeface="Rakuten Sans"/>
                <a:ea typeface="メイリオ"/>
                <a:cs typeface="+mn-cs"/>
              </a:rPr>
              <a:t>IT</a:t>
            </a:r>
            <a:r>
              <a:rPr kumimoji="1" lang="ja-JP" altLang="en-US" sz="1100" b="1" i="0" strike="noStrike" kern="1200" cap="none" spc="0" normalizeH="0" baseline="0" noProof="0" dirty="0">
                <a:ln>
                  <a:noFill/>
                </a:ln>
                <a:solidFill>
                  <a:srgbClr val="053766"/>
                </a:solidFill>
                <a:effectLst/>
                <a:uLnTx/>
                <a:uFillTx/>
                <a:latin typeface="Rakuten Sans"/>
                <a:ea typeface="メイリオ"/>
                <a:cs typeface="+mn-cs"/>
              </a:rPr>
              <a:t>資産管理</a:t>
            </a:r>
            <a:endParaRPr kumimoji="1" lang="en-US" altLang="ja-JP" sz="1100" b="1" i="0" strike="noStrike" kern="1200" cap="none" spc="0" normalizeH="0" baseline="0" noProof="0" dirty="0">
              <a:ln>
                <a:noFill/>
              </a:ln>
              <a:solidFill>
                <a:srgbClr val="053766"/>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Rakuten Sans"/>
                <a:ea typeface="メイリオ"/>
                <a:cs typeface="+mn-cs"/>
              </a:rPr>
              <a:t>資産情報を自動取得し台帳化。また業務に必要なアプリを遠隔で配信</a:t>
            </a:r>
            <a:endParaRPr kumimoji="1" lang="en-US" altLang="ja-JP" sz="12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22" name="正方形/長方形 19">
            <a:extLst>
              <a:ext uri="{FF2B5EF4-FFF2-40B4-BE49-F238E27FC236}">
                <a16:creationId xmlns:a16="http://schemas.microsoft.com/office/drawing/2014/main" id="{E63ADBAD-DA01-E635-1B67-5C45FA9183FA}"/>
              </a:ext>
            </a:extLst>
          </p:cNvPr>
          <p:cNvSpPr/>
          <p:nvPr/>
        </p:nvSpPr>
        <p:spPr>
          <a:xfrm>
            <a:off x="8403294" y="4379594"/>
            <a:ext cx="1685141" cy="987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53766"/>
                </a:solidFill>
                <a:effectLst/>
                <a:uLnTx/>
                <a:uFillTx/>
                <a:latin typeface="Rakuten Sans"/>
                <a:ea typeface="メイリオ"/>
                <a:cs typeface="+mn-cs"/>
              </a:rPr>
              <a:t>操作ログ管理</a:t>
            </a:r>
            <a:endParaRPr kumimoji="1" lang="en-US" altLang="ja-JP" sz="1100" b="1" i="0" u="none" strike="noStrike" kern="1200" cap="none" spc="0" normalizeH="0" baseline="0" noProof="0" dirty="0">
              <a:ln>
                <a:noFill/>
              </a:ln>
              <a:solidFill>
                <a:srgbClr val="053766"/>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Rakuten Sans"/>
                <a:ea typeface="メイリオ"/>
                <a:cs typeface="+mn-cs"/>
              </a:rPr>
              <a:t>誰が、いつ、どのような操作をしたのか、操作ログを自動取得、長期保存</a:t>
            </a:r>
            <a:endParaRPr kumimoji="1" lang="en-US" altLang="ja-JP" sz="12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24" name="正方形/長方形 23">
            <a:extLst>
              <a:ext uri="{FF2B5EF4-FFF2-40B4-BE49-F238E27FC236}">
                <a16:creationId xmlns:a16="http://schemas.microsoft.com/office/drawing/2014/main" id="{2ACE9C16-12FB-A324-BAAE-0EDA99AA6A67}"/>
              </a:ext>
            </a:extLst>
          </p:cNvPr>
          <p:cNvSpPr/>
          <p:nvPr/>
        </p:nvSpPr>
        <p:spPr>
          <a:xfrm>
            <a:off x="10169822" y="4379594"/>
            <a:ext cx="1685141" cy="987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53766"/>
                </a:solidFill>
                <a:effectLst/>
                <a:uLnTx/>
                <a:uFillTx/>
                <a:latin typeface="Rakuten Sans"/>
                <a:ea typeface="メイリオ"/>
                <a:cs typeface="+mn-cs"/>
              </a:rPr>
              <a:t>レポート</a:t>
            </a:r>
            <a:endParaRPr kumimoji="1" lang="en-US" altLang="ja-JP" sz="1100" b="1" i="0" u="none" strike="noStrike" kern="1200" cap="none" spc="0" normalizeH="0" baseline="0" noProof="0" dirty="0">
              <a:ln>
                <a:noFill/>
              </a:ln>
              <a:solidFill>
                <a:srgbClr val="053766"/>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Rakuten Sans"/>
                <a:ea typeface="メイリオ"/>
                <a:cs typeface="+mn-cs"/>
              </a:rPr>
              <a:t>自動取得した情報をもとに、</a:t>
            </a:r>
            <a:r>
              <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rPr>
              <a:t>PC</a:t>
            </a:r>
            <a:r>
              <a:rPr kumimoji="1" lang="ja-JP" altLang="en-US" sz="1000" b="0" i="0" u="none" strike="noStrike" kern="1200" cap="none" spc="0" normalizeH="0" baseline="0" noProof="0" dirty="0">
                <a:ln>
                  <a:noFill/>
                </a:ln>
                <a:solidFill>
                  <a:srgbClr val="000000"/>
                </a:solidFill>
                <a:effectLst/>
                <a:uLnTx/>
                <a:uFillTx/>
                <a:latin typeface="Rakuten Sans"/>
                <a:ea typeface="メイリオ"/>
                <a:cs typeface="+mn-cs"/>
              </a:rPr>
              <a:t>・スマホの利用状況を見える化</a:t>
            </a:r>
            <a:endPar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endParaRPr>
          </a:p>
        </p:txBody>
      </p:sp>
      <p:sp>
        <p:nvSpPr>
          <p:cNvPr id="25" name="正方形/長方形 1119">
            <a:extLst>
              <a:ext uri="{FF2B5EF4-FFF2-40B4-BE49-F238E27FC236}">
                <a16:creationId xmlns:a16="http://schemas.microsoft.com/office/drawing/2014/main" id="{A40B37F9-9828-938F-E7D1-07DDF28A767D}"/>
              </a:ext>
            </a:extLst>
          </p:cNvPr>
          <p:cNvSpPr/>
          <p:nvPr/>
        </p:nvSpPr>
        <p:spPr>
          <a:xfrm>
            <a:off x="6594242" y="5420725"/>
            <a:ext cx="1732056" cy="987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53766"/>
                </a:solidFill>
                <a:effectLst/>
                <a:uLnTx/>
                <a:uFillTx/>
                <a:latin typeface="Rakuten Sans"/>
                <a:ea typeface="メイリオ"/>
                <a:cs typeface="+mn-cs"/>
              </a:rPr>
              <a:t>セキュリティ</a:t>
            </a:r>
            <a:endParaRPr kumimoji="1" lang="en-US" altLang="ja-JP" sz="1100" b="1" i="0" u="none" strike="noStrike" kern="1200" cap="none" spc="0" normalizeH="0" baseline="0" noProof="0" dirty="0">
              <a:ln>
                <a:noFill/>
              </a:ln>
              <a:solidFill>
                <a:srgbClr val="053766"/>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Rakuten Sans"/>
                <a:ea typeface="メイリオ"/>
                <a:cs typeface="+mn-cs"/>
              </a:rPr>
              <a:t>情報漏洩等のリスクを未然に防止。デバイスの利用制限や</a:t>
            </a:r>
            <a:r>
              <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rPr>
              <a:t>OS</a:t>
            </a:r>
            <a:r>
              <a:rPr kumimoji="1" lang="ja-JP" altLang="en-US" sz="1000" b="0" i="0" u="none" strike="noStrike" kern="1200" cap="none" spc="0" normalizeH="0" baseline="0" noProof="0" dirty="0">
                <a:ln>
                  <a:noFill/>
                </a:ln>
                <a:solidFill>
                  <a:srgbClr val="000000"/>
                </a:solidFill>
                <a:effectLst/>
                <a:uLnTx/>
                <a:uFillTx/>
                <a:latin typeface="Rakuten Sans"/>
                <a:ea typeface="メイリオ"/>
                <a:cs typeface="+mn-cs"/>
              </a:rPr>
              <a:t>アップデート管理</a:t>
            </a:r>
            <a:endParaRPr kumimoji="1" lang="en-US" altLang="ja-JP" sz="12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26" name="正方形/長方形 1120">
            <a:extLst>
              <a:ext uri="{FF2B5EF4-FFF2-40B4-BE49-F238E27FC236}">
                <a16:creationId xmlns:a16="http://schemas.microsoft.com/office/drawing/2014/main" id="{D4DC7AED-606B-1704-3B23-3B7527F66F1D}"/>
              </a:ext>
            </a:extLst>
          </p:cNvPr>
          <p:cNvSpPr/>
          <p:nvPr/>
        </p:nvSpPr>
        <p:spPr>
          <a:xfrm>
            <a:off x="8403294" y="5420725"/>
            <a:ext cx="1685141" cy="987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53766"/>
                </a:solidFill>
                <a:effectLst/>
                <a:uLnTx/>
                <a:uFillTx/>
                <a:latin typeface="Rakuten Sans"/>
                <a:ea typeface="メイリオ"/>
                <a:cs typeface="+mn-cs"/>
              </a:rPr>
              <a:t>位置情報</a:t>
            </a:r>
            <a:endParaRPr kumimoji="1" lang="en-US" altLang="ja-JP" sz="1100" b="1" i="0" u="none" strike="noStrike" kern="1200" cap="none" spc="0" normalizeH="0" baseline="0" noProof="0" dirty="0">
              <a:ln>
                <a:noFill/>
              </a:ln>
              <a:solidFill>
                <a:srgbClr val="053766"/>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Rakuten Sans"/>
                <a:ea typeface="メイリオ"/>
                <a:cs typeface="+mn-cs"/>
              </a:rPr>
              <a:t>デバイスの位置情報を自動取得。万が一の時の所在確認に効果を発揮</a:t>
            </a:r>
            <a:endPar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endParaRPr>
          </a:p>
        </p:txBody>
      </p:sp>
      <p:sp>
        <p:nvSpPr>
          <p:cNvPr id="27" name="正方形/長方形 1121">
            <a:extLst>
              <a:ext uri="{FF2B5EF4-FFF2-40B4-BE49-F238E27FC236}">
                <a16:creationId xmlns:a16="http://schemas.microsoft.com/office/drawing/2014/main" id="{A60BB454-67E4-EA59-C377-C0A2E37A0537}"/>
              </a:ext>
            </a:extLst>
          </p:cNvPr>
          <p:cNvSpPr/>
          <p:nvPr/>
        </p:nvSpPr>
        <p:spPr>
          <a:xfrm>
            <a:off x="10169823" y="5420725"/>
            <a:ext cx="1685141" cy="987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53766"/>
                </a:solidFill>
                <a:effectLst/>
                <a:uLnTx/>
                <a:uFillTx/>
                <a:latin typeface="Rakuten Sans"/>
                <a:ea typeface="メイリオ"/>
                <a:cs typeface="+mn-cs"/>
              </a:rPr>
              <a:t>幅広いデバイス管理</a:t>
            </a:r>
            <a:endParaRPr kumimoji="1" lang="en-US" altLang="ja-JP" sz="1050" b="1" i="0" u="none" strike="noStrike" kern="1200" cap="none" spc="0" normalizeH="0" baseline="0" noProof="0" dirty="0">
              <a:ln>
                <a:noFill/>
              </a:ln>
              <a:solidFill>
                <a:srgbClr val="053766"/>
              </a:solidFill>
              <a:effectLst/>
              <a:uLnTx/>
              <a:uFillTx/>
              <a:latin typeface="Rakuten Sans"/>
              <a:ea typeface="メイリオ"/>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rPr>
              <a:t>Apple Business Manager</a:t>
            </a:r>
            <a:r>
              <a:rPr kumimoji="1" lang="ja-JP" altLang="en-US" sz="1000" b="0" i="0" u="none" strike="noStrike" kern="1200" cap="none" spc="0" normalizeH="0" baseline="0" noProof="0" dirty="0">
                <a:ln>
                  <a:noFill/>
                </a:ln>
                <a:solidFill>
                  <a:srgbClr val="000000"/>
                </a:solidFill>
                <a:effectLst/>
                <a:uLnTx/>
                <a:uFillTx/>
                <a:latin typeface="Rakuten Sans"/>
                <a:ea typeface="メイリオ"/>
                <a:cs typeface="+mn-cs"/>
              </a:rPr>
              <a:t>と</a:t>
            </a:r>
            <a:r>
              <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rPr>
              <a:t>Android Enterprise</a:t>
            </a:r>
            <a:r>
              <a:rPr kumimoji="1" lang="ja-JP" altLang="en-US" sz="1000" b="0" i="0" u="none" strike="noStrike" kern="1200" cap="none" spc="0" normalizeH="0" baseline="0" noProof="0" dirty="0">
                <a:ln>
                  <a:noFill/>
                </a:ln>
                <a:solidFill>
                  <a:srgbClr val="000000"/>
                </a:solidFill>
                <a:effectLst/>
                <a:uLnTx/>
                <a:uFillTx/>
                <a:latin typeface="Rakuten Sans"/>
                <a:ea typeface="メイリオ"/>
                <a:cs typeface="+mn-cs"/>
              </a:rPr>
              <a:t>に対応しており、高度なモバイル管理を実現</a:t>
            </a:r>
            <a:endParaRPr kumimoji="1" lang="en-US" altLang="ja-JP" sz="1000" b="0" i="0" u="none" strike="noStrike" kern="1200" cap="none" spc="0" normalizeH="0" baseline="0" noProof="0" dirty="0">
              <a:ln>
                <a:noFill/>
              </a:ln>
              <a:solidFill>
                <a:srgbClr val="000000"/>
              </a:solidFill>
              <a:effectLst/>
              <a:uLnTx/>
              <a:uFillTx/>
              <a:latin typeface="Rakuten Sans"/>
              <a:ea typeface="メイリオ"/>
              <a:cs typeface="+mn-cs"/>
            </a:endParaRPr>
          </a:p>
        </p:txBody>
      </p:sp>
      <p:sp>
        <p:nvSpPr>
          <p:cNvPr id="32" name="テキスト ボックス 1128">
            <a:extLst>
              <a:ext uri="{FF2B5EF4-FFF2-40B4-BE49-F238E27FC236}">
                <a16:creationId xmlns:a16="http://schemas.microsoft.com/office/drawing/2014/main" id="{EB576B48-C329-0622-3E7E-11B877C0C635}"/>
              </a:ext>
            </a:extLst>
          </p:cNvPr>
          <p:cNvSpPr txBox="1"/>
          <p:nvPr/>
        </p:nvSpPr>
        <p:spPr>
          <a:xfrm>
            <a:off x="6708569" y="3109741"/>
            <a:ext cx="2415903" cy="707886"/>
          </a:xfrm>
          <a:prstGeom prst="rect">
            <a:avLst/>
          </a:prstGeom>
          <a:solidFill>
            <a:srgbClr val="E7EDF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Rakuten Sans"/>
                <a:ea typeface="メイリオ"/>
                <a:cs typeface="+mn-cs"/>
              </a:rPr>
              <a:t>導入実績　</a:t>
            </a:r>
            <a:r>
              <a:rPr lang="en-US" altLang="ja-JP" sz="2000" b="1" dirty="0">
                <a:solidFill>
                  <a:srgbClr val="FF008C"/>
                </a:solidFill>
                <a:latin typeface="Rakuten Sans"/>
                <a:ea typeface="メイリオ"/>
              </a:rPr>
              <a:t>9</a:t>
            </a:r>
            <a:r>
              <a:rPr kumimoji="1" lang="en-US" altLang="ja-JP" sz="2000" b="1" i="0" u="none" strike="noStrike" kern="1200" cap="none" spc="0" normalizeH="0" baseline="0" noProof="0" dirty="0">
                <a:ln>
                  <a:noFill/>
                </a:ln>
                <a:solidFill>
                  <a:srgbClr val="FF008C"/>
                </a:solidFill>
                <a:effectLst/>
                <a:uLnTx/>
                <a:uFillTx/>
                <a:latin typeface="Rakuten Sans"/>
                <a:ea typeface="メイリオ"/>
                <a:cs typeface="+mn-cs"/>
              </a:rPr>
              <a:t>,000</a:t>
            </a:r>
            <a:r>
              <a:rPr kumimoji="1" lang="ja-JP" altLang="en-US" sz="1200" b="1" i="0" u="none" strike="noStrike" kern="1200" cap="none" spc="0" normalizeH="0" baseline="0" noProof="0" dirty="0">
                <a:ln>
                  <a:noFill/>
                </a:ln>
                <a:solidFill>
                  <a:srgbClr val="000000"/>
                </a:solidFill>
                <a:effectLst/>
                <a:uLnTx/>
                <a:uFillTx/>
                <a:latin typeface="Rakuten Sans"/>
                <a:ea typeface="メイリオ"/>
                <a:cs typeface="+mn-cs"/>
              </a:rPr>
              <a:t>社以上</a:t>
            </a:r>
            <a:endParaRPr kumimoji="1" lang="en-US" altLang="ja-JP" sz="1200" b="1"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Rakuten Sans"/>
                <a:ea typeface="メイリオ"/>
                <a:cs typeface="+mn-cs"/>
              </a:rPr>
              <a:t>サービス提供実績　</a:t>
            </a:r>
            <a:r>
              <a:rPr kumimoji="1" lang="en-US" altLang="ja-JP" sz="2000" b="1" i="0" u="none" strike="noStrike" kern="1200" cap="none" spc="0" normalizeH="0" baseline="0" noProof="0" dirty="0">
                <a:ln>
                  <a:noFill/>
                </a:ln>
                <a:solidFill>
                  <a:srgbClr val="FF008C"/>
                </a:solidFill>
                <a:effectLst/>
                <a:uLnTx/>
                <a:uFillTx/>
                <a:latin typeface="Rakuten Sans"/>
                <a:ea typeface="メイリオ"/>
                <a:cs typeface="+mn-cs"/>
              </a:rPr>
              <a:t>10</a:t>
            </a:r>
            <a:r>
              <a:rPr kumimoji="1" lang="ja-JP" altLang="en-US" sz="1200" b="1" i="0" u="none" strike="noStrike" kern="1200" cap="none" spc="0" normalizeH="0" baseline="0" noProof="0" dirty="0">
                <a:ln>
                  <a:noFill/>
                </a:ln>
                <a:solidFill>
                  <a:srgbClr val="000000"/>
                </a:solidFill>
                <a:effectLst/>
                <a:uLnTx/>
                <a:uFillTx/>
                <a:latin typeface="Rakuten Sans"/>
                <a:ea typeface="メイリオ"/>
                <a:cs typeface="+mn-cs"/>
              </a:rPr>
              <a:t>年以上</a:t>
            </a:r>
            <a:endParaRPr kumimoji="1" lang="en-US" altLang="ja-JP" sz="1200" b="1" i="0" u="none" strike="noStrike" kern="1200" cap="none" spc="0" normalizeH="0" baseline="0" noProof="0" dirty="0">
              <a:ln>
                <a:noFill/>
              </a:ln>
              <a:solidFill>
                <a:srgbClr val="000000"/>
              </a:solidFill>
              <a:effectLst/>
              <a:uLnTx/>
              <a:uFillTx/>
              <a:latin typeface="Rakuten Sans"/>
              <a:ea typeface="メイリオ"/>
              <a:cs typeface="+mn-cs"/>
            </a:endParaRPr>
          </a:p>
        </p:txBody>
      </p:sp>
      <p:graphicFrame>
        <p:nvGraphicFramePr>
          <p:cNvPr id="33" name="表 1129">
            <a:extLst>
              <a:ext uri="{FF2B5EF4-FFF2-40B4-BE49-F238E27FC236}">
                <a16:creationId xmlns:a16="http://schemas.microsoft.com/office/drawing/2014/main" id="{4F0E11F3-D470-BCB4-0953-8351205F69DF}"/>
              </a:ext>
            </a:extLst>
          </p:cNvPr>
          <p:cNvGraphicFramePr>
            <a:graphicFrameLocks noGrp="1"/>
          </p:cNvGraphicFramePr>
          <p:nvPr/>
        </p:nvGraphicFramePr>
        <p:xfrm>
          <a:off x="370504" y="4773537"/>
          <a:ext cx="1754103" cy="579098"/>
        </p:xfrm>
        <a:graphic>
          <a:graphicData uri="http://schemas.openxmlformats.org/drawingml/2006/table">
            <a:tbl>
              <a:tblPr/>
              <a:tblGrid>
                <a:gridCol w="1754103">
                  <a:extLst>
                    <a:ext uri="{9D8B030D-6E8A-4147-A177-3AD203B41FA5}">
                      <a16:colId xmlns:a16="http://schemas.microsoft.com/office/drawing/2014/main" val="2581890480"/>
                    </a:ext>
                  </a:extLst>
                </a:gridCol>
              </a:tblGrid>
              <a:tr h="237468">
                <a:tc>
                  <a:txBody>
                    <a:bodyPr/>
                    <a:lstStyle/>
                    <a:p>
                      <a:pPr algn="ctr" fontAlgn="ctr"/>
                      <a:r>
                        <a:rPr lang="ja-JP" altLang="en-US" sz="1100" b="0" i="0" u="none" strike="noStrike" dirty="0">
                          <a:solidFill>
                            <a:srgbClr val="000000"/>
                          </a:solidFill>
                          <a:effectLst/>
                          <a:latin typeface="+mn-lt"/>
                          <a:ea typeface="+mn-ea"/>
                        </a:rPr>
                        <a:t>月額費用</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extLst>
                  <a:ext uri="{0D108BD9-81ED-4DB2-BD59-A6C34878D82A}">
                    <a16:rowId xmlns:a16="http://schemas.microsoft.com/office/drawing/2014/main" val="981638726"/>
                  </a:ext>
                </a:extLst>
              </a:tr>
              <a:tr h="197591">
                <a:tc>
                  <a:txBody>
                    <a:bodyPr/>
                    <a:lstStyle/>
                    <a:p>
                      <a:pPr algn="ctr" fontAlgn="ctr"/>
                      <a:r>
                        <a:rPr lang="en-US" altLang="ja-JP" sz="1100" b="0" i="0" u="none" strike="noStrike" dirty="0">
                          <a:solidFill>
                            <a:srgbClr val="000000"/>
                          </a:solidFill>
                          <a:effectLst/>
                          <a:latin typeface="+mn-lt"/>
                          <a:ea typeface="+mn-ea"/>
                        </a:rPr>
                        <a:t>300</a:t>
                      </a:r>
                      <a:r>
                        <a:rPr lang="ja-JP" altLang="en-US" sz="1100" b="0" i="0" u="none" strike="noStrike" dirty="0">
                          <a:solidFill>
                            <a:srgbClr val="000000"/>
                          </a:solidFill>
                          <a:effectLst/>
                          <a:latin typeface="+mn-lt"/>
                          <a:ea typeface="+mn-ea"/>
                        </a:rPr>
                        <a:t>円</a:t>
                      </a:r>
                      <a:r>
                        <a:rPr lang="en-US" altLang="ja-JP" sz="1100" b="0" i="0" u="none" strike="noStrike" dirty="0">
                          <a:solidFill>
                            <a:srgbClr val="000000"/>
                          </a:solidFill>
                          <a:effectLst/>
                          <a:latin typeface="+mn-lt"/>
                          <a:ea typeface="+mn-ea"/>
                        </a:rPr>
                        <a:t>/</a:t>
                      </a:r>
                      <a:r>
                        <a:rPr lang="ja-JP" altLang="en-US" sz="1100" b="0" i="0" u="none" strike="noStrike" dirty="0">
                          <a:solidFill>
                            <a:srgbClr val="000000"/>
                          </a:solidFill>
                          <a:effectLst/>
                          <a:latin typeface="+mn-lt"/>
                          <a:ea typeface="+mn-ea"/>
                        </a:rPr>
                        <a:t>ライセンス</a:t>
                      </a:r>
                      <a:endParaRPr lang="en-US" altLang="ja-JP" sz="1100" b="0" i="0" u="none" strike="noStrike" dirty="0">
                        <a:solidFill>
                          <a:srgbClr val="000000"/>
                        </a:solidFill>
                        <a:effectLst/>
                        <a:latin typeface="+mn-lt"/>
                        <a:ea typeface="+mn-ea"/>
                      </a:endParaRPr>
                    </a:p>
                    <a:p>
                      <a:pPr algn="ctr" fontAlgn="ctr"/>
                      <a:r>
                        <a:rPr lang="ja-JP" altLang="en-US" sz="1100" b="0" i="0" u="none" strike="noStrike" dirty="0">
                          <a:solidFill>
                            <a:srgbClr val="000000"/>
                          </a:solidFill>
                          <a:effectLst/>
                          <a:latin typeface="+mn-lt"/>
                          <a:ea typeface="+mn-ea"/>
                        </a:rPr>
                        <a:t>（税込</a:t>
                      </a:r>
                      <a:r>
                        <a:rPr lang="en-US" altLang="ja-JP" sz="1100" b="0" i="0" u="none" strike="noStrike" dirty="0">
                          <a:solidFill>
                            <a:srgbClr val="000000"/>
                          </a:solidFill>
                          <a:effectLst/>
                          <a:latin typeface="+mn-lt"/>
                          <a:ea typeface="+mn-ea"/>
                        </a:rPr>
                        <a:t>330</a:t>
                      </a:r>
                      <a:r>
                        <a:rPr lang="ja-JP" altLang="en-US" sz="1100" b="0" i="0" u="none" strike="noStrike" dirty="0">
                          <a:solidFill>
                            <a:srgbClr val="000000"/>
                          </a:solidFill>
                          <a:effectLst/>
                          <a:latin typeface="+mn-lt"/>
                          <a:ea typeface="+mn-ea"/>
                        </a:rPr>
                        <a:t>円）</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2451732"/>
                  </a:ext>
                </a:extLst>
              </a:tr>
            </a:tbl>
          </a:graphicData>
        </a:graphic>
      </p:graphicFrame>
      <p:graphicFrame>
        <p:nvGraphicFramePr>
          <p:cNvPr id="34" name="表 2">
            <a:extLst>
              <a:ext uri="{FF2B5EF4-FFF2-40B4-BE49-F238E27FC236}">
                <a16:creationId xmlns:a16="http://schemas.microsoft.com/office/drawing/2014/main" id="{64F5BF0A-4941-00CF-F468-E8751C7FAAFA}"/>
              </a:ext>
            </a:extLst>
          </p:cNvPr>
          <p:cNvGraphicFramePr>
            <a:graphicFrameLocks noGrp="1"/>
          </p:cNvGraphicFramePr>
          <p:nvPr/>
        </p:nvGraphicFramePr>
        <p:xfrm>
          <a:off x="2212576" y="4752900"/>
          <a:ext cx="3945486" cy="1252264"/>
        </p:xfrm>
        <a:graphic>
          <a:graphicData uri="http://schemas.openxmlformats.org/drawingml/2006/table">
            <a:tbl>
              <a:tblPr/>
              <a:tblGrid>
                <a:gridCol w="1675130">
                  <a:extLst>
                    <a:ext uri="{9D8B030D-6E8A-4147-A177-3AD203B41FA5}">
                      <a16:colId xmlns:a16="http://schemas.microsoft.com/office/drawing/2014/main" val="3877758142"/>
                    </a:ext>
                  </a:extLst>
                </a:gridCol>
                <a:gridCol w="2270356">
                  <a:extLst>
                    <a:ext uri="{9D8B030D-6E8A-4147-A177-3AD203B41FA5}">
                      <a16:colId xmlns:a16="http://schemas.microsoft.com/office/drawing/2014/main" val="2138746344"/>
                    </a:ext>
                  </a:extLst>
                </a:gridCol>
              </a:tblGrid>
              <a:tr h="215944">
                <a:tc gridSpan="2">
                  <a:txBody>
                    <a:bodyPr/>
                    <a:lstStyle/>
                    <a:p>
                      <a:pPr algn="ctr" fontAlgn="ctr"/>
                      <a:r>
                        <a:rPr lang="ja-JP" altLang="en-US" sz="1100" b="0" i="0" u="none" strike="noStrike" dirty="0">
                          <a:solidFill>
                            <a:srgbClr val="000000"/>
                          </a:solidFill>
                          <a:effectLst/>
                          <a:latin typeface="+mn-lt"/>
                          <a:ea typeface="+mn-ea"/>
                        </a:rPr>
                        <a:t>オプション（月額）</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668555"/>
                  </a:ext>
                </a:extLst>
              </a:tr>
              <a:tr h="215944">
                <a:tc>
                  <a:txBody>
                    <a:bodyPr/>
                    <a:lstStyle/>
                    <a:p>
                      <a:pPr algn="l" fontAlgn="ctr"/>
                      <a:r>
                        <a:rPr lang="ja-JP" altLang="en-US" sz="900" b="0" i="0" u="none" strike="noStrike" dirty="0">
                          <a:solidFill>
                            <a:srgbClr val="000000"/>
                          </a:solidFill>
                          <a:effectLst/>
                          <a:latin typeface="+mn-lt"/>
                          <a:ea typeface="+mn-ea"/>
                        </a:rPr>
                        <a:t>外部脅威調査（</a:t>
                      </a:r>
                      <a:r>
                        <a:rPr lang="en-US" sz="900" b="0" i="0" u="none" strike="noStrike" dirty="0">
                          <a:solidFill>
                            <a:srgbClr val="000000"/>
                          </a:solidFill>
                          <a:effectLst/>
                          <a:latin typeface="+mn-lt"/>
                          <a:ea typeface="+mn-ea"/>
                        </a:rPr>
                        <a:t>Windows）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algn="l" fontAlgn="ctr"/>
                      <a:r>
                        <a:rPr lang="en-US" altLang="ja-JP" sz="1100" b="0" i="0" u="none" strike="noStrike" dirty="0">
                          <a:solidFill>
                            <a:srgbClr val="000000"/>
                          </a:solidFill>
                          <a:effectLst/>
                          <a:latin typeface="+mn-lt"/>
                          <a:ea typeface="+mn-ea"/>
                        </a:rPr>
                        <a:t>100</a:t>
                      </a:r>
                      <a:r>
                        <a:rPr lang="ja-JP" altLang="en-US" sz="1100" b="0" i="0" u="none" strike="noStrike" dirty="0">
                          <a:solidFill>
                            <a:srgbClr val="000000"/>
                          </a:solidFill>
                          <a:effectLst/>
                          <a:latin typeface="+mn-lt"/>
                          <a:ea typeface="+mn-ea"/>
                        </a:rPr>
                        <a:t>円（税込</a:t>
                      </a:r>
                      <a:r>
                        <a:rPr lang="en-US" altLang="ja-JP" sz="1100" b="0" i="0" u="none" strike="noStrike" dirty="0">
                          <a:solidFill>
                            <a:srgbClr val="000000"/>
                          </a:solidFill>
                          <a:effectLst/>
                          <a:latin typeface="+mn-lt"/>
                          <a:ea typeface="+mn-ea"/>
                        </a:rPr>
                        <a:t>110</a:t>
                      </a:r>
                      <a:r>
                        <a:rPr lang="ja-JP" altLang="en-US" sz="1100" b="0" i="0" u="none" strike="noStrike" dirty="0">
                          <a:solidFill>
                            <a:srgbClr val="000000"/>
                          </a:solidFill>
                          <a:effectLst/>
                          <a:latin typeface="+mn-lt"/>
                          <a:ea typeface="+mn-ea"/>
                        </a:rPr>
                        <a:t>円）</a:t>
                      </a:r>
                      <a:r>
                        <a:rPr lang="en-US" altLang="ja-JP" sz="1100" b="0" i="0" u="none" strike="noStrike" dirty="0">
                          <a:solidFill>
                            <a:srgbClr val="000000"/>
                          </a:solidFill>
                          <a:effectLst/>
                          <a:latin typeface="+mn-lt"/>
                          <a:ea typeface="+mn-ea"/>
                        </a:rPr>
                        <a:t>/</a:t>
                      </a:r>
                      <a:r>
                        <a:rPr lang="ja-JP" altLang="en-US" sz="1100" b="0" i="0" u="none" strike="noStrike" dirty="0">
                          <a:solidFill>
                            <a:srgbClr val="000000"/>
                          </a:solidFill>
                          <a:effectLst/>
                          <a:latin typeface="+mn-lt"/>
                          <a:ea typeface="+mn-ea"/>
                        </a:rPr>
                        <a:t>ライセンス</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74286078"/>
                  </a:ext>
                </a:extLst>
              </a:tr>
              <a:tr h="215944">
                <a:tc>
                  <a:txBody>
                    <a:bodyPr/>
                    <a:lstStyle/>
                    <a:p>
                      <a:pPr algn="l" fontAlgn="ctr"/>
                      <a:r>
                        <a:rPr lang="en-US" altLang="ja-JP" sz="900" b="0" i="0" u="none" strike="noStrike" dirty="0">
                          <a:solidFill>
                            <a:srgbClr val="000000"/>
                          </a:solidFill>
                          <a:effectLst/>
                          <a:latin typeface="+mn-lt"/>
                          <a:ea typeface="+mn-ea"/>
                        </a:rPr>
                        <a:t>VPP</a:t>
                      </a:r>
                      <a:r>
                        <a:rPr lang="ja-JP" altLang="en-US" sz="900" b="0" i="0" u="none" strike="noStrike" dirty="0">
                          <a:solidFill>
                            <a:srgbClr val="000000"/>
                          </a:solidFill>
                          <a:effectLst/>
                          <a:latin typeface="+mn-lt"/>
                          <a:ea typeface="+mn-ea"/>
                        </a:rPr>
                        <a:t>アプリの配信／管理機能</a:t>
                      </a:r>
                      <a:endParaRPr lang="en-US" sz="900" b="0" i="0" u="none" strike="noStrike" dirty="0">
                        <a:solidFill>
                          <a:srgbClr val="000000"/>
                        </a:solidFill>
                        <a:effectLst/>
                        <a:latin typeface="+mn-lt"/>
                        <a:ea typeface="+mn-ea"/>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algn="l" fontAlgn="ctr"/>
                      <a:r>
                        <a:rPr lang="en-US" altLang="ja-JP" sz="1100" b="0" i="0" u="none" strike="noStrike" dirty="0">
                          <a:solidFill>
                            <a:srgbClr val="000000"/>
                          </a:solidFill>
                          <a:effectLst/>
                          <a:latin typeface="+mn-lt"/>
                          <a:ea typeface="+mn-ea"/>
                        </a:rPr>
                        <a:t>100</a:t>
                      </a:r>
                      <a:r>
                        <a:rPr lang="ja-JP" altLang="en-US" sz="1100" b="0" i="0" u="none" strike="noStrike" dirty="0">
                          <a:solidFill>
                            <a:srgbClr val="000000"/>
                          </a:solidFill>
                          <a:effectLst/>
                          <a:latin typeface="+mn-lt"/>
                          <a:ea typeface="+mn-ea"/>
                        </a:rPr>
                        <a:t>円（税込</a:t>
                      </a:r>
                      <a:r>
                        <a:rPr lang="en-US" altLang="ja-JP" sz="1100" b="0" i="0" u="none" strike="noStrike" dirty="0">
                          <a:solidFill>
                            <a:srgbClr val="000000"/>
                          </a:solidFill>
                          <a:effectLst/>
                          <a:latin typeface="+mn-lt"/>
                          <a:ea typeface="+mn-ea"/>
                        </a:rPr>
                        <a:t>110</a:t>
                      </a:r>
                      <a:r>
                        <a:rPr lang="ja-JP" altLang="en-US" sz="1100" b="0" i="0" u="none" strike="noStrike" dirty="0">
                          <a:solidFill>
                            <a:srgbClr val="000000"/>
                          </a:solidFill>
                          <a:effectLst/>
                          <a:latin typeface="+mn-lt"/>
                          <a:ea typeface="+mn-ea"/>
                        </a:rPr>
                        <a:t>円）</a:t>
                      </a:r>
                      <a:r>
                        <a:rPr lang="en-US" altLang="ja-JP" sz="1100" b="0" i="0" u="none" strike="noStrike" dirty="0">
                          <a:solidFill>
                            <a:srgbClr val="000000"/>
                          </a:solidFill>
                          <a:effectLst/>
                          <a:latin typeface="+mn-lt"/>
                          <a:ea typeface="+mn-ea"/>
                        </a:rPr>
                        <a:t>/</a:t>
                      </a:r>
                      <a:r>
                        <a:rPr lang="ja-JP" altLang="en-US" sz="1100" b="0" i="0" u="none" strike="noStrike" dirty="0">
                          <a:solidFill>
                            <a:srgbClr val="000000"/>
                          </a:solidFill>
                          <a:effectLst/>
                          <a:latin typeface="+mn-lt"/>
                          <a:ea typeface="+mn-ea"/>
                        </a:rPr>
                        <a:t>ライセンス</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63064166"/>
                  </a:ext>
                </a:extLst>
              </a:tr>
              <a:tr h="215944">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9pPr>
                    </a:lstStyle>
                    <a:p>
                      <a:pPr algn="l" fontAlgn="ctr"/>
                      <a:r>
                        <a:rPr lang="ja-JP" altLang="en-US" sz="900" b="0" u="none" strike="noStrike" dirty="0">
                          <a:effectLst/>
                          <a:latin typeface="+mn-lt"/>
                        </a:rPr>
                        <a:t>ログ運用</a:t>
                      </a:r>
                      <a:endParaRPr lang="ja-JP" altLang="en-US" sz="900" b="0" i="0" u="none" strike="noStrike" dirty="0">
                        <a:solidFill>
                          <a:srgbClr val="000000"/>
                        </a:solidFill>
                        <a:effectLst/>
                        <a:latin typeface="+mn-lt"/>
                        <a:ea typeface="游ゴシック" panose="020B0400000000000000" pitchFamily="50" charset="-128"/>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9pPr>
                    </a:lstStyle>
                    <a:p>
                      <a:pPr algn="l" fontAlgn="ctr"/>
                      <a:r>
                        <a:rPr lang="en-US" altLang="ja-JP" sz="1100" b="0" u="none" strike="noStrike" dirty="0">
                          <a:effectLst/>
                          <a:latin typeface="+mn-lt"/>
                        </a:rPr>
                        <a:t>100</a:t>
                      </a:r>
                      <a:r>
                        <a:rPr lang="ja-JP" altLang="en-US" sz="1100" b="0" u="none" strike="noStrike" dirty="0">
                          <a:effectLst/>
                          <a:latin typeface="+mn-lt"/>
                        </a:rPr>
                        <a:t>円</a:t>
                      </a:r>
                      <a:r>
                        <a:rPr kumimoji="1" lang="ja-JP" altLang="en-US" sz="1100" b="0" i="0" u="none" strike="noStrike" cap="none" spc="0" baseline="0" dirty="0">
                          <a:ln>
                            <a:noFill/>
                          </a:ln>
                          <a:solidFill>
                            <a:srgbClr val="000000"/>
                          </a:solidFill>
                          <a:effectLst/>
                          <a:uFillTx/>
                          <a:latin typeface="游ゴシック" panose="020F0502020204030204"/>
                          <a:ea typeface="+mn-ea"/>
                          <a:cs typeface="+mn-cs"/>
                          <a:sym typeface="Rakuten Global B"/>
                        </a:rPr>
                        <a:t>（税込</a:t>
                      </a:r>
                      <a:r>
                        <a:rPr kumimoji="1" lang="en-US" altLang="ja-JP" sz="1100" b="0" i="0" u="none" strike="noStrike" cap="none" spc="0" baseline="0" dirty="0">
                          <a:ln>
                            <a:noFill/>
                          </a:ln>
                          <a:solidFill>
                            <a:srgbClr val="000000"/>
                          </a:solidFill>
                          <a:effectLst/>
                          <a:uFillTx/>
                          <a:latin typeface="+mj-lt"/>
                          <a:ea typeface="+mn-ea"/>
                          <a:cs typeface="+mn-cs"/>
                          <a:sym typeface="Rakuten Global B"/>
                        </a:rPr>
                        <a:t>110</a:t>
                      </a:r>
                      <a:r>
                        <a:rPr kumimoji="1" lang="ja-JP" altLang="en-US" sz="1100" b="0" i="0" u="none" strike="noStrike" cap="none" spc="0" baseline="0" dirty="0">
                          <a:ln>
                            <a:noFill/>
                          </a:ln>
                          <a:solidFill>
                            <a:srgbClr val="000000"/>
                          </a:solidFill>
                          <a:effectLst/>
                          <a:uFillTx/>
                          <a:latin typeface="游ゴシック" panose="020F0502020204030204"/>
                          <a:ea typeface="+mn-ea"/>
                          <a:cs typeface="+mn-cs"/>
                          <a:sym typeface="Rakuten Global B"/>
                        </a:rPr>
                        <a:t>円）</a:t>
                      </a:r>
                      <a:r>
                        <a:rPr lang="en-US" altLang="ja-JP" sz="1100" b="0" u="none" strike="noStrike" dirty="0">
                          <a:effectLst/>
                          <a:latin typeface="+mn-lt"/>
                        </a:rPr>
                        <a:t>/</a:t>
                      </a:r>
                      <a:r>
                        <a:rPr lang="ja-JP" altLang="en-US" sz="1100" b="0" u="none" strike="noStrike" dirty="0">
                          <a:effectLst/>
                          <a:latin typeface="+mn-lt"/>
                        </a:rPr>
                        <a:t>ライセンス</a:t>
                      </a:r>
                      <a:endParaRPr lang="ja-JP" altLang="en-US" sz="1100" b="0" i="0" u="none" strike="noStrike" dirty="0">
                        <a:solidFill>
                          <a:srgbClr val="000000"/>
                        </a:solidFill>
                        <a:effectLst/>
                        <a:latin typeface="+mn-lt"/>
                        <a:ea typeface="游ゴシック" panose="020B0400000000000000" pitchFamily="50" charset="-128"/>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1004871"/>
                  </a:ext>
                </a:extLst>
              </a:tr>
              <a:tr h="215944">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9pPr>
                    </a:lstStyle>
                    <a:p>
                      <a:pPr algn="l" fontAlgn="ctr"/>
                      <a:r>
                        <a:rPr lang="en-US" altLang="ja-JP" sz="900" b="0" u="none" strike="noStrike" dirty="0">
                          <a:effectLst/>
                          <a:latin typeface="+mn-lt"/>
                        </a:rPr>
                        <a:t>Web</a:t>
                      </a:r>
                      <a:r>
                        <a:rPr lang="ja-JP" altLang="en-US" sz="900" b="0" u="none" strike="noStrike" dirty="0">
                          <a:effectLst/>
                          <a:latin typeface="+mn-lt"/>
                        </a:rPr>
                        <a:t>フィルタリング</a:t>
                      </a:r>
                      <a:endParaRPr lang="ja-JP" altLang="en-US" sz="900" b="0" i="0" u="none" strike="noStrike" dirty="0">
                        <a:solidFill>
                          <a:srgbClr val="000000"/>
                        </a:solidFill>
                        <a:effectLst/>
                        <a:latin typeface="+mn-lt"/>
                        <a:ea typeface="游ゴシック" panose="020B0400000000000000" pitchFamily="50" charset="-128"/>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dk1"/>
                          </a:solidFill>
                          <a:uFillTx/>
                          <a:latin typeface="游ゴシック" panose="020F0502020204030204"/>
                          <a:sym typeface="Rakuten Global B"/>
                        </a:defRPr>
                      </a:lvl9pPr>
                    </a:lstStyle>
                    <a:p>
                      <a:pPr algn="l" fontAlgn="ctr"/>
                      <a:r>
                        <a:rPr lang="en-US" altLang="ja-JP" sz="1100" b="0" u="none" strike="noStrike" dirty="0">
                          <a:effectLst/>
                          <a:latin typeface="+mn-lt"/>
                        </a:rPr>
                        <a:t>100</a:t>
                      </a:r>
                      <a:r>
                        <a:rPr lang="ja-JP" altLang="en-US" sz="1100" b="0" u="none" strike="noStrike" dirty="0">
                          <a:effectLst/>
                          <a:latin typeface="+mn-lt"/>
                        </a:rPr>
                        <a:t>円</a:t>
                      </a:r>
                      <a:r>
                        <a:rPr kumimoji="1" lang="ja-JP" altLang="en-US" sz="1100" b="0" i="0" u="none" strike="noStrike" cap="none" spc="0" baseline="0" dirty="0">
                          <a:ln>
                            <a:noFill/>
                          </a:ln>
                          <a:solidFill>
                            <a:srgbClr val="000000"/>
                          </a:solidFill>
                          <a:effectLst/>
                          <a:uFillTx/>
                          <a:latin typeface="游ゴシック" panose="020F0502020204030204"/>
                          <a:ea typeface="+mn-ea"/>
                          <a:cs typeface="+mn-cs"/>
                          <a:sym typeface="Rakuten Global B"/>
                        </a:rPr>
                        <a:t>（税込</a:t>
                      </a:r>
                      <a:r>
                        <a:rPr kumimoji="1" lang="en-US" altLang="ja-JP" sz="1100" b="0" i="0" u="none" strike="noStrike" cap="none" spc="0" baseline="0" dirty="0">
                          <a:ln>
                            <a:noFill/>
                          </a:ln>
                          <a:solidFill>
                            <a:srgbClr val="000000"/>
                          </a:solidFill>
                          <a:effectLst/>
                          <a:uFillTx/>
                          <a:latin typeface="+mj-lt"/>
                          <a:ea typeface="+mn-ea"/>
                          <a:cs typeface="+mn-cs"/>
                          <a:sym typeface="Rakuten Global B"/>
                        </a:rPr>
                        <a:t>110</a:t>
                      </a:r>
                      <a:r>
                        <a:rPr kumimoji="1" lang="ja-JP" altLang="en-US" sz="1100" b="0" i="0" u="none" strike="noStrike" cap="none" spc="0" baseline="0" dirty="0">
                          <a:ln>
                            <a:noFill/>
                          </a:ln>
                          <a:solidFill>
                            <a:srgbClr val="000000"/>
                          </a:solidFill>
                          <a:effectLst/>
                          <a:uFillTx/>
                          <a:latin typeface="游ゴシック" panose="020F0502020204030204"/>
                          <a:ea typeface="+mn-ea"/>
                          <a:cs typeface="+mn-cs"/>
                          <a:sym typeface="Rakuten Global B"/>
                        </a:rPr>
                        <a:t>円）</a:t>
                      </a:r>
                      <a:r>
                        <a:rPr lang="en-US" altLang="ja-JP" sz="1100" b="0" u="none" strike="noStrike" dirty="0">
                          <a:effectLst/>
                          <a:latin typeface="+mn-lt"/>
                        </a:rPr>
                        <a:t>/</a:t>
                      </a:r>
                      <a:r>
                        <a:rPr lang="ja-JP" altLang="en-US" sz="1100" b="0" u="none" strike="noStrike" dirty="0">
                          <a:effectLst/>
                          <a:latin typeface="+mn-lt"/>
                        </a:rPr>
                        <a:t>ライセンス</a:t>
                      </a:r>
                      <a:endParaRPr lang="ja-JP" altLang="en-US" sz="1100" b="0" i="0" u="none" strike="noStrike" dirty="0">
                        <a:solidFill>
                          <a:srgbClr val="000000"/>
                        </a:solidFill>
                        <a:effectLst/>
                        <a:latin typeface="+mn-lt"/>
                        <a:ea typeface="游ゴシック" panose="020B0400000000000000" pitchFamily="50" charset="-128"/>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0740196"/>
                  </a:ext>
                </a:extLst>
              </a:tr>
            </a:tbl>
          </a:graphicData>
        </a:graphic>
      </p:graphicFrame>
      <p:grpSp>
        <p:nvGrpSpPr>
          <p:cNvPr id="36" name="グループ化 1136">
            <a:extLst>
              <a:ext uri="{FF2B5EF4-FFF2-40B4-BE49-F238E27FC236}">
                <a16:creationId xmlns:a16="http://schemas.microsoft.com/office/drawing/2014/main" id="{ADF65FAD-717F-9A41-A6E1-3B7E3BC2E7AD}"/>
              </a:ext>
            </a:extLst>
          </p:cNvPr>
          <p:cNvGrpSpPr/>
          <p:nvPr/>
        </p:nvGrpSpPr>
        <p:grpSpPr>
          <a:xfrm>
            <a:off x="9221828" y="2881717"/>
            <a:ext cx="793848" cy="983286"/>
            <a:chOff x="5145137" y="2451957"/>
            <a:chExt cx="409320" cy="591929"/>
          </a:xfrm>
        </p:grpSpPr>
        <p:pic>
          <p:nvPicPr>
            <p:cNvPr id="37" name="図 1137" descr="図形, 正方形&#10;&#10;自動的に生成された説明">
              <a:extLst>
                <a:ext uri="{FF2B5EF4-FFF2-40B4-BE49-F238E27FC236}">
                  <a16:creationId xmlns:a16="http://schemas.microsoft.com/office/drawing/2014/main" id="{2CC6B26D-9016-DC32-098A-F142CD0C8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99754" y="2451957"/>
              <a:ext cx="300086" cy="591929"/>
            </a:xfrm>
            <a:prstGeom prst="rect">
              <a:avLst/>
            </a:prstGeom>
          </p:spPr>
        </p:pic>
        <p:sp>
          <p:nvSpPr>
            <p:cNvPr id="38" name="テキスト ボックス 1138">
              <a:extLst>
                <a:ext uri="{FF2B5EF4-FFF2-40B4-BE49-F238E27FC236}">
                  <a16:creationId xmlns:a16="http://schemas.microsoft.com/office/drawing/2014/main" id="{578B91B5-0C7F-D99F-6B04-7B7A02CC1A21}"/>
                </a:ext>
              </a:extLst>
            </p:cNvPr>
            <p:cNvSpPr txBox="1"/>
            <p:nvPr/>
          </p:nvSpPr>
          <p:spPr>
            <a:xfrm>
              <a:off x="5145137" y="2571671"/>
              <a:ext cx="409320" cy="3057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900" b="1" i="0" u="none" strike="noStrike" kern="1200" cap="none" spc="0" normalizeH="0" baseline="0" noProof="0" dirty="0">
                  <a:ln>
                    <a:noFill/>
                  </a:ln>
                  <a:solidFill>
                    <a:srgbClr val="000000"/>
                  </a:solidFill>
                  <a:effectLst/>
                  <a:uLnTx/>
                  <a:uFillTx/>
                  <a:latin typeface="Rakuten Sans"/>
                  <a:ea typeface="メイリオ"/>
                  <a:cs typeface="+mn-cs"/>
                </a:rPr>
                <a:t>iOS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0000"/>
                  </a:solidFill>
                  <a:effectLst/>
                  <a:uLnTx/>
                  <a:uFillTx/>
                  <a:latin typeface="Rakuten Sans"/>
                  <a:ea typeface="メイリオ"/>
                  <a:cs typeface="+mn-cs"/>
                </a:rPr>
                <a:t>・</a:t>
              </a:r>
              <a:endParaRPr kumimoji="1" lang="en-US" altLang="ja-JP" sz="900" b="1" i="0" u="none" strike="noStrike" kern="1200" cap="none" spc="0" normalizeH="0" baseline="0" noProof="0" dirty="0">
                <a:ln>
                  <a:noFill/>
                </a:ln>
                <a:solidFill>
                  <a:srgbClr val="000000"/>
                </a:solidFill>
                <a:effectLst/>
                <a:uLnTx/>
                <a:uFillTx/>
                <a:latin typeface="Rakuten Sans"/>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900" b="1" i="0" u="none" strike="noStrike" kern="1200" cap="none" spc="0" normalizeH="0" baseline="0" noProof="0" dirty="0">
                  <a:ln>
                    <a:noFill/>
                  </a:ln>
                  <a:solidFill>
                    <a:srgbClr val="000000"/>
                  </a:solidFill>
                  <a:effectLst/>
                  <a:uLnTx/>
                  <a:uFillTx/>
                  <a:latin typeface="Rakuten Sans"/>
                  <a:ea typeface="メイリオ"/>
                  <a:cs typeface="+mn-cs"/>
                </a:rPr>
                <a:t>Android</a:t>
              </a:r>
            </a:p>
          </p:txBody>
        </p:sp>
      </p:grpSp>
      <p:grpSp>
        <p:nvGrpSpPr>
          <p:cNvPr id="6" name="Group 5">
            <a:extLst>
              <a:ext uri="{FF2B5EF4-FFF2-40B4-BE49-F238E27FC236}">
                <a16:creationId xmlns:a16="http://schemas.microsoft.com/office/drawing/2014/main" id="{4D0F33D6-D634-0ECF-403B-21DED6B6ACFE}"/>
              </a:ext>
            </a:extLst>
          </p:cNvPr>
          <p:cNvGrpSpPr/>
          <p:nvPr/>
        </p:nvGrpSpPr>
        <p:grpSpPr>
          <a:xfrm>
            <a:off x="9995278" y="2835062"/>
            <a:ext cx="1928994" cy="1075500"/>
            <a:chOff x="9995278" y="2835062"/>
            <a:chExt cx="1928994" cy="1075500"/>
          </a:xfrm>
        </p:grpSpPr>
        <p:pic>
          <p:nvPicPr>
            <p:cNvPr id="35" name="図 24">
              <a:extLst>
                <a:ext uri="{FF2B5EF4-FFF2-40B4-BE49-F238E27FC236}">
                  <a16:creationId xmlns:a16="http://schemas.microsoft.com/office/drawing/2014/main" id="{D227F7DC-4EA6-DDC0-9D73-FF5E84503225}"/>
                </a:ext>
              </a:extLst>
            </p:cNvPr>
            <p:cNvPicPr>
              <a:picLocks noChangeAspect="1"/>
            </p:cNvPicPr>
            <p:nvPr/>
          </p:nvPicPr>
          <p:blipFill>
            <a:blip r:embed="rId4"/>
            <a:stretch>
              <a:fillRect/>
            </a:stretch>
          </p:blipFill>
          <p:spPr>
            <a:xfrm>
              <a:off x="9995278" y="2835062"/>
              <a:ext cx="1928994" cy="1075500"/>
            </a:xfrm>
            <a:prstGeom prst="rect">
              <a:avLst/>
            </a:prstGeom>
          </p:spPr>
        </p:pic>
        <p:pic>
          <p:nvPicPr>
            <p:cNvPr id="39" name="Picture 12">
              <a:extLst>
                <a:ext uri="{FF2B5EF4-FFF2-40B4-BE49-F238E27FC236}">
                  <a16:creationId xmlns:a16="http://schemas.microsoft.com/office/drawing/2014/main" id="{836D8E78-B1D2-ABA8-47B3-F0207266A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581" y="2839585"/>
              <a:ext cx="1344387" cy="962674"/>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テキスト ボックス 3">
            <a:extLst>
              <a:ext uri="{FF2B5EF4-FFF2-40B4-BE49-F238E27FC236}">
                <a16:creationId xmlns:a16="http://schemas.microsoft.com/office/drawing/2014/main" id="{12BE9041-E202-2DCA-1721-53372E69669C}"/>
              </a:ext>
            </a:extLst>
          </p:cNvPr>
          <p:cNvSpPr txBox="1"/>
          <p:nvPr/>
        </p:nvSpPr>
        <p:spPr>
          <a:xfrm>
            <a:off x="108319" y="6121091"/>
            <a:ext cx="6404535" cy="369335"/>
          </a:xfrm>
          <a:prstGeom prst="roundRect">
            <a:avLst/>
          </a:prstGeom>
          <a:solidFill>
            <a:schemeClr val="bg1"/>
          </a:solidFill>
          <a:ln w="38100">
            <a:solidFill>
              <a:srgbClr val="FF008C"/>
            </a:solidFill>
          </a:ln>
        </p:spPr>
        <p:txBody>
          <a:bodyPr wrap="square" lIns="91440" tIns="45720" rIns="91440" bIns="45720"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srgbClr val="000000"/>
                </a:solidFill>
                <a:effectLst/>
                <a:uLnTx/>
                <a:uFillTx/>
                <a:latin typeface="Rakuten Sans"/>
                <a:ea typeface="メイリオ"/>
                <a:cs typeface="+mn-cs"/>
              </a:rPr>
              <a:t>無料トライアル実施中</a:t>
            </a:r>
            <a:r>
              <a:rPr lang="en-US" altLang="ja-JP" sz="1200" b="1" u="sng" dirty="0">
                <a:solidFill>
                  <a:srgbClr val="000000"/>
                </a:solidFill>
                <a:latin typeface="Rakuten Sans"/>
                <a:ea typeface="メイリオ"/>
              </a:rPr>
              <a:t>!</a:t>
            </a:r>
            <a:r>
              <a:rPr kumimoji="1" lang="en-US" altLang="ja-JP" b="1" i="0" u="none" strike="noStrike" kern="1200" cap="none" spc="0" normalizeH="0" baseline="0" noProof="0" dirty="0">
                <a:ln>
                  <a:noFill/>
                </a:ln>
                <a:solidFill>
                  <a:srgbClr val="FF008C"/>
                </a:solidFill>
                <a:effectLst/>
                <a:uLnTx/>
                <a:uFillTx/>
                <a:latin typeface="メイリオ"/>
                <a:ea typeface="メイリオ"/>
                <a:cs typeface="+mn-cs"/>
              </a:rPr>
              <a:t> 60</a:t>
            </a:r>
            <a:r>
              <a:rPr kumimoji="1" lang="ja-JP" altLang="en-US" b="1" i="0" u="none" strike="noStrike" kern="1200" cap="none" spc="0" normalizeH="0" baseline="0" noProof="0" dirty="0">
                <a:ln>
                  <a:noFill/>
                </a:ln>
                <a:solidFill>
                  <a:srgbClr val="FF008C"/>
                </a:solidFill>
                <a:effectLst/>
                <a:uLnTx/>
                <a:uFillTx/>
                <a:latin typeface="メイリオ"/>
                <a:ea typeface="メイリオ"/>
                <a:cs typeface="+mn-cs"/>
              </a:rPr>
              <a:t>日間</a:t>
            </a:r>
            <a:r>
              <a:rPr kumimoji="1" lang="en-US" altLang="ja-JP" b="1" i="0" u="none" strike="noStrike" kern="1200" cap="none" spc="0" normalizeH="0" baseline="0" noProof="0" dirty="0">
                <a:ln>
                  <a:noFill/>
                </a:ln>
                <a:solidFill>
                  <a:srgbClr val="FF008C"/>
                </a:solidFill>
                <a:effectLst/>
                <a:uLnTx/>
                <a:uFillTx/>
                <a:latin typeface="メイリオ"/>
                <a:ea typeface="メイリオ"/>
                <a:cs typeface="+mn-cs"/>
              </a:rPr>
              <a:t>10</a:t>
            </a:r>
            <a:r>
              <a:rPr kumimoji="1" lang="ja-JP" altLang="en-US" b="1" i="0" u="none" strike="noStrike" kern="1200" cap="none" spc="0" normalizeH="0" baseline="0" noProof="0" dirty="0">
                <a:ln>
                  <a:noFill/>
                </a:ln>
                <a:solidFill>
                  <a:srgbClr val="FF008C"/>
                </a:solidFill>
                <a:effectLst/>
                <a:uLnTx/>
                <a:uFillTx/>
                <a:latin typeface="メイリオ"/>
                <a:ea typeface="メイリオ"/>
                <a:cs typeface="+mn-cs"/>
              </a:rPr>
              <a:t>ライセンス</a:t>
            </a:r>
            <a:r>
              <a:rPr kumimoji="1" lang="ja-JP" altLang="en-US" sz="1200" b="0" i="0" u="none" strike="noStrike" kern="1200" cap="none" spc="0" normalizeH="0" baseline="0" noProof="0" dirty="0">
                <a:ln>
                  <a:noFill/>
                </a:ln>
                <a:solidFill>
                  <a:srgbClr val="000000"/>
                </a:solidFill>
                <a:effectLst/>
                <a:uLnTx/>
                <a:uFillTx/>
                <a:latin typeface="メイリオ"/>
                <a:ea typeface="メイリオ"/>
                <a:cs typeface="+mn-cs"/>
              </a:rPr>
              <a:t>まで無料でご利用いただけます</a:t>
            </a:r>
            <a:r>
              <a:rPr kumimoji="1" lang="en-US" altLang="ja-JP" sz="700" b="0" i="0" u="none" strike="noStrike" kern="1200" cap="none" spc="0" normalizeH="0" baseline="0" noProof="0" dirty="0">
                <a:ln>
                  <a:noFill/>
                </a:ln>
                <a:solidFill>
                  <a:srgbClr val="000000"/>
                </a:solidFill>
                <a:effectLst/>
                <a:uLnTx/>
                <a:uFillTx/>
                <a:latin typeface="メイリオ"/>
                <a:ea typeface="メイリオ"/>
                <a:cs typeface="+mn-cs"/>
              </a:rPr>
              <a:t>※1</a:t>
            </a:r>
            <a:endParaRPr kumimoji="1" lang="ja-JP" altLang="en-US" sz="1200" b="0" i="0" u="none" strike="noStrike" kern="1200" cap="none" spc="0" normalizeH="0" baseline="0" noProof="0" dirty="0">
              <a:ln>
                <a:noFill/>
              </a:ln>
              <a:solidFill>
                <a:srgbClr val="000000"/>
              </a:solidFill>
              <a:effectLst/>
              <a:uLnTx/>
              <a:uFillTx/>
              <a:latin typeface="メイリオ"/>
              <a:ea typeface="メイリオ"/>
              <a:cs typeface="+mn-cs"/>
            </a:endParaRPr>
          </a:p>
        </p:txBody>
      </p:sp>
      <p:graphicFrame>
        <p:nvGraphicFramePr>
          <p:cNvPr id="41" name="表 14">
            <a:extLst>
              <a:ext uri="{FF2B5EF4-FFF2-40B4-BE49-F238E27FC236}">
                <a16:creationId xmlns:a16="http://schemas.microsoft.com/office/drawing/2014/main" id="{32005F61-C028-DDC5-4211-E96D2E57271E}"/>
              </a:ext>
            </a:extLst>
          </p:cNvPr>
          <p:cNvGraphicFramePr>
            <a:graphicFrameLocks noGrp="1"/>
          </p:cNvGraphicFramePr>
          <p:nvPr/>
        </p:nvGraphicFramePr>
        <p:xfrm>
          <a:off x="381477" y="5410474"/>
          <a:ext cx="1754103" cy="579098"/>
        </p:xfrm>
        <a:graphic>
          <a:graphicData uri="http://schemas.openxmlformats.org/drawingml/2006/table">
            <a:tbl>
              <a:tblPr/>
              <a:tblGrid>
                <a:gridCol w="1754103">
                  <a:extLst>
                    <a:ext uri="{9D8B030D-6E8A-4147-A177-3AD203B41FA5}">
                      <a16:colId xmlns:a16="http://schemas.microsoft.com/office/drawing/2014/main" val="2581890480"/>
                    </a:ext>
                  </a:extLst>
                </a:gridCol>
              </a:tblGrid>
              <a:tr h="237468">
                <a:tc>
                  <a:txBody>
                    <a:bodyPr/>
                    <a:lstStyle/>
                    <a:p>
                      <a:pPr algn="ctr" fontAlgn="ctr"/>
                      <a:r>
                        <a:rPr lang="ja-JP" altLang="en-US" sz="1100" b="0" i="0" u="none" strike="noStrike" dirty="0">
                          <a:solidFill>
                            <a:srgbClr val="000000"/>
                          </a:solidFill>
                          <a:effectLst/>
                          <a:latin typeface="+mn-lt"/>
                          <a:ea typeface="+mn-ea"/>
                        </a:rPr>
                        <a:t>初期費用</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extLst>
                  <a:ext uri="{0D108BD9-81ED-4DB2-BD59-A6C34878D82A}">
                    <a16:rowId xmlns:a16="http://schemas.microsoft.com/office/drawing/2014/main" val="981638726"/>
                  </a:ext>
                </a:extLst>
              </a:tr>
              <a:tr h="197591">
                <a:tc>
                  <a:txBody>
                    <a:bodyPr/>
                    <a:lstStyle/>
                    <a:p>
                      <a:pPr algn="ctr" fontAlgn="ctr"/>
                      <a:r>
                        <a:rPr lang="en-US" altLang="ja-JP" sz="1100" b="0" i="0" u="none" strike="noStrike" dirty="0">
                          <a:solidFill>
                            <a:srgbClr val="000000"/>
                          </a:solidFill>
                          <a:effectLst/>
                          <a:latin typeface="+mn-lt"/>
                          <a:ea typeface="+mn-ea"/>
                        </a:rPr>
                        <a:t>30,000</a:t>
                      </a:r>
                      <a:r>
                        <a:rPr lang="ja-JP" altLang="en-US" sz="1100" b="0" i="0" u="none" strike="noStrike" dirty="0">
                          <a:solidFill>
                            <a:srgbClr val="000000"/>
                          </a:solidFill>
                          <a:effectLst/>
                          <a:latin typeface="+mn-lt"/>
                          <a:ea typeface="+mn-ea"/>
                        </a:rPr>
                        <a:t>円</a:t>
                      </a:r>
                      <a:r>
                        <a:rPr lang="en-US" altLang="ja-JP" sz="1100" b="0" i="0" u="none" strike="noStrike" dirty="0">
                          <a:solidFill>
                            <a:srgbClr val="000000"/>
                          </a:solidFill>
                          <a:effectLst/>
                          <a:latin typeface="+mn-lt"/>
                          <a:ea typeface="+mn-ea"/>
                        </a:rPr>
                        <a:t>/</a:t>
                      </a:r>
                      <a:r>
                        <a:rPr lang="ja-JP" altLang="en-US" sz="1100" b="0" i="0" u="none" strike="noStrike" dirty="0">
                          <a:solidFill>
                            <a:srgbClr val="000000"/>
                          </a:solidFill>
                          <a:effectLst/>
                          <a:latin typeface="+mn-lt"/>
                          <a:ea typeface="+mn-ea"/>
                        </a:rPr>
                        <a:t>契約</a:t>
                      </a:r>
                      <a:endParaRPr lang="en-US" altLang="ja-JP" sz="1100" b="0" i="0" u="none" strike="noStrike" dirty="0">
                        <a:solidFill>
                          <a:srgbClr val="000000"/>
                        </a:solidFill>
                        <a:effectLst/>
                        <a:latin typeface="+mn-lt"/>
                        <a:ea typeface="+mn-ea"/>
                      </a:endParaRPr>
                    </a:p>
                    <a:p>
                      <a:pPr algn="ctr" fontAlgn="ctr"/>
                      <a:r>
                        <a:rPr lang="ja-JP" altLang="en-US" sz="1100" b="0" i="0" u="none" strike="noStrike" dirty="0">
                          <a:solidFill>
                            <a:srgbClr val="000000"/>
                          </a:solidFill>
                          <a:effectLst/>
                          <a:latin typeface="+mn-lt"/>
                          <a:ea typeface="+mn-ea"/>
                        </a:rPr>
                        <a:t>（税込</a:t>
                      </a:r>
                      <a:r>
                        <a:rPr lang="en-US" altLang="ja-JP" sz="1100" b="0" i="0" u="none" strike="noStrike" dirty="0">
                          <a:solidFill>
                            <a:srgbClr val="000000"/>
                          </a:solidFill>
                          <a:effectLst/>
                          <a:latin typeface="+mn-lt"/>
                          <a:ea typeface="+mn-ea"/>
                        </a:rPr>
                        <a:t>33,000</a:t>
                      </a:r>
                      <a:r>
                        <a:rPr lang="ja-JP" altLang="en-US" sz="1100" b="0" i="0" u="none" strike="noStrike" dirty="0">
                          <a:solidFill>
                            <a:srgbClr val="000000"/>
                          </a:solidFill>
                          <a:effectLst/>
                          <a:latin typeface="+mn-lt"/>
                          <a:ea typeface="+mn-ea"/>
                        </a:rPr>
                        <a:t>円）</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2451732"/>
                  </a:ext>
                </a:extLst>
              </a:tr>
            </a:tbl>
          </a:graphicData>
        </a:graphic>
      </p:graphicFrame>
      <p:pic>
        <p:nvPicPr>
          <p:cNvPr id="49" name="Picture 2" descr=" LANSCOPE エンドポイントマネージャー クラウド版 ">
            <a:extLst>
              <a:ext uri="{FF2B5EF4-FFF2-40B4-BE49-F238E27FC236}">
                <a16:creationId xmlns:a16="http://schemas.microsoft.com/office/drawing/2014/main" id="{DE7A083C-1F3F-0DDB-8EC1-37F3868E68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578" y="212324"/>
            <a:ext cx="2724240" cy="58433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28">
            <a:extLst>
              <a:ext uri="{FF2B5EF4-FFF2-40B4-BE49-F238E27FC236}">
                <a16:creationId xmlns:a16="http://schemas.microsoft.com/office/drawing/2014/main" id="{DD29A61E-2F01-4CF1-0FB9-FD4A236C041E}"/>
              </a:ext>
            </a:extLst>
          </p:cNvPr>
          <p:cNvSpPr txBox="1"/>
          <p:nvPr/>
        </p:nvSpPr>
        <p:spPr>
          <a:xfrm>
            <a:off x="6560925" y="6456895"/>
            <a:ext cx="6035888"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dirty="0">
                <a:latin typeface="Meiryo UI" panose="020B0604030504040204" pitchFamily="34" charset="-128"/>
                <a:ea typeface="Meiryo UI" panose="020B0604030504040204" pitchFamily="34" charset="-128"/>
              </a:rPr>
              <a:t>※1 </a:t>
            </a:r>
            <a:r>
              <a:rPr lang="ja-JP" altLang="en-US" sz="800" dirty="0">
                <a:latin typeface="Meiryo UI" panose="020B0604030504040204" pitchFamily="34" charset="-128"/>
                <a:ea typeface="Meiryo UI" panose="020B0604030504040204" pitchFamily="34" charset="-128"/>
              </a:rPr>
              <a:t>予告なく価格や内容等に変更が生じる可能性がございます。</a:t>
            </a:r>
            <a:r>
              <a:rPr lang="ja-JP" altLang="en-US" sz="800" dirty="0">
                <a:latin typeface="Meiryo UI" panose="020B0604030504040204" pitchFamily="34" charset="-128"/>
                <a:ea typeface="Meiryo UI" panose="020B0604030504040204" pitchFamily="34" charset="-128"/>
                <a:cs typeface="+mn-lt"/>
              </a:rPr>
              <a:t>（</a:t>
            </a:r>
            <a:r>
              <a:rPr lang="en-US" altLang="ja-JP" sz="800" dirty="0">
                <a:latin typeface="Meiryo UI" panose="020B0604030504040204" pitchFamily="34" charset="-128"/>
                <a:ea typeface="Meiryo UI" panose="020B0604030504040204" pitchFamily="34" charset="-128"/>
                <a:cs typeface="+mn-lt"/>
              </a:rPr>
              <a:t>5</a:t>
            </a:r>
            <a:r>
              <a:rPr lang="ja-JP" altLang="en-US" sz="800" dirty="0">
                <a:latin typeface="Meiryo UI" panose="020B0604030504040204" pitchFamily="34" charset="-128"/>
                <a:ea typeface="Meiryo UI" panose="020B0604030504040204" pitchFamily="34" charset="-128"/>
                <a:cs typeface="+mn-lt"/>
              </a:rPr>
              <a:t>月</a:t>
            </a:r>
            <a:r>
              <a:rPr lang="en-US" altLang="ja-JP" sz="800" dirty="0">
                <a:latin typeface="Meiryo UI" panose="020B0604030504040204" pitchFamily="34" charset="-128"/>
                <a:ea typeface="Meiryo UI" panose="020B0604030504040204" pitchFamily="34" charset="-128"/>
                <a:cs typeface="+mn-lt"/>
              </a:rPr>
              <a:t>31</a:t>
            </a:r>
            <a:r>
              <a:rPr lang="ja-JP" altLang="en-US" sz="800" dirty="0">
                <a:latin typeface="Meiryo UI" panose="020B0604030504040204" pitchFamily="34" charset="-128"/>
                <a:ea typeface="Meiryo UI" panose="020B0604030504040204" pitchFamily="34" charset="-128"/>
                <a:cs typeface="+mn-lt"/>
              </a:rPr>
              <a:t>日時点）</a:t>
            </a:r>
            <a:endParaRPr lang="en-US" altLang="ja-JP" sz="800" dirty="0">
              <a:latin typeface="Meiryo UI" panose="020B0604030504040204" pitchFamily="34" charset="-128"/>
              <a:ea typeface="Meiryo UI" panose="020B0604030504040204" pitchFamily="34" charset="-128"/>
              <a:cs typeface="+mn-lt"/>
            </a:endParaRPr>
          </a:p>
          <a:p>
            <a:r>
              <a:rPr lang="en-US" altLang="ja-JP" sz="800" dirty="0">
                <a:latin typeface="Meiryo UI" panose="020B0604030504040204" pitchFamily="34" charset="-128"/>
                <a:ea typeface="Meiryo UI" panose="020B0604030504040204" pitchFamily="34" charset="-128"/>
              </a:rPr>
              <a:t>※MOTEX</a:t>
            </a:r>
            <a:r>
              <a:rPr lang="ja-JP" altLang="en-US" sz="800" dirty="0">
                <a:latin typeface="Meiryo UI" panose="020B0604030504040204" pitchFamily="34" charset="-128"/>
                <a:ea typeface="Meiryo UI" panose="020B0604030504040204" pitchFamily="34" charset="-128"/>
              </a:rPr>
              <a:t>、</a:t>
            </a:r>
            <a:r>
              <a:rPr lang="en-US" altLang="ja-JP" sz="800" dirty="0">
                <a:latin typeface="Meiryo UI" panose="020B0604030504040204" pitchFamily="34" charset="-128"/>
                <a:ea typeface="Meiryo UI" panose="020B0604030504040204" pitchFamily="34" charset="-128"/>
              </a:rPr>
              <a:t>LANSCOPE</a:t>
            </a:r>
            <a:r>
              <a:rPr lang="ja-JP" altLang="en-US" sz="800" dirty="0">
                <a:latin typeface="Meiryo UI" panose="020B0604030504040204" pitchFamily="34" charset="-128"/>
                <a:ea typeface="Meiryo UI" panose="020B0604030504040204" pitchFamily="34" charset="-128"/>
              </a:rPr>
              <a:t>は、エムオーテックス株式会社の商標または登録商標です。</a:t>
            </a:r>
            <a:endParaRPr lang="en-US" sz="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5937675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 name="Table 19">
            <a:extLst>
              <a:ext uri="{FF2B5EF4-FFF2-40B4-BE49-F238E27FC236}">
                <a16:creationId xmlns:a16="http://schemas.microsoft.com/office/drawing/2014/main" id="{8BD3723A-216D-C690-5DE3-6A0420FD2B19}"/>
              </a:ext>
            </a:extLst>
          </p:cNvPr>
          <p:cNvGraphicFramePr>
            <a:graphicFrameLocks noGrp="1"/>
          </p:cNvGraphicFramePr>
          <p:nvPr/>
        </p:nvGraphicFramePr>
        <p:xfrm>
          <a:off x="523247" y="5334902"/>
          <a:ext cx="9460365" cy="1036320"/>
        </p:xfrm>
        <a:graphic>
          <a:graphicData uri="http://schemas.openxmlformats.org/drawingml/2006/table">
            <a:tbl>
              <a:tblPr bandRow="1">
                <a:tableStyleId>{5C22544A-7EE6-4342-B048-85BDC9FD1C3A}</a:tableStyleId>
              </a:tblPr>
              <a:tblGrid>
                <a:gridCol w="976630">
                  <a:extLst>
                    <a:ext uri="{9D8B030D-6E8A-4147-A177-3AD203B41FA5}">
                      <a16:colId xmlns:a16="http://schemas.microsoft.com/office/drawing/2014/main" val="1822509224"/>
                    </a:ext>
                  </a:extLst>
                </a:gridCol>
                <a:gridCol w="1696747">
                  <a:extLst>
                    <a:ext uri="{9D8B030D-6E8A-4147-A177-3AD203B41FA5}">
                      <a16:colId xmlns:a16="http://schemas.microsoft.com/office/drawing/2014/main" val="1783701110"/>
                    </a:ext>
                  </a:extLst>
                </a:gridCol>
                <a:gridCol w="1696747">
                  <a:extLst>
                    <a:ext uri="{9D8B030D-6E8A-4147-A177-3AD203B41FA5}">
                      <a16:colId xmlns:a16="http://schemas.microsoft.com/office/drawing/2014/main" val="1414364837"/>
                    </a:ext>
                  </a:extLst>
                </a:gridCol>
                <a:gridCol w="1696747">
                  <a:extLst>
                    <a:ext uri="{9D8B030D-6E8A-4147-A177-3AD203B41FA5}">
                      <a16:colId xmlns:a16="http://schemas.microsoft.com/office/drawing/2014/main" val="2680865419"/>
                    </a:ext>
                  </a:extLst>
                </a:gridCol>
                <a:gridCol w="1696747">
                  <a:extLst>
                    <a:ext uri="{9D8B030D-6E8A-4147-A177-3AD203B41FA5}">
                      <a16:colId xmlns:a16="http://schemas.microsoft.com/office/drawing/2014/main" val="107472692"/>
                    </a:ext>
                  </a:extLst>
                </a:gridCol>
                <a:gridCol w="1696747">
                  <a:extLst>
                    <a:ext uri="{9D8B030D-6E8A-4147-A177-3AD203B41FA5}">
                      <a16:colId xmlns:a16="http://schemas.microsoft.com/office/drawing/2014/main" val="262430303"/>
                    </a:ext>
                  </a:extLst>
                </a:gridCol>
              </a:tblGrid>
              <a:tr h="0">
                <a:tc>
                  <a:txBody>
                    <a:bodyPr/>
                    <a:lstStyle/>
                    <a:p>
                      <a:r>
                        <a:rPr lang="ja-JP" altLang="en-US" sz="1200" dirty="0"/>
                        <a:t>プラン</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r>
                        <a:rPr lang="en-US" altLang="ja-JP" sz="1200" dirty="0"/>
                        <a:t>Business Basic</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r>
                        <a:rPr lang="en-US" altLang="ja-JP" sz="1200" dirty="0"/>
                        <a:t>Business Standard</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r>
                        <a:rPr lang="en-US" altLang="ja-JP" sz="1200" dirty="0"/>
                        <a:t>Business Premium</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r>
                        <a:rPr lang="en-US" altLang="ja-JP" sz="1200" dirty="0"/>
                        <a:t>MS</a:t>
                      </a:r>
                      <a:r>
                        <a:rPr lang="ja-JP" altLang="en-US" sz="1200" dirty="0"/>
                        <a:t> </a:t>
                      </a:r>
                      <a:r>
                        <a:rPr lang="en-US" altLang="ja-JP" sz="1200" dirty="0"/>
                        <a:t>E3</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r>
                        <a:rPr lang="en-US" sz="1200" dirty="0"/>
                        <a:t>MS E5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extLst>
                  <a:ext uri="{0D108BD9-81ED-4DB2-BD59-A6C34878D82A}">
                    <a16:rowId xmlns:a16="http://schemas.microsoft.com/office/drawing/2014/main" val="1251825138"/>
                  </a:ext>
                </a:extLst>
              </a:tr>
              <a:tr h="239429">
                <a:tc>
                  <a:txBody>
                    <a:bodyPr/>
                    <a:lstStyle/>
                    <a:p>
                      <a:r>
                        <a:rPr lang="ja-JP" altLang="en-US" sz="1200" dirty="0"/>
                        <a:t>利用料金</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r>
                        <a:rPr lang="en-US" altLang="ja-JP" sz="1400" dirty="0"/>
                        <a:t>750</a:t>
                      </a:r>
                      <a:r>
                        <a:rPr lang="ja-JP" altLang="en-US" sz="1400" dirty="0"/>
                        <a:t>円</a:t>
                      </a:r>
                      <a:endParaRPr lang="en-US" altLang="ja-JP" sz="1400" dirty="0"/>
                    </a:p>
                    <a:p>
                      <a:r>
                        <a:rPr lang="ja-JP" altLang="en-US" sz="1200" dirty="0"/>
                        <a:t>（</a:t>
                      </a:r>
                      <a:r>
                        <a:rPr kumimoji="1" lang="ja-JP" altLang="en-US" sz="1200" b="0" i="0" u="none" strike="noStrike" cap="none" spc="0" baseline="0" dirty="0">
                          <a:ln>
                            <a:noFill/>
                          </a:ln>
                          <a:solidFill>
                            <a:schemeClr val="tx1"/>
                          </a:solidFill>
                          <a:uFillTx/>
                          <a:latin typeface="+mj-ea"/>
                          <a:ea typeface="+mn-ea"/>
                          <a:cs typeface="+mn-cs"/>
                          <a:sym typeface="Rakuten Global B"/>
                        </a:rPr>
                        <a:t>税込</a:t>
                      </a:r>
                      <a:r>
                        <a:rPr kumimoji="1" lang="en-US" altLang="ja-JP" sz="1200" b="0" i="0" u="none" strike="noStrike" cap="none" spc="0" baseline="0" dirty="0">
                          <a:ln>
                            <a:noFill/>
                          </a:ln>
                          <a:solidFill>
                            <a:schemeClr val="tx1"/>
                          </a:solidFill>
                          <a:uFillTx/>
                          <a:latin typeface="+mj-ea"/>
                          <a:ea typeface="+mn-ea"/>
                          <a:cs typeface="+mn-cs"/>
                          <a:sym typeface="Rakuten Global B"/>
                        </a:rPr>
                        <a:t>825</a:t>
                      </a:r>
                      <a:r>
                        <a:rPr lang="ja-JP" altLang="en-US" sz="1200" dirty="0"/>
                        <a:t>円）</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altLang="ja-JP" sz="1400" dirty="0"/>
                        <a:t>1,560</a:t>
                      </a:r>
                      <a:r>
                        <a:rPr lang="ja-JP" altLang="en-US" sz="1400" dirty="0"/>
                        <a:t>円</a:t>
                      </a:r>
                      <a:endParaRPr lang="en-US" altLang="ja-JP" sz="1400" dirty="0"/>
                    </a:p>
                    <a:p>
                      <a:r>
                        <a:rPr lang="ja-JP" altLang="en-US" sz="1200" dirty="0"/>
                        <a:t>（</a:t>
                      </a:r>
                      <a:r>
                        <a:rPr kumimoji="1" lang="ja-JP" altLang="en-US" sz="1200" b="0" i="0" u="none" strike="noStrike" cap="none" spc="0" baseline="0" dirty="0">
                          <a:ln>
                            <a:noFill/>
                          </a:ln>
                          <a:solidFill>
                            <a:schemeClr val="tx1"/>
                          </a:solidFill>
                          <a:uFillTx/>
                          <a:latin typeface="+mj-ea"/>
                          <a:ea typeface="+mn-ea"/>
                          <a:cs typeface="+mn-cs"/>
                          <a:sym typeface="Rakuten Global B"/>
                        </a:rPr>
                        <a:t>税込</a:t>
                      </a:r>
                      <a:r>
                        <a:rPr kumimoji="1" lang="en-US" altLang="ja-JP" sz="1200" b="0" i="0" u="none" strike="noStrike" cap="none" spc="0" baseline="0" dirty="0">
                          <a:ln>
                            <a:noFill/>
                          </a:ln>
                          <a:solidFill>
                            <a:schemeClr val="tx1"/>
                          </a:solidFill>
                          <a:uFillTx/>
                          <a:latin typeface="+mj-ea"/>
                          <a:ea typeface="+mn-ea"/>
                          <a:cs typeface="+mn-cs"/>
                          <a:sym typeface="Rakuten Global B"/>
                        </a:rPr>
                        <a:t>1,716</a:t>
                      </a:r>
                      <a:r>
                        <a:rPr lang="ja-JP" altLang="en-US" sz="1200" dirty="0"/>
                        <a:t>円）</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altLang="ja-JP" sz="1400" dirty="0"/>
                        <a:t>2,750</a:t>
                      </a:r>
                      <a:r>
                        <a:rPr lang="ja-JP" altLang="en-US" sz="1400" dirty="0"/>
                        <a:t>円</a:t>
                      </a:r>
                      <a:endParaRPr lang="en-US" altLang="ja-JP" sz="1400" dirty="0"/>
                    </a:p>
                    <a:p>
                      <a:r>
                        <a:rPr lang="ja-JP" altLang="en-US" sz="1200" dirty="0"/>
                        <a:t>（税込</a:t>
                      </a:r>
                      <a:r>
                        <a:rPr lang="en-US" altLang="ja-JP" sz="1200" dirty="0"/>
                        <a:t>3,025</a:t>
                      </a:r>
                      <a:r>
                        <a:rPr lang="ja-JP" altLang="en-US" sz="1200" dirty="0"/>
                        <a:t>円）</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altLang="ja-JP" sz="1400" dirty="0"/>
                        <a:t>4,500</a:t>
                      </a:r>
                      <a:r>
                        <a:rPr lang="ja-JP" altLang="en-US" sz="1400" dirty="0"/>
                        <a:t>円</a:t>
                      </a:r>
                      <a:endParaRPr lang="en-US" altLang="ja-JP" sz="1400" dirty="0"/>
                    </a:p>
                    <a:p>
                      <a:r>
                        <a:rPr lang="ja-JP" altLang="en-US" sz="1200" dirty="0"/>
                        <a:t>（税込</a:t>
                      </a:r>
                      <a:r>
                        <a:rPr lang="en-US" sz="1200" dirty="0"/>
                        <a:t>4,950</a:t>
                      </a:r>
                      <a:r>
                        <a:rPr lang="ja-JP" altLang="en-US" sz="1200" dirty="0"/>
                        <a:t>円）</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altLang="ja-JP" sz="1400" dirty="0"/>
                        <a:t>7,130</a:t>
                      </a:r>
                      <a:r>
                        <a:rPr lang="ja-JP" altLang="en-US" sz="1400" dirty="0"/>
                        <a:t>円</a:t>
                      </a:r>
                      <a:endParaRPr lang="en-US" altLang="ja-JP" sz="1400" dirty="0"/>
                    </a:p>
                    <a:p>
                      <a:r>
                        <a:rPr lang="ja-JP" altLang="en-US" sz="1200" dirty="0"/>
                        <a:t>（税込</a:t>
                      </a:r>
                      <a:r>
                        <a:rPr lang="en-US" sz="1200" dirty="0"/>
                        <a:t>7,843</a:t>
                      </a:r>
                      <a:r>
                        <a:rPr lang="ja-JP" altLang="en-US" sz="1200" dirty="0"/>
                        <a:t>円）</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1135497"/>
                  </a:ext>
                </a:extLst>
              </a:tr>
              <a:tr h="239429">
                <a:tc>
                  <a:txBody>
                    <a:bodyPr/>
                    <a:lstStyle/>
                    <a:p>
                      <a:r>
                        <a:rPr lang="ja-JP" altLang="en-US" sz="1200" dirty="0"/>
                        <a:t>ユーザー数</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r>
                        <a:rPr lang="ja-JP" altLang="en-US" sz="1200" dirty="0"/>
                        <a:t>～</a:t>
                      </a:r>
                      <a:r>
                        <a:rPr lang="en-US" altLang="ja-JP" sz="1200" dirty="0"/>
                        <a:t>300</a:t>
                      </a:r>
                      <a:r>
                        <a:rPr lang="ja-JP" altLang="en-US" sz="1200" dirty="0"/>
                        <a:t>人</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ja-JP" altLang="en-US" sz="1200" dirty="0"/>
                        <a:t>～</a:t>
                      </a:r>
                      <a:r>
                        <a:rPr lang="en-US" altLang="ja-JP" sz="1200" dirty="0"/>
                        <a:t>300</a:t>
                      </a:r>
                      <a:r>
                        <a:rPr lang="ja-JP" altLang="en-US" sz="1200" dirty="0"/>
                        <a:t>人</a:t>
                      </a:r>
                      <a:endParaRPr lang="en-US"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ja-JP" altLang="en-US" sz="1200" dirty="0"/>
                        <a:t>～</a:t>
                      </a:r>
                      <a:r>
                        <a:rPr lang="en-US" altLang="ja-JP" sz="1200" dirty="0"/>
                        <a:t>300</a:t>
                      </a:r>
                      <a:r>
                        <a:rPr lang="ja-JP" altLang="en-US" sz="1200" dirty="0"/>
                        <a:t>人</a:t>
                      </a:r>
                      <a:endParaRPr lang="en-US" altLang="ja-JP"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ja-JP" altLang="en-US" sz="1200" dirty="0"/>
                        <a:t>無制限</a:t>
                      </a:r>
                      <a:endParaRPr lang="en-US" altLang="ja-JP"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ja-JP" altLang="en-US" sz="1200" dirty="0"/>
                        <a:t>無制限</a:t>
                      </a:r>
                      <a:endParaRPr lang="en-US" altLang="ja-JP" sz="120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91446786"/>
                  </a:ext>
                </a:extLst>
              </a:tr>
            </a:tbl>
          </a:graphicData>
        </a:graphic>
      </p:graphicFrame>
      <p:sp>
        <p:nvSpPr>
          <p:cNvPr id="2" name="Title 1">
            <a:extLst>
              <a:ext uri="{FF2B5EF4-FFF2-40B4-BE49-F238E27FC236}">
                <a16:creationId xmlns:a16="http://schemas.microsoft.com/office/drawing/2014/main" id="{4B9A1192-A496-E950-BBE5-33458E2C22F0}"/>
              </a:ext>
            </a:extLst>
          </p:cNvPr>
          <p:cNvSpPr>
            <a:spLocks noGrp="1"/>
          </p:cNvSpPr>
          <p:nvPr>
            <p:ph type="title"/>
          </p:nvPr>
        </p:nvSpPr>
        <p:spPr/>
        <p:txBody>
          <a:bodyPr>
            <a:normAutofit fontScale="90000"/>
          </a:bodyPr>
          <a:lstStyle/>
          <a:p>
            <a:r>
              <a:rPr kumimoji="1" lang="en-US" sz="2800" b="1" dirty="0">
                <a:latin typeface="Meiryo UI" panose="020B0604030504040204" pitchFamily="34" charset="-128"/>
                <a:ea typeface="Meiryo UI" panose="020B0604030504040204" pitchFamily="34" charset="-128"/>
              </a:rPr>
              <a:t>Microsoft365</a:t>
            </a:r>
            <a:endParaRPr lang="en-US" dirty="0"/>
          </a:p>
        </p:txBody>
      </p:sp>
      <p:sp>
        <p:nvSpPr>
          <p:cNvPr id="10" name="テキスト ボックス 26">
            <a:extLst>
              <a:ext uri="{FF2B5EF4-FFF2-40B4-BE49-F238E27FC236}">
                <a16:creationId xmlns:a16="http://schemas.microsoft.com/office/drawing/2014/main" id="{06CE6D3C-AD08-3AB5-68C5-10ABB4AFA1BE}"/>
              </a:ext>
            </a:extLst>
          </p:cNvPr>
          <p:cNvSpPr txBox="1"/>
          <p:nvPr/>
        </p:nvSpPr>
        <p:spPr>
          <a:xfrm>
            <a:off x="283465" y="758727"/>
            <a:ext cx="11422629" cy="646331"/>
          </a:xfrm>
          <a:prstGeom prst="rect">
            <a:avLst/>
          </a:prstGeom>
          <a:noFill/>
        </p:spPr>
        <p:txBody>
          <a:bodyPr wrap="square" rtlCol="0">
            <a:spAutoFit/>
          </a:bodyPr>
          <a:lstStyle/>
          <a:p>
            <a:pPr algn="ctr"/>
            <a:r>
              <a:rPr kumimoji="1" lang="ja-JP" altLang="en-US" dirty="0"/>
              <a:t>複数のシステムを一体的に利用でき、</a:t>
            </a:r>
            <a:endParaRPr kumimoji="1" lang="en-US" altLang="ja-JP" dirty="0"/>
          </a:p>
          <a:p>
            <a:pPr algn="ctr"/>
            <a:r>
              <a:rPr kumimoji="1" lang="ja-JP" altLang="en-US" dirty="0"/>
              <a:t>それぞれの働き方に適応したグループウェアを備えた世界中で選ばれているクラウドサービスです。</a:t>
            </a:r>
          </a:p>
        </p:txBody>
      </p:sp>
      <p:sp>
        <p:nvSpPr>
          <p:cNvPr id="11" name="テキスト ボックス 23">
            <a:extLst>
              <a:ext uri="{FF2B5EF4-FFF2-40B4-BE49-F238E27FC236}">
                <a16:creationId xmlns:a16="http://schemas.microsoft.com/office/drawing/2014/main" id="{F5F39A54-975A-F767-7A8D-B735282DEAA4}"/>
              </a:ext>
            </a:extLst>
          </p:cNvPr>
          <p:cNvSpPr txBox="1"/>
          <p:nvPr/>
        </p:nvSpPr>
        <p:spPr>
          <a:xfrm>
            <a:off x="829610" y="296654"/>
            <a:ext cx="10332412" cy="461665"/>
          </a:xfrm>
          <a:prstGeom prst="rect">
            <a:avLst/>
          </a:prstGeom>
          <a:noFill/>
        </p:spPr>
        <p:txBody>
          <a:bodyPr wrap="square" lIns="91440" tIns="45720" rIns="91440" bIns="45720" anchor="t">
            <a:spAutoFit/>
          </a:bodyPr>
          <a:lstStyle/>
          <a:p>
            <a:pPr algn="ctr"/>
            <a:r>
              <a:rPr lang="ja-JP" altLang="en-US" sz="2400" b="1" dirty="0">
                <a:solidFill>
                  <a:srgbClr val="FF008C"/>
                </a:solidFill>
              </a:rPr>
              <a:t>最新の</a:t>
            </a:r>
            <a:r>
              <a:rPr lang="en-US" altLang="ja-JP" sz="2400" b="1" dirty="0">
                <a:solidFill>
                  <a:srgbClr val="FF008C"/>
                </a:solidFill>
              </a:rPr>
              <a:t>Office</a:t>
            </a:r>
            <a:r>
              <a:rPr lang="ja-JP" altLang="en-US" sz="2400" b="1" dirty="0">
                <a:solidFill>
                  <a:srgbClr val="FF008C"/>
                </a:solidFill>
              </a:rPr>
              <a:t>環境で生産性向上</a:t>
            </a:r>
          </a:p>
        </p:txBody>
      </p:sp>
      <p:sp>
        <p:nvSpPr>
          <p:cNvPr id="14" name="テキスト ボックス 53">
            <a:extLst>
              <a:ext uri="{FF2B5EF4-FFF2-40B4-BE49-F238E27FC236}">
                <a16:creationId xmlns:a16="http://schemas.microsoft.com/office/drawing/2014/main" id="{7D242129-34DD-93C9-54D2-505F2060CEBC}"/>
              </a:ext>
            </a:extLst>
          </p:cNvPr>
          <p:cNvSpPr txBox="1"/>
          <p:nvPr/>
        </p:nvSpPr>
        <p:spPr>
          <a:xfrm>
            <a:off x="10092636" y="5363806"/>
            <a:ext cx="1943430" cy="825758"/>
          </a:xfrm>
          <a:prstGeom prst="roundRect">
            <a:avLst/>
          </a:prstGeom>
          <a:noFill/>
          <a:ln w="38100">
            <a:solidFill>
              <a:srgbClr val="FF008C"/>
            </a:solid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400" b="1" dirty="0">
                <a:latin typeface="Meiryo UI" panose="020B0604030504040204" pitchFamily="34" charset="-128"/>
                <a:ea typeface="Meiryo UI" panose="020B0604030504040204" pitchFamily="34" charset="-128"/>
              </a:rPr>
              <a:t>無料トライアル実施中</a:t>
            </a:r>
            <a:endParaRPr lang="en-US" altLang="ja-JP" sz="1400" b="1" dirty="0">
              <a:latin typeface="Meiryo UI" panose="020B0604030504040204" pitchFamily="34" charset="-128"/>
              <a:ea typeface="Meiryo UI" panose="020B0604030504040204" pitchFamily="34" charset="-128"/>
            </a:endParaRPr>
          </a:p>
          <a:p>
            <a:pPr algn="ctr"/>
            <a:r>
              <a:rPr lang="en-US" altLang="ja-JP" b="1" u="sng" dirty="0">
                <a:solidFill>
                  <a:srgbClr val="FF008C"/>
                </a:solidFill>
                <a:latin typeface="Meiryo UI" panose="020B0604030504040204" pitchFamily="34" charset="-128"/>
                <a:ea typeface="Meiryo UI" panose="020B0604030504040204" pitchFamily="34" charset="-128"/>
              </a:rPr>
              <a:t>30</a:t>
            </a:r>
            <a:r>
              <a:rPr lang="ja-JP" altLang="en-US" b="1" u="sng" dirty="0">
                <a:solidFill>
                  <a:srgbClr val="FF008C"/>
                </a:solidFill>
                <a:latin typeface="Meiryo UI" panose="020B0604030504040204" pitchFamily="34" charset="-128"/>
                <a:ea typeface="Meiryo UI" panose="020B0604030504040204" pitchFamily="34" charset="-128"/>
              </a:rPr>
              <a:t>日間無料</a:t>
            </a:r>
            <a:endParaRPr lang="en-US" altLang="ja-JP" b="1" u="sng" dirty="0">
              <a:solidFill>
                <a:srgbClr val="FF008C"/>
              </a:solidFill>
              <a:latin typeface="Meiryo UI" panose="020B0604030504040204" pitchFamily="34" charset="-128"/>
              <a:ea typeface="Meiryo UI" panose="020B0604030504040204" pitchFamily="34" charset="-128"/>
            </a:endParaRPr>
          </a:p>
          <a:p>
            <a:pPr algn="ctr"/>
            <a:r>
              <a:rPr lang="ja-JP" altLang="en-US" sz="1050" dirty="0">
                <a:latin typeface="Meiryo UI" panose="020B0604030504040204" pitchFamily="34" charset="-128"/>
                <a:ea typeface="Meiryo UI" panose="020B0604030504040204" pitchFamily="34" charset="-128"/>
              </a:rPr>
              <a:t>でご利用いただけます</a:t>
            </a:r>
            <a:r>
              <a:rPr lang="en-US" altLang="ja-JP" sz="1050" baseline="30000" dirty="0">
                <a:latin typeface="Meiryo UI" panose="020B0604030504040204" pitchFamily="34" charset="-128"/>
                <a:ea typeface="Meiryo UI" panose="020B0604030504040204" pitchFamily="34" charset="-128"/>
              </a:rPr>
              <a:t>※2</a:t>
            </a:r>
            <a:endParaRPr lang="ja-JP" altLang="en-US" sz="1050" baseline="30000" dirty="0">
              <a:latin typeface="Meiryo UI" panose="020B0604030504040204" pitchFamily="34" charset="-128"/>
              <a:ea typeface="Meiryo UI" panose="020B0604030504040204" pitchFamily="34" charset="-128"/>
            </a:endParaRPr>
          </a:p>
        </p:txBody>
      </p:sp>
      <p:sp>
        <p:nvSpPr>
          <p:cNvPr id="15" name="正方形/長方形 1037">
            <a:extLst>
              <a:ext uri="{FF2B5EF4-FFF2-40B4-BE49-F238E27FC236}">
                <a16:creationId xmlns:a16="http://schemas.microsoft.com/office/drawing/2014/main" id="{3E2E5094-F348-895F-E08F-487420FE6BB4}"/>
              </a:ext>
            </a:extLst>
          </p:cNvPr>
          <p:cNvSpPr/>
          <p:nvPr/>
        </p:nvSpPr>
        <p:spPr>
          <a:xfrm>
            <a:off x="1498618" y="5326111"/>
            <a:ext cx="5136284" cy="1078233"/>
          </a:xfrm>
          <a:prstGeom prst="rect">
            <a:avLst/>
          </a:prstGeom>
          <a:noFill/>
          <a:ln w="57150">
            <a:solidFill>
              <a:srgbClr val="FF008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6" name="正方形/長方形 1039">
            <a:extLst>
              <a:ext uri="{FF2B5EF4-FFF2-40B4-BE49-F238E27FC236}">
                <a16:creationId xmlns:a16="http://schemas.microsoft.com/office/drawing/2014/main" id="{D2F72609-3C13-8A56-8112-19E123CA0C36}"/>
              </a:ext>
            </a:extLst>
          </p:cNvPr>
          <p:cNvSpPr/>
          <p:nvPr/>
        </p:nvSpPr>
        <p:spPr>
          <a:xfrm>
            <a:off x="6634902" y="5301838"/>
            <a:ext cx="3348710" cy="1098126"/>
          </a:xfrm>
          <a:prstGeom prst="rect">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7" name="テキスト ボックス 1040">
            <a:extLst>
              <a:ext uri="{FF2B5EF4-FFF2-40B4-BE49-F238E27FC236}">
                <a16:creationId xmlns:a16="http://schemas.microsoft.com/office/drawing/2014/main" id="{65A20EEF-6285-8136-7203-B01BF508CC0E}"/>
              </a:ext>
            </a:extLst>
          </p:cNvPr>
          <p:cNvSpPr txBox="1"/>
          <p:nvPr/>
        </p:nvSpPr>
        <p:spPr>
          <a:xfrm>
            <a:off x="3050507" y="5023630"/>
            <a:ext cx="216502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200" b="1" dirty="0">
                <a:solidFill>
                  <a:srgbClr val="FF008C"/>
                </a:solidFill>
                <a:latin typeface="Meiryo UI" panose="020B0604030504040204" pitchFamily="34" charset="-128"/>
                <a:ea typeface="Meiryo UI" panose="020B0604030504040204" pitchFamily="34" charset="-128"/>
              </a:rPr>
              <a:t>中小企業向け</a:t>
            </a:r>
            <a:r>
              <a:rPr lang="ja-JP" altLang="en-US" sz="900" b="1" dirty="0">
                <a:solidFill>
                  <a:srgbClr val="FF008C"/>
                </a:solidFill>
                <a:latin typeface="Meiryo UI" panose="020B0604030504040204" pitchFamily="34" charset="-128"/>
                <a:ea typeface="Meiryo UI" panose="020B0604030504040204" pitchFamily="34" charset="-128"/>
              </a:rPr>
              <a:t>（最大</a:t>
            </a:r>
            <a:r>
              <a:rPr lang="en-US" altLang="ja-JP" sz="900" b="1" dirty="0">
                <a:solidFill>
                  <a:srgbClr val="FF008C"/>
                </a:solidFill>
                <a:latin typeface="Meiryo UI" panose="020B0604030504040204" pitchFamily="34" charset="-128"/>
                <a:ea typeface="Meiryo UI" panose="020B0604030504040204" pitchFamily="34" charset="-128"/>
              </a:rPr>
              <a:t>300ID</a:t>
            </a:r>
            <a:r>
              <a:rPr lang="ja-JP" altLang="en-US" sz="900" b="1" dirty="0">
                <a:solidFill>
                  <a:srgbClr val="FF008C"/>
                </a:solidFill>
                <a:latin typeface="Meiryo UI" panose="020B0604030504040204" pitchFamily="34" charset="-128"/>
                <a:ea typeface="Meiryo UI" panose="020B0604030504040204" pitchFamily="34" charset="-128"/>
              </a:rPr>
              <a:t>）</a:t>
            </a:r>
            <a:endParaRPr kumimoji="1" lang="ja-JP" altLang="en-US" sz="1000" b="1" dirty="0">
              <a:solidFill>
                <a:srgbClr val="FF008C"/>
              </a:solidFill>
              <a:latin typeface="Meiryo UI" panose="020B0604030504040204" pitchFamily="34" charset="-128"/>
              <a:ea typeface="Meiryo UI" panose="020B0604030504040204" pitchFamily="34" charset="-128"/>
            </a:endParaRPr>
          </a:p>
        </p:txBody>
      </p:sp>
      <p:sp>
        <p:nvSpPr>
          <p:cNvPr id="18" name="テキスト ボックス 1041">
            <a:extLst>
              <a:ext uri="{FF2B5EF4-FFF2-40B4-BE49-F238E27FC236}">
                <a16:creationId xmlns:a16="http://schemas.microsoft.com/office/drawing/2014/main" id="{D028F6CF-F3B3-8E34-5019-8FDA22CC8B5A}"/>
              </a:ext>
            </a:extLst>
          </p:cNvPr>
          <p:cNvSpPr txBox="1"/>
          <p:nvPr/>
        </p:nvSpPr>
        <p:spPr>
          <a:xfrm>
            <a:off x="7573209" y="5030983"/>
            <a:ext cx="1834629"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200" b="1" dirty="0">
                <a:solidFill>
                  <a:srgbClr val="00B0F0"/>
                </a:solidFill>
                <a:latin typeface="Meiryo UI" panose="020B0604030504040204" pitchFamily="34" charset="-128"/>
                <a:ea typeface="Meiryo UI" panose="020B0604030504040204" pitchFamily="34" charset="-128"/>
              </a:rPr>
              <a:t>大企業向け</a:t>
            </a:r>
            <a:r>
              <a:rPr kumimoji="1" lang="ja-JP" altLang="en-US" sz="900" b="1" dirty="0">
                <a:solidFill>
                  <a:srgbClr val="00B0F0"/>
                </a:solidFill>
                <a:latin typeface="Meiryo UI" panose="020B0604030504040204" pitchFamily="34" charset="-128"/>
                <a:ea typeface="Meiryo UI" panose="020B0604030504040204" pitchFamily="34" charset="-128"/>
              </a:rPr>
              <a:t>（</a:t>
            </a:r>
            <a:r>
              <a:rPr kumimoji="1" lang="en-US" altLang="ja-JP" sz="900" b="1" dirty="0">
                <a:solidFill>
                  <a:srgbClr val="00B0F0"/>
                </a:solidFill>
                <a:latin typeface="Meiryo UI" panose="020B0604030504040204" pitchFamily="34" charset="-128"/>
                <a:ea typeface="Meiryo UI" panose="020B0604030504040204" pitchFamily="34" charset="-128"/>
              </a:rPr>
              <a:t>ID</a:t>
            </a:r>
            <a:r>
              <a:rPr kumimoji="1" lang="ja-JP" altLang="en-US" sz="900" b="1" dirty="0">
                <a:solidFill>
                  <a:srgbClr val="00B0F0"/>
                </a:solidFill>
                <a:latin typeface="Meiryo UI" panose="020B0604030504040204" pitchFamily="34" charset="-128"/>
                <a:ea typeface="Meiryo UI" panose="020B0604030504040204" pitchFamily="34" charset="-128"/>
              </a:rPr>
              <a:t>無制限）</a:t>
            </a:r>
            <a:endParaRPr kumimoji="1" lang="ja-JP" altLang="en-US" sz="1200" b="1" dirty="0">
              <a:solidFill>
                <a:srgbClr val="00B0F0"/>
              </a:solidFill>
              <a:latin typeface="Meiryo UI" panose="020B0604030504040204" pitchFamily="34" charset="-128"/>
              <a:ea typeface="Meiryo UI" panose="020B0604030504040204" pitchFamily="34" charset="-128"/>
            </a:endParaRPr>
          </a:p>
        </p:txBody>
      </p:sp>
      <p:sp>
        <p:nvSpPr>
          <p:cNvPr id="19" name="TextBox 18">
            <a:extLst>
              <a:ext uri="{FF2B5EF4-FFF2-40B4-BE49-F238E27FC236}">
                <a16:creationId xmlns:a16="http://schemas.microsoft.com/office/drawing/2014/main" id="{3241AD13-CF4F-B642-289E-D9E152C9846E}"/>
              </a:ext>
            </a:extLst>
          </p:cNvPr>
          <p:cNvSpPr txBox="1"/>
          <p:nvPr/>
        </p:nvSpPr>
        <p:spPr>
          <a:xfrm>
            <a:off x="810174" y="6429318"/>
            <a:ext cx="9647528" cy="2226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800" dirty="0">
                <a:latin typeface="Meiryo UI" panose="020B0604030504040204" pitchFamily="34" charset="-128"/>
                <a:ea typeface="Meiryo UI" panose="020B0604030504040204" pitchFamily="34" charset="-128"/>
                <a:cs typeface="+mn-lt"/>
              </a:rPr>
              <a:t>※1</a:t>
            </a:r>
            <a:r>
              <a:rPr lang="ja-JP" altLang="en-US" sz="800" dirty="0">
                <a:latin typeface="Meiryo UI" panose="020B0604030504040204" pitchFamily="34" charset="-128"/>
                <a:ea typeface="Meiryo UI" panose="020B0604030504040204" pitchFamily="34" charset="-128"/>
                <a:cs typeface="+mn-lt"/>
              </a:rPr>
              <a:t>　</a:t>
            </a:r>
            <a:r>
              <a:rPr lang="en-US" sz="800" dirty="0">
                <a:latin typeface="Meiryo UI" panose="020B0604030504040204" pitchFamily="34" charset="-128"/>
                <a:ea typeface="Meiryo UI" panose="020B0604030504040204" pitchFamily="34" charset="-128"/>
                <a:cs typeface="+mn-lt"/>
              </a:rPr>
              <a:t>Microsoft Defender for Endpoint P1</a:t>
            </a:r>
            <a:r>
              <a:rPr lang="ja-JP" altLang="en-US" sz="800" dirty="0">
                <a:latin typeface="Meiryo UI" panose="020B0604030504040204" pitchFamily="34" charset="-128"/>
                <a:ea typeface="Meiryo UI" panose="020B0604030504040204" pitchFamily="34" charset="-128"/>
                <a:cs typeface="+mn-lt"/>
              </a:rPr>
              <a:t>や</a:t>
            </a:r>
            <a:r>
              <a:rPr lang="en-US" sz="800" dirty="0">
                <a:latin typeface="Meiryo UI" panose="020B0604030504040204" pitchFamily="34" charset="-128"/>
                <a:ea typeface="Meiryo UI" panose="020B0604030504040204" pitchFamily="34" charset="-128"/>
                <a:cs typeface="+mn-lt"/>
              </a:rPr>
              <a:t>Microsoft Defender for Microsoft365</a:t>
            </a:r>
            <a:r>
              <a:rPr lang="ja-JP" altLang="en-US" sz="800" dirty="0">
                <a:latin typeface="Meiryo UI" panose="020B0604030504040204" pitchFamily="34" charset="-128"/>
                <a:ea typeface="Meiryo UI" panose="020B0604030504040204" pitchFamily="34" charset="-128"/>
                <a:cs typeface="+mn-lt"/>
              </a:rPr>
              <a:t>等、含まれないプランもございます。詳細は</a:t>
            </a:r>
            <a:r>
              <a:rPr lang="en-US" sz="800" dirty="0">
                <a:latin typeface="Meiryo UI" panose="020B0604030504040204" pitchFamily="34" charset="-128"/>
                <a:ea typeface="Meiryo UI" panose="020B0604030504040204" pitchFamily="34" charset="-128"/>
                <a:cs typeface="+mn-lt"/>
              </a:rPr>
              <a:t>、Microsoft365</a:t>
            </a:r>
            <a:r>
              <a:rPr lang="ja-JP" altLang="en-US" sz="800" dirty="0">
                <a:latin typeface="Meiryo UI" panose="020B0604030504040204" pitchFamily="34" charset="-128"/>
                <a:ea typeface="Meiryo UI" panose="020B0604030504040204" pitchFamily="34" charset="-128"/>
                <a:cs typeface="+mn-lt"/>
              </a:rPr>
              <a:t>法人のホームページにて、ご確認の程よろしくお願いいたします</a:t>
            </a:r>
            <a:r>
              <a:rPr lang="en-US" sz="800" dirty="0">
                <a:latin typeface="Meiryo UI" panose="020B0604030504040204" pitchFamily="34" charset="-128"/>
                <a:ea typeface="Meiryo UI" panose="020B0604030504040204" pitchFamily="34" charset="-128"/>
                <a:cs typeface="+mn-lt"/>
              </a:rPr>
              <a:t>。</a:t>
            </a:r>
            <a:endParaRPr lang="en-US" sz="800" dirty="0">
              <a:latin typeface="Meiryo UI" panose="020B0604030504040204" pitchFamily="34" charset="-128"/>
              <a:ea typeface="Meiryo UI" panose="020B0604030504040204" pitchFamily="34" charset="-128"/>
            </a:endParaRPr>
          </a:p>
        </p:txBody>
      </p:sp>
      <p:sp>
        <p:nvSpPr>
          <p:cNvPr id="28" name="矢印: 五方向 34">
            <a:extLst>
              <a:ext uri="{FF2B5EF4-FFF2-40B4-BE49-F238E27FC236}">
                <a16:creationId xmlns:a16="http://schemas.microsoft.com/office/drawing/2014/main" id="{073A2D83-F9F6-4287-7C04-374C35BF4C9C}"/>
              </a:ext>
            </a:extLst>
          </p:cNvPr>
          <p:cNvSpPr/>
          <p:nvPr/>
        </p:nvSpPr>
        <p:spPr>
          <a:xfrm>
            <a:off x="837064" y="3678912"/>
            <a:ext cx="7755771" cy="342483"/>
          </a:xfrm>
          <a:prstGeom prst="leftRightArrow">
            <a:avLst/>
          </a:prstGeom>
          <a:solidFill>
            <a:srgbClr val="D4DE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50000"/>
              </a:lnSpc>
            </a:pPr>
            <a:r>
              <a:rPr kumimoji="1" lang="en-US" sz="1400" dirty="0">
                <a:solidFill>
                  <a:schemeClr val="tx1"/>
                </a:solidFill>
                <a:latin typeface="Meiryo UI" panose="020B0604030504040204" pitchFamily="34" charset="-128"/>
                <a:ea typeface="Meiryo UI" panose="020B0604030504040204" pitchFamily="34" charset="-128"/>
              </a:rPr>
              <a:t>Business Standard</a:t>
            </a:r>
            <a:endParaRPr lang="en-US" sz="1400" dirty="0">
              <a:solidFill>
                <a:schemeClr val="tx1"/>
              </a:solidFill>
              <a:latin typeface="Meiryo UI" panose="020B0604030504040204" pitchFamily="34" charset="-128"/>
              <a:ea typeface="Meiryo UI" panose="020B0604030504040204" pitchFamily="34" charset="-128"/>
            </a:endParaRPr>
          </a:p>
        </p:txBody>
      </p:sp>
      <p:sp>
        <p:nvSpPr>
          <p:cNvPr id="29" name="矢印: 五方向 35">
            <a:extLst>
              <a:ext uri="{FF2B5EF4-FFF2-40B4-BE49-F238E27FC236}">
                <a16:creationId xmlns:a16="http://schemas.microsoft.com/office/drawing/2014/main" id="{D95E0496-73BA-FCBC-0106-A4E2B34C769F}"/>
              </a:ext>
            </a:extLst>
          </p:cNvPr>
          <p:cNvSpPr/>
          <p:nvPr/>
        </p:nvSpPr>
        <p:spPr>
          <a:xfrm>
            <a:off x="3481220" y="3432762"/>
            <a:ext cx="5111615" cy="336027"/>
          </a:xfrm>
          <a:prstGeom prst="leftRightArrow">
            <a:avLst/>
          </a:prstGeom>
          <a:solidFill>
            <a:srgbClr val="D4DE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50000"/>
              </a:lnSpc>
            </a:pPr>
            <a:r>
              <a:rPr lang="en-US" sz="1400" dirty="0">
                <a:solidFill>
                  <a:schemeClr val="tx1"/>
                </a:solidFill>
                <a:latin typeface="Meiryo UI" panose="020B0604030504040204" pitchFamily="34" charset="-128"/>
                <a:ea typeface="Meiryo UI" panose="020B0604030504040204" pitchFamily="34" charset="-128"/>
              </a:rPr>
              <a:t>Business Basic</a:t>
            </a:r>
          </a:p>
        </p:txBody>
      </p:sp>
      <p:sp>
        <p:nvSpPr>
          <p:cNvPr id="30" name="矢印: 五方向 36">
            <a:extLst>
              <a:ext uri="{FF2B5EF4-FFF2-40B4-BE49-F238E27FC236}">
                <a16:creationId xmlns:a16="http://schemas.microsoft.com/office/drawing/2014/main" id="{D68805EB-F5E7-8422-58CE-CCE6440EA215}"/>
              </a:ext>
            </a:extLst>
          </p:cNvPr>
          <p:cNvSpPr/>
          <p:nvPr/>
        </p:nvSpPr>
        <p:spPr>
          <a:xfrm>
            <a:off x="859433" y="3916906"/>
            <a:ext cx="10185482" cy="335471"/>
          </a:xfrm>
          <a:prstGeom prst="leftRightArrow">
            <a:avLst/>
          </a:prstGeom>
          <a:solidFill>
            <a:srgbClr val="D4DE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50000"/>
              </a:lnSpc>
            </a:pPr>
            <a:r>
              <a:rPr lang="en-US" sz="1400" dirty="0">
                <a:solidFill>
                  <a:schemeClr val="tx1"/>
                </a:solidFill>
                <a:latin typeface="Meiryo UI" panose="020B0604030504040204" pitchFamily="34" charset="-128"/>
                <a:ea typeface="Meiryo UI" panose="020B0604030504040204" pitchFamily="34" charset="-128"/>
              </a:rPr>
              <a:t>Business Premium</a:t>
            </a:r>
          </a:p>
        </p:txBody>
      </p:sp>
      <p:sp>
        <p:nvSpPr>
          <p:cNvPr id="31" name="矢印: 五方向 38">
            <a:extLst>
              <a:ext uri="{FF2B5EF4-FFF2-40B4-BE49-F238E27FC236}">
                <a16:creationId xmlns:a16="http://schemas.microsoft.com/office/drawing/2014/main" id="{B1EE1424-32E3-9481-3A4B-7CE20E994C6F}"/>
              </a:ext>
            </a:extLst>
          </p:cNvPr>
          <p:cNvSpPr/>
          <p:nvPr/>
        </p:nvSpPr>
        <p:spPr>
          <a:xfrm>
            <a:off x="859433" y="4137932"/>
            <a:ext cx="10185482" cy="335471"/>
          </a:xfrm>
          <a:prstGeom prst="leftRightArrow">
            <a:avLst/>
          </a:prstGeom>
          <a:solidFill>
            <a:srgbClr val="D4DE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50000"/>
              </a:lnSpc>
            </a:pPr>
            <a:r>
              <a:rPr kumimoji="1" lang="en-US" sz="1400" dirty="0">
                <a:solidFill>
                  <a:schemeClr val="tx1"/>
                </a:solidFill>
                <a:latin typeface="Meiryo UI" panose="020B0604030504040204" pitchFamily="34" charset="-128"/>
                <a:ea typeface="Meiryo UI" panose="020B0604030504040204" pitchFamily="34" charset="-128"/>
              </a:rPr>
              <a:t>MS E3</a:t>
            </a:r>
            <a:r>
              <a:rPr kumimoji="1" lang="en-US" altLang="ja-JP" sz="1400" baseline="30000" dirty="0">
                <a:solidFill>
                  <a:schemeClr val="tx1"/>
                </a:solidFill>
                <a:latin typeface="Meiryo UI" panose="020B0604030504040204" pitchFamily="34" charset="-128"/>
                <a:ea typeface="Meiryo UI" panose="020B0604030504040204" pitchFamily="34" charset="-128"/>
              </a:rPr>
              <a:t>※1</a:t>
            </a:r>
            <a:endParaRPr lang="en-US" sz="700" baseline="30000" dirty="0">
              <a:solidFill>
                <a:schemeClr val="tx1"/>
              </a:solidFill>
              <a:latin typeface="Meiryo UI" panose="020B0604030504040204" pitchFamily="34" charset="-128"/>
              <a:ea typeface="Meiryo UI" panose="020B0604030504040204" pitchFamily="34" charset="-128"/>
            </a:endParaRPr>
          </a:p>
        </p:txBody>
      </p:sp>
      <p:sp>
        <p:nvSpPr>
          <p:cNvPr id="32" name="矢印: 五方向 39">
            <a:extLst>
              <a:ext uri="{FF2B5EF4-FFF2-40B4-BE49-F238E27FC236}">
                <a16:creationId xmlns:a16="http://schemas.microsoft.com/office/drawing/2014/main" id="{4AA6B7E3-C9C0-DDB7-3281-3BB179DD1DBD}"/>
              </a:ext>
            </a:extLst>
          </p:cNvPr>
          <p:cNvSpPr/>
          <p:nvPr/>
        </p:nvSpPr>
        <p:spPr>
          <a:xfrm>
            <a:off x="864203" y="4354455"/>
            <a:ext cx="10185482" cy="335471"/>
          </a:xfrm>
          <a:prstGeom prst="leftRightArrow">
            <a:avLst/>
          </a:prstGeom>
          <a:solidFill>
            <a:srgbClr val="D4DE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50000"/>
              </a:lnSpc>
            </a:pPr>
            <a:r>
              <a:rPr kumimoji="1" lang="en-US" sz="1400" dirty="0">
                <a:solidFill>
                  <a:schemeClr val="tx1"/>
                </a:solidFill>
                <a:latin typeface="Meiryo UI" panose="020B0604030504040204" pitchFamily="34" charset="-128"/>
                <a:ea typeface="Meiryo UI" panose="020B0604030504040204" pitchFamily="34" charset="-128"/>
              </a:rPr>
              <a:t>MS E5</a:t>
            </a:r>
            <a:r>
              <a:rPr kumimoji="1" lang="en-US" altLang="ja-JP" sz="1400" baseline="30000" dirty="0">
                <a:solidFill>
                  <a:schemeClr val="tx1"/>
                </a:solidFill>
                <a:latin typeface="Meiryo UI" panose="020B0604030504040204" pitchFamily="34" charset="-128"/>
                <a:ea typeface="Meiryo UI" panose="020B0604030504040204" pitchFamily="34" charset="-128"/>
              </a:rPr>
              <a:t>※1</a:t>
            </a:r>
            <a:endParaRPr lang="en-US" sz="1400" baseline="30000" dirty="0">
              <a:solidFill>
                <a:schemeClr val="tx1"/>
              </a:solidFill>
              <a:latin typeface="Meiryo UI" panose="020B0604030504040204" pitchFamily="34" charset="-128"/>
              <a:ea typeface="Meiryo UI" panose="020B0604030504040204" pitchFamily="34" charset="-128"/>
            </a:endParaRPr>
          </a:p>
        </p:txBody>
      </p:sp>
      <p:sp>
        <p:nvSpPr>
          <p:cNvPr id="42" name="正方形/長方形 19">
            <a:extLst>
              <a:ext uri="{FF2B5EF4-FFF2-40B4-BE49-F238E27FC236}">
                <a16:creationId xmlns:a16="http://schemas.microsoft.com/office/drawing/2014/main" id="{1092A0F1-0F51-30F5-64C1-DD905C9CDDCF}"/>
              </a:ext>
            </a:extLst>
          </p:cNvPr>
          <p:cNvSpPr/>
          <p:nvPr/>
        </p:nvSpPr>
        <p:spPr>
          <a:xfrm>
            <a:off x="334964" y="1431288"/>
            <a:ext cx="11520000" cy="244592"/>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eiryo UI" panose="020B0604030504040204" pitchFamily="34" charset="-128"/>
                <a:ea typeface="Meiryo UI" panose="020B0604030504040204" pitchFamily="34" charset="-128"/>
              </a:rPr>
              <a:t>■特徴</a:t>
            </a:r>
            <a:endParaRPr kumimoji="1" lang="ja-JP" altLang="en-US" sz="18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p:txBody>
      </p:sp>
      <p:sp>
        <p:nvSpPr>
          <p:cNvPr id="22" name="正方形/長方形 22">
            <a:extLst>
              <a:ext uri="{FF2B5EF4-FFF2-40B4-BE49-F238E27FC236}">
                <a16:creationId xmlns:a16="http://schemas.microsoft.com/office/drawing/2014/main" id="{BD9134A9-FB33-A595-5EE6-92D84429E1CD}"/>
              </a:ext>
            </a:extLst>
          </p:cNvPr>
          <p:cNvSpPr/>
          <p:nvPr/>
        </p:nvSpPr>
        <p:spPr>
          <a:xfrm>
            <a:off x="334964" y="4809907"/>
            <a:ext cx="11520000" cy="221076"/>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400" b="1" dirty="0">
                <a:latin typeface="Meiryo UI" panose="020B0604030504040204" pitchFamily="34" charset="-128"/>
                <a:ea typeface="Meiryo UI" panose="020B0604030504040204" pitchFamily="34" charset="-128"/>
              </a:rPr>
              <a:t>■プラン・料金</a:t>
            </a:r>
          </a:p>
        </p:txBody>
      </p:sp>
      <p:grpSp>
        <p:nvGrpSpPr>
          <p:cNvPr id="65" name="Group 64">
            <a:extLst>
              <a:ext uri="{FF2B5EF4-FFF2-40B4-BE49-F238E27FC236}">
                <a16:creationId xmlns:a16="http://schemas.microsoft.com/office/drawing/2014/main" id="{A394C809-C404-4C7F-E890-E78B91514D21}"/>
              </a:ext>
            </a:extLst>
          </p:cNvPr>
          <p:cNvGrpSpPr/>
          <p:nvPr/>
        </p:nvGrpSpPr>
        <p:grpSpPr>
          <a:xfrm>
            <a:off x="810174" y="1762232"/>
            <a:ext cx="2470955" cy="1596701"/>
            <a:chOff x="914214" y="1990847"/>
            <a:chExt cx="2470955" cy="1596701"/>
          </a:xfrm>
        </p:grpSpPr>
        <p:sp>
          <p:nvSpPr>
            <p:cNvPr id="55" name="Rectangle 54">
              <a:extLst>
                <a:ext uri="{FF2B5EF4-FFF2-40B4-BE49-F238E27FC236}">
                  <a16:creationId xmlns:a16="http://schemas.microsoft.com/office/drawing/2014/main" id="{97EC130F-95D0-2B9C-AC27-CE1BE3FB96FA}"/>
                </a:ext>
              </a:extLst>
            </p:cNvPr>
            <p:cNvSpPr/>
            <p:nvPr/>
          </p:nvSpPr>
          <p:spPr>
            <a:xfrm>
              <a:off x="914214" y="2368296"/>
              <a:ext cx="2470954" cy="1219252"/>
            </a:xfrm>
            <a:prstGeom prst="rect">
              <a:avLst/>
            </a:prstGeom>
            <a:solidFill>
              <a:schemeClr val="bg1"/>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27" name="グループ化 37">
              <a:extLst>
                <a:ext uri="{FF2B5EF4-FFF2-40B4-BE49-F238E27FC236}">
                  <a16:creationId xmlns:a16="http://schemas.microsoft.com/office/drawing/2014/main" id="{D8FA35B4-24D2-D38E-534F-E552459EFD7D}"/>
                </a:ext>
              </a:extLst>
            </p:cNvPr>
            <p:cNvGrpSpPr/>
            <p:nvPr/>
          </p:nvGrpSpPr>
          <p:grpSpPr>
            <a:xfrm>
              <a:off x="914215" y="1990847"/>
              <a:ext cx="2470954" cy="1502308"/>
              <a:chOff x="257317" y="2309031"/>
              <a:chExt cx="2470954" cy="1502308"/>
            </a:xfrm>
          </p:grpSpPr>
          <p:sp>
            <p:nvSpPr>
              <p:cNvPr id="44" name="正方形/長方形 1032">
                <a:extLst>
                  <a:ext uri="{FF2B5EF4-FFF2-40B4-BE49-F238E27FC236}">
                    <a16:creationId xmlns:a16="http://schemas.microsoft.com/office/drawing/2014/main" id="{DE7435F1-83B4-9851-10F4-C8263B6AE3CC}"/>
                  </a:ext>
                </a:extLst>
              </p:cNvPr>
              <p:cNvSpPr/>
              <p:nvPr/>
            </p:nvSpPr>
            <p:spPr>
              <a:xfrm>
                <a:off x="257317" y="2309031"/>
                <a:ext cx="2470954" cy="683977"/>
              </a:xfrm>
              <a:prstGeom prst="rect">
                <a:avLst/>
              </a:prstGeom>
              <a:solidFill>
                <a:srgbClr val="E7EDF5"/>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053766"/>
                    </a:solidFill>
                    <a:latin typeface="Meiryo UI" panose="020B0604030504040204" pitchFamily="34" charset="-128"/>
                    <a:ea typeface="Meiryo UI" panose="020B0604030504040204" pitchFamily="34" charset="-128"/>
                  </a:rPr>
                  <a:t>常に最新の</a:t>
                </a:r>
                <a:r>
                  <a:rPr lang="en-US" altLang="ja-JP" sz="1400" b="1" dirty="0">
                    <a:solidFill>
                      <a:srgbClr val="053766"/>
                    </a:solidFill>
                    <a:latin typeface="Meiryo UI" panose="020B0604030504040204" pitchFamily="34" charset="-128"/>
                    <a:ea typeface="Meiryo UI" panose="020B0604030504040204" pitchFamily="34" charset="-128"/>
                  </a:rPr>
                  <a:t>Office</a:t>
                </a:r>
              </a:p>
              <a:p>
                <a:pPr algn="ctr"/>
                <a:r>
                  <a:rPr lang="ja-JP" altLang="en-US" sz="1400" b="1" dirty="0">
                    <a:solidFill>
                      <a:srgbClr val="053766"/>
                    </a:solidFill>
                    <a:latin typeface="Meiryo UI" panose="020B0604030504040204" pitchFamily="34" charset="-128"/>
                    <a:ea typeface="Meiryo UI" panose="020B0604030504040204" pitchFamily="34" charset="-128"/>
                  </a:rPr>
                  <a:t>アプリを利用できる</a:t>
                </a:r>
                <a:endParaRPr lang="en-US" altLang="ja-JP" sz="1400" b="1" dirty="0">
                  <a:solidFill>
                    <a:srgbClr val="053766"/>
                  </a:solidFill>
                  <a:latin typeface="Meiryo UI" panose="020B0604030504040204" pitchFamily="34" charset="-128"/>
                  <a:ea typeface="Meiryo UI" panose="020B0604030504040204" pitchFamily="34" charset="-128"/>
                </a:endParaRPr>
              </a:p>
            </p:txBody>
          </p:sp>
          <p:sp>
            <p:nvSpPr>
              <p:cNvPr id="45" name="テキスト ボックス 4">
                <a:extLst>
                  <a:ext uri="{FF2B5EF4-FFF2-40B4-BE49-F238E27FC236}">
                    <a16:creationId xmlns:a16="http://schemas.microsoft.com/office/drawing/2014/main" id="{E78655D9-E7A2-56FC-AEA2-46E6E8F99FAA}"/>
                  </a:ext>
                </a:extLst>
              </p:cNvPr>
              <p:cNvSpPr txBox="1"/>
              <p:nvPr/>
            </p:nvSpPr>
            <p:spPr>
              <a:xfrm>
                <a:off x="784841" y="3349674"/>
                <a:ext cx="1943430"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200" dirty="0">
                    <a:solidFill>
                      <a:schemeClr val="tx1"/>
                    </a:solidFill>
                    <a:latin typeface="Meiryo UI" panose="020B0604030504040204" pitchFamily="34" charset="-128"/>
                    <a:ea typeface="Meiryo UI" panose="020B0604030504040204" pitchFamily="34" charset="-128"/>
                  </a:rPr>
                  <a:t>バージョンの差に起因する互換性のトラブルが起きづらい</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grpSp>
        <p:sp>
          <p:nvSpPr>
            <p:cNvPr id="39" name="テキスト ボックス 55">
              <a:extLst>
                <a:ext uri="{FF2B5EF4-FFF2-40B4-BE49-F238E27FC236}">
                  <a16:creationId xmlns:a16="http://schemas.microsoft.com/office/drawing/2014/main" id="{BAF6C526-DC89-771D-E999-227EFFD5F80B}"/>
                </a:ext>
              </a:extLst>
            </p:cNvPr>
            <p:cNvSpPr txBox="1"/>
            <p:nvPr/>
          </p:nvSpPr>
          <p:spPr>
            <a:xfrm>
              <a:off x="1165936" y="2720317"/>
              <a:ext cx="1943430"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400" b="1" dirty="0">
                  <a:latin typeface="Meiryo UI" panose="020B0604030504040204" pitchFamily="34" charset="-128"/>
                  <a:ea typeface="Meiryo UI" panose="020B0604030504040204" pitchFamily="34" charset="-128"/>
                </a:rPr>
                <a:t>クラウドから</a:t>
              </a:r>
              <a:r>
                <a:rPr lang="ja-JP" altLang="en-US" sz="1400" b="1" dirty="0">
                  <a:latin typeface="Meiryo UI" panose="020B0604030504040204" pitchFamily="34" charset="-128"/>
                  <a:ea typeface="Meiryo UI" panose="020B0604030504040204" pitchFamily="34" charset="-128"/>
                </a:rPr>
                <a:t>ダウンロード</a:t>
              </a:r>
              <a:endParaRPr kumimoji="1" lang="en-US" sz="1400" b="1" dirty="0" err="1">
                <a:latin typeface="Meiryo UI" panose="020B0604030504040204" pitchFamily="34" charset="-128"/>
                <a:ea typeface="Meiryo UI" panose="020B0604030504040204" pitchFamily="34" charset="-128"/>
              </a:endParaRPr>
            </a:p>
          </p:txBody>
        </p:sp>
        <p:pic>
          <p:nvPicPr>
            <p:cNvPr id="57" name="Graphic 56" descr="Download with solid fill">
              <a:extLst>
                <a:ext uri="{FF2B5EF4-FFF2-40B4-BE49-F238E27FC236}">
                  <a16:creationId xmlns:a16="http://schemas.microsoft.com/office/drawing/2014/main" id="{D8C028D8-C400-55DE-3B55-119079622C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906" y="2945646"/>
              <a:ext cx="612867" cy="612867"/>
            </a:xfrm>
            <a:prstGeom prst="rect">
              <a:avLst/>
            </a:prstGeom>
          </p:spPr>
        </p:pic>
      </p:grpSp>
      <p:grpSp>
        <p:nvGrpSpPr>
          <p:cNvPr id="66" name="Group 65">
            <a:extLst>
              <a:ext uri="{FF2B5EF4-FFF2-40B4-BE49-F238E27FC236}">
                <a16:creationId xmlns:a16="http://schemas.microsoft.com/office/drawing/2014/main" id="{36B0849F-907C-8EDE-BDFA-D4BFAA19A0C7}"/>
              </a:ext>
            </a:extLst>
          </p:cNvPr>
          <p:cNvGrpSpPr/>
          <p:nvPr/>
        </p:nvGrpSpPr>
        <p:grpSpPr>
          <a:xfrm>
            <a:off x="8702790" y="1762232"/>
            <a:ext cx="2470955" cy="1605413"/>
            <a:chOff x="914214" y="1990847"/>
            <a:chExt cx="2470955" cy="1605413"/>
          </a:xfrm>
        </p:grpSpPr>
        <p:sp>
          <p:nvSpPr>
            <p:cNvPr id="67" name="Rectangle 66">
              <a:extLst>
                <a:ext uri="{FF2B5EF4-FFF2-40B4-BE49-F238E27FC236}">
                  <a16:creationId xmlns:a16="http://schemas.microsoft.com/office/drawing/2014/main" id="{3A5E7761-BACC-EA60-F15C-16A209508D31}"/>
                </a:ext>
              </a:extLst>
            </p:cNvPr>
            <p:cNvSpPr/>
            <p:nvPr/>
          </p:nvSpPr>
          <p:spPr>
            <a:xfrm>
              <a:off x="914214" y="2368296"/>
              <a:ext cx="2470954" cy="1219252"/>
            </a:xfrm>
            <a:prstGeom prst="rect">
              <a:avLst/>
            </a:prstGeom>
            <a:solidFill>
              <a:schemeClr val="bg1"/>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68" name="グループ化 37">
              <a:extLst>
                <a:ext uri="{FF2B5EF4-FFF2-40B4-BE49-F238E27FC236}">
                  <a16:creationId xmlns:a16="http://schemas.microsoft.com/office/drawing/2014/main" id="{EE7F79C9-4782-1BB2-77B4-C57A3EA77E41}"/>
                </a:ext>
              </a:extLst>
            </p:cNvPr>
            <p:cNvGrpSpPr/>
            <p:nvPr/>
          </p:nvGrpSpPr>
          <p:grpSpPr>
            <a:xfrm>
              <a:off x="914215" y="1990847"/>
              <a:ext cx="2470954" cy="1605413"/>
              <a:chOff x="257317" y="2309031"/>
              <a:chExt cx="2470954" cy="1605413"/>
            </a:xfrm>
          </p:grpSpPr>
          <p:sp>
            <p:nvSpPr>
              <p:cNvPr id="71" name="正方形/長方形 1032">
                <a:extLst>
                  <a:ext uri="{FF2B5EF4-FFF2-40B4-BE49-F238E27FC236}">
                    <a16:creationId xmlns:a16="http://schemas.microsoft.com/office/drawing/2014/main" id="{5ADC9D21-6763-F5C2-A3B2-3E5478ED1726}"/>
                  </a:ext>
                </a:extLst>
              </p:cNvPr>
              <p:cNvSpPr/>
              <p:nvPr/>
            </p:nvSpPr>
            <p:spPr>
              <a:xfrm>
                <a:off x="257317" y="2309031"/>
                <a:ext cx="2470954" cy="683977"/>
              </a:xfrm>
              <a:prstGeom prst="rect">
                <a:avLst/>
              </a:prstGeom>
              <a:solidFill>
                <a:srgbClr val="E7EDF5"/>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053766"/>
                    </a:solidFill>
                    <a:latin typeface="Meiryo UI" panose="020B0604030504040204" pitchFamily="34" charset="-128"/>
                    <a:ea typeface="Meiryo UI" panose="020B0604030504040204" pitchFamily="34" charset="-128"/>
                  </a:rPr>
                  <a:t>様々な脅威から</a:t>
                </a:r>
              </a:p>
              <a:p>
                <a:pPr algn="ctr"/>
                <a:r>
                  <a:rPr lang="ja-JP" altLang="en-US" sz="1400" b="1" dirty="0">
                    <a:solidFill>
                      <a:srgbClr val="053766"/>
                    </a:solidFill>
                    <a:latin typeface="Meiryo UI" panose="020B0604030504040204" pitchFamily="34" charset="-128"/>
                    <a:ea typeface="Meiryo UI" panose="020B0604030504040204" pitchFamily="34" charset="-128"/>
                  </a:rPr>
                  <a:t>ユーザーを守る</a:t>
                </a:r>
              </a:p>
            </p:txBody>
          </p:sp>
          <p:sp>
            <p:nvSpPr>
              <p:cNvPr id="72" name="テキスト ボックス 4">
                <a:extLst>
                  <a:ext uri="{FF2B5EF4-FFF2-40B4-BE49-F238E27FC236}">
                    <a16:creationId xmlns:a16="http://schemas.microsoft.com/office/drawing/2014/main" id="{E71588C0-F8BF-7634-617B-180830B4BACC}"/>
                  </a:ext>
                </a:extLst>
              </p:cNvPr>
              <p:cNvSpPr txBox="1"/>
              <p:nvPr/>
            </p:nvSpPr>
            <p:spPr>
              <a:xfrm>
                <a:off x="753682" y="3268113"/>
                <a:ext cx="1943430"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200" dirty="0">
                    <a:latin typeface="Meiryo UI" panose="020B0604030504040204" pitchFamily="34" charset="-128"/>
                    <a:ea typeface="Meiryo UI" panose="020B0604030504040204" pitchFamily="34" charset="-128"/>
                  </a:rPr>
                  <a:t>外部攻撃やデータ漏洩について十分な対策があり、</a:t>
                </a:r>
                <a:endParaRPr lang="en-US" altLang="ja-JP" sz="1200" dirty="0">
                  <a:latin typeface="Meiryo UI" panose="020B0604030504040204" pitchFamily="34" charset="-128"/>
                  <a:ea typeface="Meiryo UI" panose="020B0604030504040204" pitchFamily="34" charset="-128"/>
                </a:endParaRPr>
              </a:p>
              <a:p>
                <a:pPr algn="ctr"/>
                <a:r>
                  <a:rPr lang="ja-JP" altLang="en-US" sz="1200" dirty="0">
                    <a:latin typeface="Meiryo UI" panose="020B0604030504040204" pitchFamily="34" charset="-128"/>
                    <a:ea typeface="Meiryo UI" panose="020B0604030504040204" pitchFamily="34" charset="-128"/>
                  </a:rPr>
                  <a:t>高いセキュリティを提供</a:t>
                </a:r>
                <a:endParaRPr kumimoji="1" lang="en-US" altLang="ja-JP" sz="1400" dirty="0">
                  <a:latin typeface="Meiryo UI" panose="020B0604030504040204" pitchFamily="34" charset="-128"/>
                  <a:ea typeface="Meiryo UI" panose="020B0604030504040204" pitchFamily="34" charset="-128"/>
                </a:endParaRPr>
              </a:p>
            </p:txBody>
          </p:sp>
        </p:grpSp>
        <p:sp>
          <p:nvSpPr>
            <p:cNvPr id="69" name="テキスト ボックス 55">
              <a:extLst>
                <a:ext uri="{FF2B5EF4-FFF2-40B4-BE49-F238E27FC236}">
                  <a16:creationId xmlns:a16="http://schemas.microsoft.com/office/drawing/2014/main" id="{75672FAF-51EA-4D6A-939E-846E1BAB78E9}"/>
                </a:ext>
              </a:extLst>
            </p:cNvPr>
            <p:cNvSpPr txBox="1"/>
            <p:nvPr/>
          </p:nvSpPr>
          <p:spPr>
            <a:xfrm>
              <a:off x="1088303" y="2719357"/>
              <a:ext cx="2219232"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400" b="1" dirty="0">
                  <a:latin typeface="Meiryo UI" panose="020B0604030504040204" pitchFamily="34" charset="-128"/>
                  <a:ea typeface="Meiryo UI" panose="020B0604030504040204" pitchFamily="34" charset="-128"/>
                </a:rPr>
                <a:t>サイバー攻撃に対する防御</a:t>
              </a:r>
            </a:p>
          </p:txBody>
        </p:sp>
      </p:grpSp>
      <p:grpSp>
        <p:nvGrpSpPr>
          <p:cNvPr id="73" name="Group 72">
            <a:extLst>
              <a:ext uri="{FF2B5EF4-FFF2-40B4-BE49-F238E27FC236}">
                <a16:creationId xmlns:a16="http://schemas.microsoft.com/office/drawing/2014/main" id="{116AC3D4-BC84-2661-1888-CC0064D654C4}"/>
              </a:ext>
            </a:extLst>
          </p:cNvPr>
          <p:cNvGrpSpPr/>
          <p:nvPr/>
        </p:nvGrpSpPr>
        <p:grpSpPr>
          <a:xfrm>
            <a:off x="3450832" y="1756065"/>
            <a:ext cx="2470955" cy="1596701"/>
            <a:chOff x="914214" y="1990847"/>
            <a:chExt cx="2470955" cy="1596701"/>
          </a:xfrm>
        </p:grpSpPr>
        <p:sp>
          <p:nvSpPr>
            <p:cNvPr id="74" name="Rectangle 73">
              <a:extLst>
                <a:ext uri="{FF2B5EF4-FFF2-40B4-BE49-F238E27FC236}">
                  <a16:creationId xmlns:a16="http://schemas.microsoft.com/office/drawing/2014/main" id="{5077A9F5-A19B-B3B0-C991-B1E5C27B9E9A}"/>
                </a:ext>
              </a:extLst>
            </p:cNvPr>
            <p:cNvSpPr/>
            <p:nvPr/>
          </p:nvSpPr>
          <p:spPr>
            <a:xfrm>
              <a:off x="914214" y="2368296"/>
              <a:ext cx="2470954" cy="1219252"/>
            </a:xfrm>
            <a:prstGeom prst="rect">
              <a:avLst/>
            </a:prstGeom>
            <a:solidFill>
              <a:schemeClr val="bg1"/>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75" name="グループ化 37">
              <a:extLst>
                <a:ext uri="{FF2B5EF4-FFF2-40B4-BE49-F238E27FC236}">
                  <a16:creationId xmlns:a16="http://schemas.microsoft.com/office/drawing/2014/main" id="{9810858D-11A9-544D-53F9-48CF10435E0A}"/>
                </a:ext>
              </a:extLst>
            </p:cNvPr>
            <p:cNvGrpSpPr/>
            <p:nvPr/>
          </p:nvGrpSpPr>
          <p:grpSpPr>
            <a:xfrm>
              <a:off x="914215" y="1990847"/>
              <a:ext cx="2470954" cy="1502308"/>
              <a:chOff x="257317" y="2309031"/>
              <a:chExt cx="2470954" cy="1502308"/>
            </a:xfrm>
          </p:grpSpPr>
          <p:sp>
            <p:nvSpPr>
              <p:cNvPr id="78" name="正方形/長方形 1032">
                <a:extLst>
                  <a:ext uri="{FF2B5EF4-FFF2-40B4-BE49-F238E27FC236}">
                    <a16:creationId xmlns:a16="http://schemas.microsoft.com/office/drawing/2014/main" id="{75DFBC09-3D23-AE37-686F-104165656805}"/>
                  </a:ext>
                </a:extLst>
              </p:cNvPr>
              <p:cNvSpPr/>
              <p:nvPr/>
            </p:nvSpPr>
            <p:spPr>
              <a:xfrm>
                <a:off x="257317" y="2309031"/>
                <a:ext cx="2470954" cy="683977"/>
              </a:xfrm>
              <a:prstGeom prst="rect">
                <a:avLst/>
              </a:prstGeom>
              <a:solidFill>
                <a:srgbClr val="E7EDF5"/>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053766"/>
                    </a:solidFill>
                    <a:latin typeface="Meiryo UI" panose="020B0604030504040204" pitchFamily="34" charset="-128"/>
                    <a:ea typeface="Meiryo UI" panose="020B0604030504040204" pitchFamily="34" charset="-128"/>
                  </a:rPr>
                  <a:t>どこからでも容易なアクセス</a:t>
                </a:r>
                <a:endParaRPr lang="en-US" altLang="ja-JP" sz="1400" b="1" dirty="0">
                  <a:solidFill>
                    <a:srgbClr val="053766"/>
                  </a:solidFill>
                  <a:latin typeface="Meiryo UI" panose="020B0604030504040204" pitchFamily="34" charset="-128"/>
                  <a:ea typeface="Meiryo UI" panose="020B0604030504040204" pitchFamily="34" charset="-128"/>
                </a:endParaRPr>
              </a:p>
              <a:p>
                <a:pPr algn="ctr"/>
                <a:r>
                  <a:rPr lang="ja-JP" altLang="en-US" sz="1400" b="1" dirty="0">
                    <a:solidFill>
                      <a:srgbClr val="053766"/>
                    </a:solidFill>
                    <a:latin typeface="Meiryo UI" panose="020B0604030504040204" pitchFamily="34" charset="-128"/>
                    <a:ea typeface="Meiryo UI" panose="020B0604030504040204" pitchFamily="34" charset="-128"/>
                  </a:rPr>
                  <a:t>・ファイルの共有</a:t>
                </a:r>
              </a:p>
            </p:txBody>
          </p:sp>
          <p:sp>
            <p:nvSpPr>
              <p:cNvPr id="79" name="テキスト ボックス 4">
                <a:extLst>
                  <a:ext uri="{FF2B5EF4-FFF2-40B4-BE49-F238E27FC236}">
                    <a16:creationId xmlns:a16="http://schemas.microsoft.com/office/drawing/2014/main" id="{7D219577-5BB6-9E69-8BF7-A57AA47BC07B}"/>
                  </a:ext>
                </a:extLst>
              </p:cNvPr>
              <p:cNvSpPr txBox="1"/>
              <p:nvPr/>
            </p:nvSpPr>
            <p:spPr>
              <a:xfrm>
                <a:off x="784841" y="3349674"/>
                <a:ext cx="1943430"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200" dirty="0">
                    <a:solidFill>
                      <a:schemeClr val="tx1"/>
                    </a:solidFill>
                    <a:latin typeface="Meiryo UI" panose="020B0604030504040204" pitchFamily="34" charset="-128"/>
                    <a:ea typeface="Meiryo UI" panose="020B0604030504040204" pitchFamily="34" charset="-128"/>
                  </a:rPr>
                  <a:t>どこからでもどのデバイスからでも安全にアクセスが可能</a:t>
                </a:r>
              </a:p>
            </p:txBody>
          </p:sp>
        </p:grpSp>
        <p:sp>
          <p:nvSpPr>
            <p:cNvPr id="76" name="テキスト ボックス 55">
              <a:extLst>
                <a:ext uri="{FF2B5EF4-FFF2-40B4-BE49-F238E27FC236}">
                  <a16:creationId xmlns:a16="http://schemas.microsoft.com/office/drawing/2014/main" id="{261EEB93-C720-4963-2838-1E2631BDD08C}"/>
                </a:ext>
              </a:extLst>
            </p:cNvPr>
            <p:cNvSpPr txBox="1"/>
            <p:nvPr/>
          </p:nvSpPr>
          <p:spPr>
            <a:xfrm>
              <a:off x="1165936" y="2720317"/>
              <a:ext cx="1943430"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400" b="1" dirty="0">
                  <a:latin typeface="Meiryo UI" panose="020B0604030504040204" pitchFamily="34" charset="-128"/>
                  <a:ea typeface="Meiryo UI" panose="020B0604030504040204" pitchFamily="34" charset="-128"/>
                </a:rPr>
                <a:t>情報共有</a:t>
              </a:r>
              <a:endParaRPr kumimoji="1" lang="en-US" sz="1400" b="1" dirty="0" err="1">
                <a:latin typeface="Meiryo UI" panose="020B0604030504040204" pitchFamily="34" charset="-128"/>
                <a:ea typeface="Meiryo UI" panose="020B0604030504040204" pitchFamily="34" charset="-128"/>
              </a:endParaRPr>
            </a:p>
          </p:txBody>
        </p:sp>
      </p:grpSp>
      <p:grpSp>
        <p:nvGrpSpPr>
          <p:cNvPr id="80" name="Group 79">
            <a:extLst>
              <a:ext uri="{FF2B5EF4-FFF2-40B4-BE49-F238E27FC236}">
                <a16:creationId xmlns:a16="http://schemas.microsoft.com/office/drawing/2014/main" id="{B7A61B14-4FC1-8044-6535-274306ACB6E9}"/>
              </a:ext>
            </a:extLst>
          </p:cNvPr>
          <p:cNvGrpSpPr/>
          <p:nvPr/>
        </p:nvGrpSpPr>
        <p:grpSpPr>
          <a:xfrm>
            <a:off x="6091489" y="1756065"/>
            <a:ext cx="2495035" cy="1596701"/>
            <a:chOff x="914210" y="1990847"/>
            <a:chExt cx="2495035" cy="1596701"/>
          </a:xfrm>
        </p:grpSpPr>
        <p:sp>
          <p:nvSpPr>
            <p:cNvPr id="81" name="Rectangle 80">
              <a:extLst>
                <a:ext uri="{FF2B5EF4-FFF2-40B4-BE49-F238E27FC236}">
                  <a16:creationId xmlns:a16="http://schemas.microsoft.com/office/drawing/2014/main" id="{C950E497-17FC-D56F-4C39-1664EE9B9C66}"/>
                </a:ext>
              </a:extLst>
            </p:cNvPr>
            <p:cNvSpPr/>
            <p:nvPr/>
          </p:nvSpPr>
          <p:spPr>
            <a:xfrm>
              <a:off x="914214" y="2368296"/>
              <a:ext cx="2470954" cy="1219252"/>
            </a:xfrm>
            <a:prstGeom prst="rect">
              <a:avLst/>
            </a:prstGeom>
            <a:solidFill>
              <a:schemeClr val="bg1"/>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82" name="グループ化 37">
              <a:extLst>
                <a:ext uri="{FF2B5EF4-FFF2-40B4-BE49-F238E27FC236}">
                  <a16:creationId xmlns:a16="http://schemas.microsoft.com/office/drawing/2014/main" id="{9355EF78-E7D8-F760-50FD-C427349BD745}"/>
                </a:ext>
              </a:extLst>
            </p:cNvPr>
            <p:cNvGrpSpPr/>
            <p:nvPr/>
          </p:nvGrpSpPr>
          <p:grpSpPr>
            <a:xfrm>
              <a:off x="914215" y="1990847"/>
              <a:ext cx="2470954" cy="1502308"/>
              <a:chOff x="257317" y="2309031"/>
              <a:chExt cx="2470954" cy="1502308"/>
            </a:xfrm>
          </p:grpSpPr>
          <p:sp>
            <p:nvSpPr>
              <p:cNvPr id="85" name="正方形/長方形 1032">
                <a:extLst>
                  <a:ext uri="{FF2B5EF4-FFF2-40B4-BE49-F238E27FC236}">
                    <a16:creationId xmlns:a16="http://schemas.microsoft.com/office/drawing/2014/main" id="{1B79C8BB-6F99-7E46-902A-64C6785DFB61}"/>
                  </a:ext>
                </a:extLst>
              </p:cNvPr>
              <p:cNvSpPr/>
              <p:nvPr/>
            </p:nvSpPr>
            <p:spPr>
              <a:xfrm>
                <a:off x="257317" y="2309031"/>
                <a:ext cx="2470954" cy="683977"/>
              </a:xfrm>
              <a:prstGeom prst="rect">
                <a:avLst/>
              </a:prstGeom>
              <a:solidFill>
                <a:srgbClr val="E7EDF5"/>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053766"/>
                    </a:solidFill>
                    <a:latin typeface="Meiryo UI" panose="020B0604030504040204" pitchFamily="34" charset="-128"/>
                    <a:ea typeface="Meiryo UI" panose="020B0604030504040204" pitchFamily="34" charset="-128"/>
                  </a:rPr>
                  <a:t>グループウェアで</a:t>
                </a:r>
              </a:p>
              <a:p>
                <a:pPr algn="ctr"/>
                <a:r>
                  <a:rPr lang="ja-JP" altLang="en-US" sz="1400" b="1" dirty="0">
                    <a:solidFill>
                      <a:srgbClr val="053766"/>
                    </a:solidFill>
                    <a:latin typeface="Meiryo UI" panose="020B0604030504040204" pitchFamily="34" charset="-128"/>
                    <a:ea typeface="Meiryo UI" panose="020B0604030504040204" pitchFamily="34" charset="-128"/>
                  </a:rPr>
                  <a:t>チームワークの向上</a:t>
                </a:r>
              </a:p>
            </p:txBody>
          </p:sp>
          <p:sp>
            <p:nvSpPr>
              <p:cNvPr id="86" name="テキスト ボックス 4">
                <a:extLst>
                  <a:ext uri="{FF2B5EF4-FFF2-40B4-BE49-F238E27FC236}">
                    <a16:creationId xmlns:a16="http://schemas.microsoft.com/office/drawing/2014/main" id="{C03A6C5D-88F4-6D9A-B5C8-E9719E241D50}"/>
                  </a:ext>
                </a:extLst>
              </p:cNvPr>
              <p:cNvSpPr txBox="1"/>
              <p:nvPr/>
            </p:nvSpPr>
            <p:spPr>
              <a:xfrm>
                <a:off x="784841" y="3349674"/>
                <a:ext cx="1943430"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200" dirty="0">
                    <a:latin typeface="Meiryo UI" panose="020B0604030504040204" pitchFamily="34" charset="-128"/>
                    <a:ea typeface="Meiryo UI" panose="020B0604030504040204" pitchFamily="34" charset="-128"/>
                  </a:rPr>
                  <a:t>情報共有や業務を効率化、</a:t>
                </a:r>
                <a:endParaRPr kumimoji="1" lang="en-US" altLang="ja-JP" sz="1200" dirty="0">
                  <a:latin typeface="Meiryo UI" panose="020B0604030504040204" pitchFamily="34" charset="-128"/>
                  <a:ea typeface="Meiryo UI" panose="020B0604030504040204" pitchFamily="34" charset="-128"/>
                </a:endParaRPr>
              </a:p>
              <a:p>
                <a:pPr algn="ctr"/>
                <a:r>
                  <a:rPr kumimoji="1" lang="ja-JP" altLang="en-US" sz="1200" dirty="0">
                    <a:latin typeface="Meiryo UI" panose="020B0604030504040204" pitchFamily="34" charset="-128"/>
                    <a:ea typeface="Meiryo UI" panose="020B0604030504040204" pitchFamily="34" charset="-128"/>
                  </a:rPr>
                  <a:t>生産性を向上</a:t>
                </a:r>
                <a:endParaRPr kumimoji="1" lang="en-US" altLang="ja-JP" sz="1200" dirty="0">
                  <a:latin typeface="Meiryo UI" panose="020B0604030504040204" pitchFamily="34" charset="-128"/>
                  <a:ea typeface="Meiryo UI" panose="020B0604030504040204" pitchFamily="34" charset="-128"/>
                </a:endParaRPr>
              </a:p>
            </p:txBody>
          </p:sp>
        </p:grpSp>
        <p:sp>
          <p:nvSpPr>
            <p:cNvPr id="83" name="テキスト ボックス 55">
              <a:extLst>
                <a:ext uri="{FF2B5EF4-FFF2-40B4-BE49-F238E27FC236}">
                  <a16:creationId xmlns:a16="http://schemas.microsoft.com/office/drawing/2014/main" id="{711F9F79-F835-D4AD-D4EF-436AC9E756EF}"/>
                </a:ext>
              </a:extLst>
            </p:cNvPr>
            <p:cNvSpPr txBox="1"/>
            <p:nvPr/>
          </p:nvSpPr>
          <p:spPr>
            <a:xfrm>
              <a:off x="914210" y="2711712"/>
              <a:ext cx="2495035"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400" b="1" dirty="0">
                  <a:latin typeface="Meiryo UI" panose="020B0604030504040204" pitchFamily="34" charset="-128"/>
                  <a:ea typeface="Meiryo UI" panose="020B0604030504040204" pitchFamily="34" charset="-128"/>
                </a:rPr>
                <a:t>チャットスペースのワークスペース</a:t>
              </a:r>
            </a:p>
          </p:txBody>
        </p:sp>
      </p:grpSp>
      <p:pic>
        <p:nvPicPr>
          <p:cNvPr id="88" name="Graphic 87" descr="Network with solid fill">
            <a:extLst>
              <a:ext uri="{FF2B5EF4-FFF2-40B4-BE49-F238E27FC236}">
                <a16:creationId xmlns:a16="http://schemas.microsoft.com/office/drawing/2014/main" id="{8CFB048B-AC98-7E24-9987-C837D2DADA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1383" y="2716724"/>
            <a:ext cx="614536" cy="614536"/>
          </a:xfrm>
          <a:prstGeom prst="rect">
            <a:avLst/>
          </a:prstGeom>
        </p:spPr>
      </p:pic>
      <p:pic>
        <p:nvPicPr>
          <p:cNvPr id="90" name="Graphic 89" descr="Chat with solid fill">
            <a:extLst>
              <a:ext uri="{FF2B5EF4-FFF2-40B4-BE49-F238E27FC236}">
                <a16:creationId xmlns:a16="http://schemas.microsoft.com/office/drawing/2014/main" id="{9030EFBA-3BB0-7250-CF1B-778215EFD1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42350" y="2779842"/>
            <a:ext cx="552432" cy="552432"/>
          </a:xfrm>
          <a:prstGeom prst="rect">
            <a:avLst/>
          </a:prstGeom>
        </p:spPr>
      </p:pic>
      <p:pic>
        <p:nvPicPr>
          <p:cNvPr id="92" name="Graphic 91" descr="Shield Tick with solid fill">
            <a:extLst>
              <a:ext uri="{FF2B5EF4-FFF2-40B4-BE49-F238E27FC236}">
                <a16:creationId xmlns:a16="http://schemas.microsoft.com/office/drawing/2014/main" id="{CE8184E1-5A6C-C87F-EE4D-DEB071A216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74650" y="2811368"/>
            <a:ext cx="480555" cy="480555"/>
          </a:xfrm>
          <a:prstGeom prst="rect">
            <a:avLst/>
          </a:prstGeom>
        </p:spPr>
      </p:pic>
      <p:sp>
        <p:nvSpPr>
          <p:cNvPr id="95" name="Title 1">
            <a:extLst>
              <a:ext uri="{FF2B5EF4-FFF2-40B4-BE49-F238E27FC236}">
                <a16:creationId xmlns:a16="http://schemas.microsoft.com/office/drawing/2014/main" id="{B4D91FE3-76B6-7074-C6B8-81B66D3E2450}"/>
              </a:ext>
            </a:extLst>
          </p:cNvPr>
          <p:cNvSpPr txBox="1">
            <a:spLocks/>
          </p:cNvSpPr>
          <p:nvPr/>
        </p:nvSpPr>
        <p:spPr>
          <a:xfrm>
            <a:off x="485906" y="349418"/>
            <a:ext cx="11520000" cy="53966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t">
            <a:normAutofit/>
          </a:bodyPr>
          <a:lst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a:lstStyle>
          <a:p>
            <a:pPr algn="r"/>
            <a:r>
              <a:rPr lang="ja-JP" altLang="en-US" sz="1600" kern="0" dirty="0"/>
              <a:t>提供企業：日本マイクロソフト株式会社</a:t>
            </a:r>
            <a:endParaRPr lang="en-US" altLang="ja-JP" sz="1600" kern="0" dirty="0"/>
          </a:p>
        </p:txBody>
      </p:sp>
      <p:sp>
        <p:nvSpPr>
          <p:cNvPr id="3" name="テキスト ボックス 28">
            <a:extLst>
              <a:ext uri="{FF2B5EF4-FFF2-40B4-BE49-F238E27FC236}">
                <a16:creationId xmlns:a16="http://schemas.microsoft.com/office/drawing/2014/main" id="{CE8F3D98-6523-293F-935B-1DDD74189D2A}"/>
              </a:ext>
            </a:extLst>
          </p:cNvPr>
          <p:cNvSpPr txBox="1"/>
          <p:nvPr/>
        </p:nvSpPr>
        <p:spPr>
          <a:xfrm>
            <a:off x="810174" y="6544201"/>
            <a:ext cx="7546426"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dirty="0">
                <a:latin typeface="Meiryo UI" panose="020B0604030504040204" pitchFamily="34" charset="-128"/>
                <a:ea typeface="Meiryo UI" panose="020B0604030504040204" pitchFamily="34" charset="-128"/>
              </a:rPr>
              <a:t>※2</a:t>
            </a:r>
            <a:r>
              <a:rPr kumimoji="1" lang="ja-JP" altLang="en-US" sz="800" dirty="0">
                <a:latin typeface="Meiryo UI" panose="020B0604030504040204" pitchFamily="34" charset="-128"/>
                <a:ea typeface="Meiryo UI" panose="020B0604030504040204" pitchFamily="34" charset="-128"/>
              </a:rPr>
              <a:t>　</a:t>
            </a:r>
            <a:r>
              <a:rPr lang="ja-JP" altLang="en-US" sz="800" dirty="0">
                <a:latin typeface="Meiryo UI" panose="020B0604030504040204" pitchFamily="34" charset="-128"/>
                <a:ea typeface="Meiryo UI" panose="020B0604030504040204" pitchFamily="34" charset="-128"/>
              </a:rPr>
              <a:t>予告なく価格や内容等に変更が生じる可能性がございます。</a:t>
            </a:r>
            <a:r>
              <a:rPr lang="ja-JP" altLang="en-US" sz="800" dirty="0">
                <a:latin typeface="Meiryo UI" panose="020B0604030504040204" pitchFamily="34" charset="-128"/>
                <a:ea typeface="Meiryo UI" panose="020B0604030504040204" pitchFamily="34" charset="-128"/>
                <a:cs typeface="+mn-lt"/>
              </a:rPr>
              <a:t>詳細は</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ホームページにて、ご確認の程よろしくお願いいたします</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a:t>
            </a:r>
            <a:r>
              <a:rPr lang="en-US" altLang="ja-JP" sz="800" dirty="0">
                <a:latin typeface="Meiryo UI" panose="020B0604030504040204" pitchFamily="34" charset="-128"/>
                <a:ea typeface="Meiryo UI" panose="020B0604030504040204" pitchFamily="34" charset="-128"/>
                <a:cs typeface="+mn-lt"/>
              </a:rPr>
              <a:t>5</a:t>
            </a:r>
            <a:r>
              <a:rPr lang="ja-JP" altLang="en-US" sz="800" dirty="0">
                <a:latin typeface="Meiryo UI" panose="020B0604030504040204" pitchFamily="34" charset="-128"/>
                <a:ea typeface="Meiryo UI" panose="020B0604030504040204" pitchFamily="34" charset="-128"/>
                <a:cs typeface="+mn-lt"/>
              </a:rPr>
              <a:t>月</a:t>
            </a:r>
            <a:r>
              <a:rPr lang="en-US" altLang="ja-JP" sz="800" dirty="0">
                <a:latin typeface="Meiryo UI" panose="020B0604030504040204" pitchFamily="34" charset="-128"/>
                <a:ea typeface="Meiryo UI" panose="020B0604030504040204" pitchFamily="34" charset="-128"/>
                <a:cs typeface="+mn-lt"/>
              </a:rPr>
              <a:t>31</a:t>
            </a:r>
            <a:r>
              <a:rPr lang="ja-JP" altLang="en-US" sz="800" dirty="0">
                <a:latin typeface="Meiryo UI" panose="020B0604030504040204" pitchFamily="34" charset="-128"/>
                <a:ea typeface="Meiryo UI" panose="020B0604030504040204" pitchFamily="34" charset="-128"/>
                <a:cs typeface="+mn-lt"/>
              </a:rPr>
              <a:t>日時点）</a:t>
            </a:r>
            <a:endParaRPr lang="en-US" altLang="ja-JP" sz="800" dirty="0">
              <a:latin typeface="Meiryo UI" panose="020B0604030504040204" pitchFamily="34" charset="-128"/>
              <a:ea typeface="Meiryo UI" panose="020B0604030504040204" pitchFamily="34" charset="-128"/>
              <a:cs typeface="+mn-lt"/>
            </a:endParaRPr>
          </a:p>
          <a:p>
            <a:r>
              <a:rPr lang="en-US" altLang="ja-JP" sz="800" dirty="0">
                <a:latin typeface="Meiryo UI" panose="020B0604030504040204" pitchFamily="34" charset="-128"/>
                <a:ea typeface="Meiryo UI" panose="020B0604030504040204" pitchFamily="34" charset="-128"/>
              </a:rPr>
              <a:t>※Windows</a:t>
            </a:r>
            <a:r>
              <a:rPr lang="ja-JP" altLang="en-US" sz="800" dirty="0">
                <a:latin typeface="Meiryo UI" panose="020B0604030504040204" pitchFamily="34" charset="-128"/>
                <a:ea typeface="Meiryo UI" panose="020B0604030504040204" pitchFamily="34" charset="-128"/>
              </a:rPr>
              <a:t>、</a:t>
            </a:r>
            <a:r>
              <a:rPr lang="en-US" altLang="ja-JP" sz="800" dirty="0">
                <a:latin typeface="Meiryo UI" panose="020B0604030504040204" pitchFamily="34" charset="-128"/>
                <a:ea typeface="Meiryo UI" panose="020B0604030504040204" pitchFamily="34" charset="-128"/>
              </a:rPr>
              <a:t>Microsoft 365</a:t>
            </a:r>
            <a:r>
              <a:rPr lang="ja-JP" altLang="en-US" sz="800" dirty="0">
                <a:latin typeface="Meiryo UI" panose="020B0604030504040204" pitchFamily="34" charset="-128"/>
                <a:ea typeface="Meiryo UI" panose="020B0604030504040204" pitchFamily="34" charset="-128"/>
              </a:rPr>
              <a:t>は、米国</a:t>
            </a:r>
            <a:r>
              <a:rPr lang="en-US" altLang="ja-JP" sz="800" dirty="0">
                <a:latin typeface="Meiryo UI" panose="020B0604030504040204" pitchFamily="34" charset="-128"/>
                <a:ea typeface="Meiryo UI" panose="020B0604030504040204" pitchFamily="34" charset="-128"/>
              </a:rPr>
              <a:t>Microsoft Corporation</a:t>
            </a:r>
            <a:r>
              <a:rPr lang="ja-JP" altLang="en-US" sz="800" dirty="0">
                <a:latin typeface="Meiryo UI" panose="020B0604030504040204" pitchFamily="34" charset="-128"/>
                <a:ea typeface="Meiryo UI" panose="020B0604030504040204" pitchFamily="34" charset="-128"/>
              </a:rPr>
              <a:t>の米国およびその他の国における商標または登録商標です。</a:t>
            </a:r>
            <a:endParaRPr lang="en-US" sz="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38047513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Oval 236">
            <a:extLst>
              <a:ext uri="{FF2B5EF4-FFF2-40B4-BE49-F238E27FC236}">
                <a16:creationId xmlns:a16="http://schemas.microsoft.com/office/drawing/2014/main" id="{D549A5B6-4916-ADA3-6D91-3BCBF459265B}"/>
              </a:ext>
            </a:extLst>
          </p:cNvPr>
          <p:cNvSpPr/>
          <p:nvPr/>
        </p:nvSpPr>
        <p:spPr>
          <a:xfrm>
            <a:off x="8360883" y="1370725"/>
            <a:ext cx="1023835" cy="669418"/>
          </a:xfrm>
          <a:prstGeom prst="ellipse">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3" name="Rectangle 42">
            <a:extLst>
              <a:ext uri="{FF2B5EF4-FFF2-40B4-BE49-F238E27FC236}">
                <a16:creationId xmlns:a16="http://schemas.microsoft.com/office/drawing/2014/main" id="{33ADE7E9-A36B-5DB9-6FB8-28B90236B6DB}"/>
              </a:ext>
            </a:extLst>
          </p:cNvPr>
          <p:cNvSpPr/>
          <p:nvPr/>
        </p:nvSpPr>
        <p:spPr>
          <a:xfrm>
            <a:off x="368492" y="2613656"/>
            <a:ext cx="5485273" cy="1100301"/>
          </a:xfrm>
          <a:prstGeom prst="rect">
            <a:avLst/>
          </a:prstGeom>
          <a:solidFill>
            <a:srgbClr val="FF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4" name="Rectangle 43">
            <a:extLst>
              <a:ext uri="{FF2B5EF4-FFF2-40B4-BE49-F238E27FC236}">
                <a16:creationId xmlns:a16="http://schemas.microsoft.com/office/drawing/2014/main" id="{2FC5AF27-DFFE-6AB0-6847-FA5064EB0C99}"/>
              </a:ext>
            </a:extLst>
          </p:cNvPr>
          <p:cNvSpPr/>
          <p:nvPr/>
        </p:nvSpPr>
        <p:spPr>
          <a:xfrm>
            <a:off x="368492" y="1246628"/>
            <a:ext cx="5485273" cy="1047834"/>
          </a:xfrm>
          <a:prstGeom prst="rect">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5" name="テキスト ボックス 12">
            <a:extLst>
              <a:ext uri="{FF2B5EF4-FFF2-40B4-BE49-F238E27FC236}">
                <a16:creationId xmlns:a16="http://schemas.microsoft.com/office/drawing/2014/main" id="{0DD37CCE-274D-F6C9-4E6D-0BFDC947C401}"/>
              </a:ext>
            </a:extLst>
          </p:cNvPr>
          <p:cNvSpPr txBox="1"/>
          <p:nvPr/>
        </p:nvSpPr>
        <p:spPr>
          <a:xfrm>
            <a:off x="414979" y="1207483"/>
            <a:ext cx="735448" cy="400110"/>
          </a:xfrm>
          <a:prstGeom prst="rect">
            <a:avLst/>
          </a:prstGeom>
          <a:noFill/>
        </p:spPr>
        <p:txBody>
          <a:bodyPr wrap="square" rtlCol="0">
            <a:spAutoFit/>
          </a:bodyPr>
          <a:lstStyle/>
          <a:p>
            <a:r>
              <a:rPr kumimoji="1" lang="en-US" altLang="ja-JP" sz="2000" b="1" dirty="0">
                <a:solidFill>
                  <a:srgbClr val="053766"/>
                </a:solidFill>
                <a:latin typeface="Rakuten Serif SemiBold" panose="02040703050505020204" pitchFamily="18" charset="0"/>
                <a:cs typeface="Rakuten Serif SemiBold" panose="02040703050505020204" pitchFamily="18" charset="0"/>
              </a:rPr>
              <a:t>As is</a:t>
            </a:r>
            <a:endParaRPr kumimoji="1" lang="ja-JP" altLang="en-US" sz="2000" b="1" dirty="0" err="1">
              <a:solidFill>
                <a:srgbClr val="053766"/>
              </a:solidFill>
              <a:latin typeface="Rakuten Serif SemiBold" panose="02040703050505020204" pitchFamily="18" charset="0"/>
              <a:cs typeface="Rakuten Serif SemiBold" panose="02040703050505020204" pitchFamily="18" charset="0"/>
            </a:endParaRPr>
          </a:p>
        </p:txBody>
      </p:sp>
      <p:sp>
        <p:nvSpPr>
          <p:cNvPr id="46" name="テキスト ボックス 13">
            <a:extLst>
              <a:ext uri="{FF2B5EF4-FFF2-40B4-BE49-F238E27FC236}">
                <a16:creationId xmlns:a16="http://schemas.microsoft.com/office/drawing/2014/main" id="{2FAE3FAA-2219-4BE5-D18F-3905A803E4A2}"/>
              </a:ext>
            </a:extLst>
          </p:cNvPr>
          <p:cNvSpPr txBox="1"/>
          <p:nvPr/>
        </p:nvSpPr>
        <p:spPr>
          <a:xfrm>
            <a:off x="399442" y="2619799"/>
            <a:ext cx="849119" cy="400110"/>
          </a:xfrm>
          <a:prstGeom prst="rect">
            <a:avLst/>
          </a:prstGeom>
          <a:noFill/>
        </p:spPr>
        <p:txBody>
          <a:bodyPr wrap="square" rtlCol="0">
            <a:spAutoFit/>
          </a:bodyPr>
          <a:lstStyle/>
          <a:p>
            <a:r>
              <a:rPr kumimoji="1" lang="en-US" altLang="ja-JP" sz="2000" b="1" dirty="0">
                <a:solidFill>
                  <a:srgbClr val="FF008C"/>
                </a:solidFill>
                <a:latin typeface="Rakuten Serif SemiBold" panose="02040703050505020204" pitchFamily="18" charset="0"/>
                <a:cs typeface="Rakuten Serif SemiBold" panose="02040703050505020204" pitchFamily="18" charset="0"/>
              </a:rPr>
              <a:t>To be</a:t>
            </a:r>
            <a:endParaRPr kumimoji="1" lang="ja-JP" altLang="en-US" sz="2000" b="1" dirty="0" err="1">
              <a:solidFill>
                <a:srgbClr val="FF008C"/>
              </a:solidFill>
              <a:latin typeface="Rakuten Serif SemiBold" panose="02040703050505020204" pitchFamily="18" charset="0"/>
              <a:cs typeface="Rakuten Serif SemiBold" panose="02040703050505020204" pitchFamily="18" charset="0"/>
            </a:endParaRPr>
          </a:p>
        </p:txBody>
      </p:sp>
      <p:sp>
        <p:nvSpPr>
          <p:cNvPr id="2" name="Title 1">
            <a:extLst>
              <a:ext uri="{FF2B5EF4-FFF2-40B4-BE49-F238E27FC236}">
                <a16:creationId xmlns:a16="http://schemas.microsoft.com/office/drawing/2014/main" id="{112565F0-521B-0F06-7ECA-9CA86E03CE04}"/>
              </a:ext>
            </a:extLst>
          </p:cNvPr>
          <p:cNvSpPr>
            <a:spLocks noGrp="1"/>
          </p:cNvSpPr>
          <p:nvPr>
            <p:ph type="title"/>
          </p:nvPr>
        </p:nvSpPr>
        <p:spPr/>
        <p:txBody>
          <a:bodyPr anchor="t">
            <a:normAutofit/>
          </a:bodyPr>
          <a:lstStyle/>
          <a:p>
            <a:pPr algn="r"/>
            <a:r>
              <a:rPr lang="ja-JP" altLang="en-US" sz="1600" dirty="0"/>
              <a:t>提供企業：株式会社</a:t>
            </a:r>
            <a:r>
              <a:rPr lang="en-US" altLang="ja-JP" sz="1600" dirty="0"/>
              <a:t>PHONE APPLI</a:t>
            </a:r>
          </a:p>
        </p:txBody>
      </p:sp>
      <p:sp>
        <p:nvSpPr>
          <p:cNvPr id="146" name="テキスト ボックス 23">
            <a:extLst>
              <a:ext uri="{FF2B5EF4-FFF2-40B4-BE49-F238E27FC236}">
                <a16:creationId xmlns:a16="http://schemas.microsoft.com/office/drawing/2014/main" id="{0F96CF55-0C27-79EA-EA9C-E5EF4CE4B651}"/>
              </a:ext>
            </a:extLst>
          </p:cNvPr>
          <p:cNvSpPr txBox="1"/>
          <p:nvPr/>
        </p:nvSpPr>
        <p:spPr>
          <a:xfrm>
            <a:off x="926358" y="686986"/>
            <a:ext cx="10332412" cy="461665"/>
          </a:xfrm>
          <a:prstGeom prst="rect">
            <a:avLst/>
          </a:prstGeom>
          <a:noFill/>
        </p:spPr>
        <p:txBody>
          <a:bodyPr wrap="square" lIns="91440" tIns="45720" rIns="91440" bIns="45720" anchor="t">
            <a:spAutoFit/>
          </a:bodyPr>
          <a:lstStyle/>
          <a:p>
            <a:pPr algn="ctr"/>
            <a:r>
              <a:rPr lang="ja-JP" altLang="en-US" sz="2400" b="1" dirty="0">
                <a:solidFill>
                  <a:srgbClr val="FF008C"/>
                </a:solidFill>
              </a:rPr>
              <a:t>単なる電話帳に留まらない付加価値を生み出す</a:t>
            </a:r>
            <a:r>
              <a:rPr lang="en-US" altLang="ja-JP" sz="2400" b="1" dirty="0">
                <a:solidFill>
                  <a:srgbClr val="FF008C"/>
                </a:solidFill>
              </a:rPr>
              <a:t>Web</a:t>
            </a:r>
            <a:r>
              <a:rPr lang="ja-JP" altLang="en-US" sz="2400" b="1" dirty="0">
                <a:solidFill>
                  <a:srgbClr val="FF008C"/>
                </a:solidFill>
              </a:rPr>
              <a:t>電話帳</a:t>
            </a:r>
          </a:p>
        </p:txBody>
      </p:sp>
      <p:sp>
        <p:nvSpPr>
          <p:cNvPr id="4" name="正方形/長方形 1123">
            <a:extLst>
              <a:ext uri="{FF2B5EF4-FFF2-40B4-BE49-F238E27FC236}">
                <a16:creationId xmlns:a16="http://schemas.microsoft.com/office/drawing/2014/main" id="{25E4AB4F-20FB-6993-0638-688C5F893364}"/>
              </a:ext>
            </a:extLst>
          </p:cNvPr>
          <p:cNvSpPr/>
          <p:nvPr/>
        </p:nvSpPr>
        <p:spPr>
          <a:xfrm>
            <a:off x="334963" y="3825394"/>
            <a:ext cx="5544341" cy="215250"/>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9" name="テキスト ボックス 12">
            <a:extLst>
              <a:ext uri="{FF2B5EF4-FFF2-40B4-BE49-F238E27FC236}">
                <a16:creationId xmlns:a16="http://schemas.microsoft.com/office/drawing/2014/main" id="{9D34B919-242B-B5A6-F0EB-16FF5BE711A5}"/>
              </a:ext>
            </a:extLst>
          </p:cNvPr>
          <p:cNvSpPr txBox="1"/>
          <p:nvPr/>
        </p:nvSpPr>
        <p:spPr>
          <a:xfrm>
            <a:off x="5991089" y="1692762"/>
            <a:ext cx="17342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a:t>
            </a:r>
            <a:r>
              <a:rPr kumimoji="1" lang="en-US" altLang="ja-JP" sz="1200" b="1" i="0" u="none" strike="noStrike" kern="1200" cap="none" spc="0" normalizeH="0" baseline="0" noProof="0" dirty="0">
                <a:ln>
                  <a:noFill/>
                </a:ln>
                <a:solidFill>
                  <a:schemeClr val="bg1"/>
                </a:solidFill>
                <a:effectLst/>
                <a:uLnTx/>
                <a:uFillTx/>
                <a:latin typeface="メイリオ"/>
                <a:ea typeface="メイリオ"/>
                <a:cs typeface="+mn-cs"/>
              </a:rPr>
              <a:t>3</a:t>
            </a: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つの特徴</a:t>
            </a:r>
          </a:p>
        </p:txBody>
      </p:sp>
      <p:sp>
        <p:nvSpPr>
          <p:cNvPr id="11" name="二等辺三角形 28">
            <a:extLst>
              <a:ext uri="{FF2B5EF4-FFF2-40B4-BE49-F238E27FC236}">
                <a16:creationId xmlns:a16="http://schemas.microsoft.com/office/drawing/2014/main" id="{17FE6F02-2F4D-0EF6-1B16-49FF0B80E220}"/>
              </a:ext>
            </a:extLst>
          </p:cNvPr>
          <p:cNvSpPr/>
          <p:nvPr/>
        </p:nvSpPr>
        <p:spPr>
          <a:xfrm rot="10800000">
            <a:off x="2830083" y="2367254"/>
            <a:ext cx="562089" cy="204030"/>
          </a:xfrm>
          <a:prstGeom prst="triangle">
            <a:avLst/>
          </a:prstGeom>
          <a:solidFill>
            <a:srgbClr val="FF008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12" name="テキスト ボックス 11">
            <a:extLst>
              <a:ext uri="{FF2B5EF4-FFF2-40B4-BE49-F238E27FC236}">
                <a16:creationId xmlns:a16="http://schemas.microsoft.com/office/drawing/2014/main" id="{467B5754-31C8-4CC4-CDA7-A4F0AC4FB428}"/>
              </a:ext>
            </a:extLst>
          </p:cNvPr>
          <p:cNvSpPr txBox="1"/>
          <p:nvPr/>
        </p:nvSpPr>
        <p:spPr>
          <a:xfrm>
            <a:off x="334964" y="3825393"/>
            <a:ext cx="175410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Rakuten Sans"/>
                <a:ea typeface="メイリオ"/>
                <a:cs typeface="+mn-cs"/>
              </a:rPr>
              <a:t>■</a:t>
            </a: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基本プラン</a:t>
            </a:r>
            <a:endParaRPr kumimoji="1" lang="en-US" altLang="ja-JP" sz="1200" b="1" i="0" u="none" strike="noStrike" kern="1200" cap="none" spc="0" normalizeH="0" baseline="0" noProof="0" dirty="0">
              <a:ln>
                <a:noFill/>
              </a:ln>
              <a:solidFill>
                <a:schemeClr val="bg1"/>
              </a:solidFill>
              <a:effectLst/>
              <a:uLnTx/>
              <a:uFillTx/>
              <a:latin typeface="メイリオ"/>
              <a:ea typeface="メイリオ"/>
              <a:cs typeface="+mn-cs"/>
            </a:endParaRPr>
          </a:p>
        </p:txBody>
      </p:sp>
      <p:sp>
        <p:nvSpPr>
          <p:cNvPr id="17" name="テキスト ボックス 5">
            <a:extLst>
              <a:ext uri="{FF2B5EF4-FFF2-40B4-BE49-F238E27FC236}">
                <a16:creationId xmlns:a16="http://schemas.microsoft.com/office/drawing/2014/main" id="{700A92ED-5161-B012-EFE0-5381479F3A02}"/>
              </a:ext>
            </a:extLst>
          </p:cNvPr>
          <p:cNvSpPr txBox="1"/>
          <p:nvPr/>
        </p:nvSpPr>
        <p:spPr>
          <a:xfrm>
            <a:off x="978454" y="1239521"/>
            <a:ext cx="5000838" cy="1100301"/>
          </a:xfrm>
          <a:prstGeom prst="rect">
            <a:avLst/>
          </a:prstGeom>
          <a:noFill/>
        </p:spPr>
        <p:txBody>
          <a:bodyPr wrap="square" rtlCol="0">
            <a:spAutoFit/>
          </a:bodyPr>
          <a:lstStyle/>
          <a:p>
            <a:pPr>
              <a:lnSpc>
                <a:spcPts val="2000"/>
              </a:lnSpc>
            </a:pPr>
            <a:r>
              <a:rPr lang="ja-JP" altLang="en-US" sz="1200" dirty="0">
                <a:latin typeface="+mn-ea"/>
              </a:rPr>
              <a:t>・名刺の管理が大変</a:t>
            </a:r>
            <a:r>
              <a:rPr lang="en-US" altLang="ja-JP" sz="1200" dirty="0">
                <a:latin typeface="+mn-ea"/>
              </a:rPr>
              <a:t>…</a:t>
            </a:r>
          </a:p>
          <a:p>
            <a:pPr>
              <a:lnSpc>
                <a:spcPts val="2000"/>
              </a:lnSpc>
            </a:pPr>
            <a:r>
              <a:rPr lang="ja-JP" altLang="en-US" sz="1200" dirty="0">
                <a:latin typeface="+mn-ea"/>
              </a:rPr>
              <a:t>・スマホの電話帳に登録しなくても発信元がわかるようにしたい</a:t>
            </a:r>
            <a:r>
              <a:rPr lang="en-US" altLang="ja-JP" sz="1200" dirty="0">
                <a:latin typeface="+mn-ea"/>
              </a:rPr>
              <a:t>…</a:t>
            </a:r>
          </a:p>
          <a:p>
            <a:pPr>
              <a:lnSpc>
                <a:spcPts val="2000"/>
              </a:lnSpc>
            </a:pPr>
            <a:r>
              <a:rPr lang="ja-JP" altLang="en-US" sz="1200" dirty="0">
                <a:latin typeface="+mn-ea"/>
              </a:rPr>
              <a:t>・この案件誰が一番詳しいかわからない</a:t>
            </a:r>
            <a:r>
              <a:rPr lang="en-US" altLang="ja-JP" sz="1200" dirty="0">
                <a:latin typeface="+mn-ea"/>
              </a:rPr>
              <a:t>…</a:t>
            </a:r>
          </a:p>
          <a:p>
            <a:pPr>
              <a:lnSpc>
                <a:spcPts val="2000"/>
              </a:lnSpc>
            </a:pPr>
            <a:r>
              <a:rPr lang="ja-JP" altLang="en-US" sz="1200" dirty="0">
                <a:latin typeface="+mn-ea"/>
              </a:rPr>
              <a:t>・端末に登録する連絡先は、機密情報の漏洩に繋がるのではないか</a:t>
            </a:r>
            <a:r>
              <a:rPr lang="en-US" altLang="ja-JP" sz="1200" dirty="0">
                <a:latin typeface="+mn-ea"/>
              </a:rPr>
              <a:t>…</a:t>
            </a:r>
          </a:p>
        </p:txBody>
      </p:sp>
      <p:sp>
        <p:nvSpPr>
          <p:cNvPr id="18" name="テキスト ボックス 7">
            <a:extLst>
              <a:ext uri="{FF2B5EF4-FFF2-40B4-BE49-F238E27FC236}">
                <a16:creationId xmlns:a16="http://schemas.microsoft.com/office/drawing/2014/main" id="{B538400D-E2BB-F1D9-07A6-F60A44D023E7}"/>
              </a:ext>
            </a:extLst>
          </p:cNvPr>
          <p:cNvSpPr txBox="1"/>
          <p:nvPr/>
        </p:nvSpPr>
        <p:spPr>
          <a:xfrm>
            <a:off x="991619" y="2619799"/>
            <a:ext cx="4950558" cy="1100301"/>
          </a:xfrm>
          <a:prstGeom prst="rect">
            <a:avLst/>
          </a:prstGeom>
          <a:noFill/>
        </p:spPr>
        <p:txBody>
          <a:bodyPr wrap="square" rtlCol="0">
            <a:spAutoFit/>
          </a:bodyPr>
          <a:lstStyle/>
          <a:p>
            <a:pPr>
              <a:lnSpc>
                <a:spcPts val="2000"/>
              </a:lnSpc>
            </a:pPr>
            <a:r>
              <a:rPr kumimoji="1" lang="ja-JP" altLang="en-US" sz="1200" dirty="0">
                <a:latin typeface="+mn-ea"/>
              </a:rPr>
              <a:t>・スマホやスキャナで簡単に名刺を登録可能！</a:t>
            </a:r>
          </a:p>
          <a:p>
            <a:pPr>
              <a:lnSpc>
                <a:spcPts val="2000"/>
              </a:lnSpc>
            </a:pPr>
            <a:r>
              <a:rPr kumimoji="1" lang="ja-JP" altLang="en-US" sz="1200" dirty="0">
                <a:latin typeface="+mn-ea"/>
              </a:rPr>
              <a:t>・アプリ内に登録すれば、発信元の情報が表示される！</a:t>
            </a:r>
          </a:p>
          <a:p>
            <a:pPr>
              <a:lnSpc>
                <a:spcPts val="2000"/>
              </a:lnSpc>
            </a:pPr>
            <a:r>
              <a:rPr kumimoji="1" lang="ja-JP" altLang="en-US" sz="1200" dirty="0">
                <a:latin typeface="+mn-ea"/>
              </a:rPr>
              <a:t>・</a:t>
            </a:r>
            <a:r>
              <a:rPr kumimoji="1" lang="en-US" altLang="ja-JP" sz="1200" dirty="0">
                <a:latin typeface="+mn-ea"/>
              </a:rPr>
              <a:t>Know Who</a:t>
            </a:r>
            <a:r>
              <a:rPr kumimoji="1" lang="ja-JP" altLang="en-US" sz="1200" dirty="0">
                <a:latin typeface="+mn-ea"/>
              </a:rPr>
              <a:t>検索で特定の件に詳しい人材をスピード発見が容易に！</a:t>
            </a:r>
          </a:p>
          <a:p>
            <a:pPr>
              <a:lnSpc>
                <a:spcPts val="2000"/>
              </a:lnSpc>
            </a:pPr>
            <a:r>
              <a:rPr kumimoji="1" lang="ja-JP" altLang="en-US" sz="1200" dirty="0">
                <a:latin typeface="+mn-ea"/>
              </a:rPr>
              <a:t>・クラウド上で一元管理のため、端末にデータが残る心配がない！</a:t>
            </a:r>
          </a:p>
        </p:txBody>
      </p:sp>
      <p:sp>
        <p:nvSpPr>
          <p:cNvPr id="19" name="Title 1">
            <a:extLst>
              <a:ext uri="{FF2B5EF4-FFF2-40B4-BE49-F238E27FC236}">
                <a16:creationId xmlns:a16="http://schemas.microsoft.com/office/drawing/2014/main" id="{8007CFA9-06E9-7DFD-1C99-37B703024EA4}"/>
              </a:ext>
            </a:extLst>
          </p:cNvPr>
          <p:cNvSpPr txBox="1">
            <a:spLocks/>
          </p:cNvSpPr>
          <p:nvPr/>
        </p:nvSpPr>
        <p:spPr>
          <a:xfrm>
            <a:off x="482743" y="248200"/>
            <a:ext cx="11520000" cy="53966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a:lstStyle>
          <a:p>
            <a:r>
              <a:rPr lang="en-US" altLang="ja-JP" kern="0" dirty="0"/>
              <a:t>PHONE APPLI PEOPLE</a:t>
            </a:r>
          </a:p>
        </p:txBody>
      </p:sp>
      <p:sp>
        <p:nvSpPr>
          <p:cNvPr id="20" name="正方形/長方形 29">
            <a:extLst>
              <a:ext uri="{FF2B5EF4-FFF2-40B4-BE49-F238E27FC236}">
                <a16:creationId xmlns:a16="http://schemas.microsoft.com/office/drawing/2014/main" id="{E9EF6D85-7D16-0E8F-32AA-4D54C409B585}"/>
              </a:ext>
            </a:extLst>
          </p:cNvPr>
          <p:cNvSpPr/>
          <p:nvPr/>
        </p:nvSpPr>
        <p:spPr>
          <a:xfrm>
            <a:off x="5995614" y="3580604"/>
            <a:ext cx="5826523" cy="221265"/>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400" b="1" dirty="0">
                <a:solidFill>
                  <a:schemeClr val="bg1"/>
                </a:solidFill>
                <a:latin typeface="Meiryo UI" panose="020B0604030504040204" pitchFamily="34" charset="-128"/>
                <a:ea typeface="Meiryo UI" panose="020B0604030504040204" pitchFamily="34" charset="-128"/>
              </a:rPr>
              <a:t>■主な機能</a:t>
            </a:r>
          </a:p>
        </p:txBody>
      </p:sp>
      <p:sp>
        <p:nvSpPr>
          <p:cNvPr id="21" name="正方形/長方形 8">
            <a:extLst>
              <a:ext uri="{FF2B5EF4-FFF2-40B4-BE49-F238E27FC236}">
                <a16:creationId xmlns:a16="http://schemas.microsoft.com/office/drawing/2014/main" id="{1FFDDE00-536E-5405-BA9E-3D55306BEE0E}"/>
              </a:ext>
            </a:extLst>
          </p:cNvPr>
          <p:cNvSpPr/>
          <p:nvPr/>
        </p:nvSpPr>
        <p:spPr>
          <a:xfrm>
            <a:off x="6153498" y="3973541"/>
            <a:ext cx="2675138" cy="1074979"/>
          </a:xfrm>
          <a:prstGeom prst="rect">
            <a:avLst/>
          </a:prstGeom>
          <a:solidFill>
            <a:srgbClr val="F7F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en-US" dirty="0">
              <a:latin typeface="Meiryo UI" panose="020B0604030504040204" pitchFamily="34" charset="-128"/>
              <a:ea typeface="Meiryo UI" panose="020B0604030504040204" pitchFamily="34" charset="-128"/>
            </a:endParaRPr>
          </a:p>
        </p:txBody>
      </p:sp>
      <p:sp>
        <p:nvSpPr>
          <p:cNvPr id="22" name="四角形: 角を丸くする 7">
            <a:extLst>
              <a:ext uri="{FF2B5EF4-FFF2-40B4-BE49-F238E27FC236}">
                <a16:creationId xmlns:a16="http://schemas.microsoft.com/office/drawing/2014/main" id="{A01D01FE-8A62-F20D-8D27-D7B105050F3C}"/>
              </a:ext>
            </a:extLst>
          </p:cNvPr>
          <p:cNvSpPr/>
          <p:nvPr/>
        </p:nvSpPr>
        <p:spPr>
          <a:xfrm>
            <a:off x="6818380" y="3916023"/>
            <a:ext cx="1287048" cy="276999"/>
          </a:xfrm>
          <a:prstGeom prst="roundRect">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400" b="1" dirty="0">
                <a:solidFill>
                  <a:srgbClr val="053766"/>
                </a:solidFill>
                <a:latin typeface="Meiryo UI" panose="020B0604030504040204" pitchFamily="34" charset="-128"/>
                <a:ea typeface="Meiryo UI" panose="020B0604030504040204" pitchFamily="34" charset="-128"/>
              </a:rPr>
              <a:t>電話帳</a:t>
            </a:r>
            <a:endParaRPr kumimoji="1" lang="en-US" sz="1400" b="1" dirty="0">
              <a:solidFill>
                <a:srgbClr val="053766"/>
              </a:solidFill>
              <a:latin typeface="Meiryo UI" panose="020B0604030504040204" pitchFamily="34" charset="-128"/>
              <a:ea typeface="Meiryo UI" panose="020B0604030504040204" pitchFamily="34" charset="-128"/>
            </a:endParaRPr>
          </a:p>
        </p:txBody>
      </p:sp>
      <p:sp>
        <p:nvSpPr>
          <p:cNvPr id="23" name="正方形/長方形 12">
            <a:extLst>
              <a:ext uri="{FF2B5EF4-FFF2-40B4-BE49-F238E27FC236}">
                <a16:creationId xmlns:a16="http://schemas.microsoft.com/office/drawing/2014/main" id="{B925E76E-79BE-39FE-58DF-A9EA22629EF0}"/>
              </a:ext>
            </a:extLst>
          </p:cNvPr>
          <p:cNvSpPr/>
          <p:nvPr/>
        </p:nvSpPr>
        <p:spPr>
          <a:xfrm>
            <a:off x="9076277" y="3972120"/>
            <a:ext cx="2675138" cy="1076400"/>
          </a:xfrm>
          <a:prstGeom prst="rect">
            <a:avLst/>
          </a:prstGeom>
          <a:solidFill>
            <a:srgbClr val="F7F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en-US"/>
          </a:p>
        </p:txBody>
      </p:sp>
      <p:sp>
        <p:nvSpPr>
          <p:cNvPr id="24" name="正方形/長方形 13">
            <a:extLst>
              <a:ext uri="{FF2B5EF4-FFF2-40B4-BE49-F238E27FC236}">
                <a16:creationId xmlns:a16="http://schemas.microsoft.com/office/drawing/2014/main" id="{1B59882A-7064-3151-1BE4-2AC29246457B}"/>
              </a:ext>
            </a:extLst>
          </p:cNvPr>
          <p:cNvSpPr/>
          <p:nvPr/>
        </p:nvSpPr>
        <p:spPr>
          <a:xfrm>
            <a:off x="6153242" y="5226819"/>
            <a:ext cx="2675138" cy="1076400"/>
          </a:xfrm>
          <a:prstGeom prst="rect">
            <a:avLst/>
          </a:prstGeom>
          <a:solidFill>
            <a:srgbClr val="F7F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en-US"/>
          </a:p>
        </p:txBody>
      </p:sp>
      <p:sp>
        <p:nvSpPr>
          <p:cNvPr id="25" name="四角形: 角を丸くする 14">
            <a:extLst>
              <a:ext uri="{FF2B5EF4-FFF2-40B4-BE49-F238E27FC236}">
                <a16:creationId xmlns:a16="http://schemas.microsoft.com/office/drawing/2014/main" id="{FE17E144-EF12-76DC-36E9-FD19D5DB827E}"/>
              </a:ext>
            </a:extLst>
          </p:cNvPr>
          <p:cNvSpPr/>
          <p:nvPr/>
        </p:nvSpPr>
        <p:spPr>
          <a:xfrm>
            <a:off x="6818380" y="5143645"/>
            <a:ext cx="1287048" cy="276999"/>
          </a:xfrm>
          <a:prstGeom prst="roundRect">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400" b="1" dirty="0">
                <a:solidFill>
                  <a:srgbClr val="053766"/>
                </a:solidFill>
                <a:latin typeface="Meiryo UI" panose="020B0604030504040204" pitchFamily="34" charset="-128"/>
                <a:ea typeface="Meiryo UI" panose="020B0604030504040204" pitchFamily="34" charset="-128"/>
              </a:rPr>
              <a:t>着信表示</a:t>
            </a:r>
            <a:endParaRPr kumimoji="1" lang="en-US" sz="1400" b="1" dirty="0">
              <a:solidFill>
                <a:srgbClr val="053766"/>
              </a:solidFill>
              <a:latin typeface="Meiryo UI" panose="020B0604030504040204" pitchFamily="34" charset="-128"/>
              <a:ea typeface="Meiryo UI" panose="020B0604030504040204" pitchFamily="34" charset="-128"/>
            </a:endParaRPr>
          </a:p>
        </p:txBody>
      </p:sp>
      <p:sp>
        <p:nvSpPr>
          <p:cNvPr id="26" name="四角形: 角を丸くする 15">
            <a:extLst>
              <a:ext uri="{FF2B5EF4-FFF2-40B4-BE49-F238E27FC236}">
                <a16:creationId xmlns:a16="http://schemas.microsoft.com/office/drawing/2014/main" id="{68E470E9-B797-B370-FF9B-F6CEB2D60A65}"/>
              </a:ext>
            </a:extLst>
          </p:cNvPr>
          <p:cNvSpPr/>
          <p:nvPr/>
        </p:nvSpPr>
        <p:spPr>
          <a:xfrm>
            <a:off x="9741159" y="3897707"/>
            <a:ext cx="1287048" cy="276999"/>
          </a:xfrm>
          <a:prstGeom prst="roundRect">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053766"/>
                </a:solidFill>
                <a:latin typeface="Meiryo UI" panose="020B0604030504040204" pitchFamily="34" charset="-128"/>
                <a:ea typeface="Meiryo UI" panose="020B0604030504040204" pitchFamily="34" charset="-128"/>
              </a:rPr>
              <a:t>名刺管理</a:t>
            </a:r>
            <a:endParaRPr kumimoji="1" lang="en-US" sz="1400" b="1" dirty="0">
              <a:solidFill>
                <a:srgbClr val="053766"/>
              </a:solidFill>
              <a:latin typeface="Meiryo UI" panose="020B0604030504040204" pitchFamily="34" charset="-128"/>
              <a:ea typeface="Meiryo UI" panose="020B0604030504040204" pitchFamily="34" charset="-128"/>
            </a:endParaRPr>
          </a:p>
        </p:txBody>
      </p:sp>
      <p:sp>
        <p:nvSpPr>
          <p:cNvPr id="27" name="テキスト ボックス 16">
            <a:extLst>
              <a:ext uri="{FF2B5EF4-FFF2-40B4-BE49-F238E27FC236}">
                <a16:creationId xmlns:a16="http://schemas.microsoft.com/office/drawing/2014/main" id="{4C44E3E3-D270-4E8C-711D-74630787B558}"/>
              </a:ext>
            </a:extLst>
          </p:cNvPr>
          <p:cNvSpPr txBox="1"/>
          <p:nvPr/>
        </p:nvSpPr>
        <p:spPr>
          <a:xfrm>
            <a:off x="6086280" y="5458880"/>
            <a:ext cx="2809189" cy="73866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400" dirty="0">
                <a:latin typeface="Meiryo UI" panose="020B0604030504040204" pitchFamily="34" charset="-128"/>
                <a:ea typeface="Meiryo UI" panose="020B0604030504040204" pitchFamily="34" charset="-128"/>
              </a:rPr>
              <a:t>スマホの電話帳に登録がなくても</a:t>
            </a:r>
            <a:r>
              <a:rPr kumimoji="1" lang="en-US" altLang="ja-JP" sz="1400" dirty="0">
                <a:latin typeface="Meiryo UI" panose="020B0604030504040204" pitchFamily="34" charset="-128"/>
                <a:ea typeface="Meiryo UI" panose="020B0604030504040204" pitchFamily="34" charset="-128"/>
              </a:rPr>
              <a:t>…</a:t>
            </a:r>
          </a:p>
          <a:p>
            <a:pPr algn="ctr"/>
            <a:r>
              <a:rPr kumimoji="1" lang="en-US" altLang="ja-JP" sz="1400" b="1" dirty="0">
                <a:solidFill>
                  <a:srgbClr val="FF008C"/>
                </a:solidFill>
                <a:latin typeface="Meiryo UI" panose="020B0604030504040204" pitchFamily="34" charset="-128"/>
                <a:ea typeface="Meiryo UI" panose="020B0604030504040204" pitchFamily="34" charset="-128"/>
              </a:rPr>
              <a:t>PEOPLE</a:t>
            </a:r>
            <a:r>
              <a:rPr lang="ja-JP" altLang="en-US" sz="1400" b="1" dirty="0">
                <a:solidFill>
                  <a:srgbClr val="FF008C"/>
                </a:solidFill>
                <a:latin typeface="Meiryo UI" panose="020B0604030504040204" pitchFamily="34" charset="-128"/>
                <a:ea typeface="Meiryo UI" panose="020B0604030504040204" pitchFamily="34" charset="-128"/>
              </a:rPr>
              <a:t>の</a:t>
            </a:r>
            <a:r>
              <a:rPr kumimoji="1" lang="ja-JP" altLang="en-US" sz="1400" b="1" dirty="0">
                <a:solidFill>
                  <a:srgbClr val="FF008C"/>
                </a:solidFill>
                <a:latin typeface="Meiryo UI" panose="020B0604030504040204" pitchFamily="34" charset="-128"/>
                <a:ea typeface="Meiryo UI" panose="020B0604030504040204" pitchFamily="34" charset="-128"/>
              </a:rPr>
              <a:t>登録番号</a:t>
            </a:r>
            <a:r>
              <a:rPr lang="ja-JP" altLang="en-US" sz="1400" b="1" dirty="0">
                <a:solidFill>
                  <a:srgbClr val="FF008C"/>
                </a:solidFill>
                <a:latin typeface="Meiryo UI" panose="020B0604030504040204" pitchFamily="34" charset="-128"/>
                <a:ea typeface="Meiryo UI" panose="020B0604030504040204" pitchFamily="34" charset="-128"/>
              </a:rPr>
              <a:t>であれば</a:t>
            </a:r>
            <a:endParaRPr lang="en-US" altLang="ja-JP" sz="1400" b="1" dirty="0">
              <a:solidFill>
                <a:srgbClr val="FF008C"/>
              </a:solidFill>
              <a:latin typeface="Meiryo UI" panose="020B0604030504040204" pitchFamily="34" charset="-128"/>
              <a:ea typeface="Meiryo UI" panose="020B0604030504040204" pitchFamily="34" charset="-128"/>
            </a:endParaRPr>
          </a:p>
          <a:p>
            <a:pPr algn="ctr"/>
            <a:r>
              <a:rPr kumimoji="1" lang="ja-JP" altLang="en-US" sz="1400" b="1" dirty="0">
                <a:solidFill>
                  <a:srgbClr val="FF008C"/>
                </a:solidFill>
                <a:latin typeface="Meiryo UI" panose="020B0604030504040204" pitchFamily="34" charset="-128"/>
                <a:ea typeface="Meiryo UI" panose="020B0604030504040204" pitchFamily="34" charset="-128"/>
              </a:rPr>
              <a:t>着信表示が可能</a:t>
            </a:r>
            <a:endParaRPr kumimoji="1" lang="en-US" sz="1400" b="1" dirty="0" err="1">
              <a:solidFill>
                <a:srgbClr val="FF008C"/>
              </a:solidFill>
              <a:latin typeface="Meiryo UI" panose="020B0604030504040204" pitchFamily="34" charset="-128"/>
              <a:ea typeface="Meiryo UI" panose="020B0604030504040204" pitchFamily="34" charset="-128"/>
            </a:endParaRPr>
          </a:p>
        </p:txBody>
      </p:sp>
      <p:sp>
        <p:nvSpPr>
          <p:cNvPr id="28" name="テキスト ボックス 20">
            <a:extLst>
              <a:ext uri="{FF2B5EF4-FFF2-40B4-BE49-F238E27FC236}">
                <a16:creationId xmlns:a16="http://schemas.microsoft.com/office/drawing/2014/main" id="{4C358FA9-65C8-936E-DD3D-7A43E054816B}"/>
              </a:ext>
            </a:extLst>
          </p:cNvPr>
          <p:cNvSpPr txBox="1"/>
          <p:nvPr/>
        </p:nvSpPr>
        <p:spPr>
          <a:xfrm>
            <a:off x="9070350" y="4125190"/>
            <a:ext cx="2675139" cy="95410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lgn="ctr">
              <a:buFont typeface="Arial" panose="020B0604020202020204" pitchFamily="34" charset="0"/>
              <a:buChar char="•"/>
            </a:pPr>
            <a:r>
              <a:rPr kumimoji="1" lang="ja-JP" altLang="en-US" sz="1400" dirty="0">
                <a:latin typeface="Meiryo UI" panose="020B0604030504040204" pitchFamily="34" charset="-128"/>
                <a:ea typeface="Meiryo UI" panose="020B0604030504040204" pitchFamily="34" charset="-128"/>
              </a:rPr>
              <a:t>スマホやスキャナで情報を取</a:t>
            </a:r>
            <a:r>
              <a:rPr lang="ja-JP" altLang="en-US" sz="1400" dirty="0">
                <a:latin typeface="Meiryo UI" panose="020B0604030504040204" pitchFamily="34" charset="-128"/>
                <a:ea typeface="Meiryo UI" panose="020B0604030504040204" pitchFamily="34" charset="-128"/>
              </a:rPr>
              <a:t>り</a:t>
            </a:r>
            <a:r>
              <a:rPr kumimoji="1" lang="ja-JP" altLang="en-US" sz="1400" dirty="0">
                <a:latin typeface="Meiryo UI" panose="020B0604030504040204" pitchFamily="34" charset="-128"/>
                <a:ea typeface="Meiryo UI" panose="020B0604030504040204" pitchFamily="34" charset="-128"/>
              </a:rPr>
              <a:t>込み、</a:t>
            </a:r>
            <a:r>
              <a:rPr kumimoji="1" lang="ja-JP" altLang="en-US" sz="1400" b="1" dirty="0">
                <a:solidFill>
                  <a:srgbClr val="FF008C"/>
                </a:solidFill>
                <a:latin typeface="Meiryo UI" panose="020B0604030504040204" pitchFamily="34" charset="-128"/>
                <a:ea typeface="Meiryo UI" panose="020B0604030504040204" pitchFamily="34" charset="-128"/>
              </a:rPr>
              <a:t>名刺情報を管理・共有</a:t>
            </a:r>
            <a:endParaRPr kumimoji="1" lang="en-US" altLang="ja-JP" sz="1400" b="1" dirty="0">
              <a:solidFill>
                <a:srgbClr val="FF008C"/>
              </a:solidFill>
              <a:latin typeface="Meiryo UI" panose="020B0604030504040204" pitchFamily="34" charset="-128"/>
              <a:ea typeface="Meiryo UI" panose="020B0604030504040204" pitchFamily="34" charset="-128"/>
            </a:endParaRPr>
          </a:p>
          <a:p>
            <a:pPr marL="285750" indent="-285750" algn="ctr">
              <a:buFont typeface="Arial" panose="020B0604020202020204" pitchFamily="34" charset="0"/>
              <a:buChar char="•"/>
            </a:pPr>
            <a:r>
              <a:rPr lang="ja-JP" altLang="en-US" sz="1400" dirty="0">
                <a:latin typeface="Meiryo UI" panose="020B0604030504040204" pitchFamily="34" charset="-128"/>
                <a:ea typeface="Meiryo UI" panose="020B0604030504040204" pitchFamily="34" charset="-128"/>
              </a:rPr>
              <a:t>全社共有、部門共有等</a:t>
            </a:r>
            <a:r>
              <a:rPr lang="ja-JP" altLang="en-US" sz="1400" b="1" dirty="0">
                <a:solidFill>
                  <a:srgbClr val="FF008C"/>
                </a:solidFill>
                <a:latin typeface="Meiryo UI" panose="020B0604030504040204" pitchFamily="34" charset="-128"/>
                <a:ea typeface="Meiryo UI" panose="020B0604030504040204" pitchFamily="34" charset="-128"/>
              </a:rPr>
              <a:t>柔軟な閲覧範囲の設定</a:t>
            </a:r>
            <a:r>
              <a:rPr lang="ja-JP" altLang="en-US" sz="1400" dirty="0">
                <a:latin typeface="Meiryo UI" panose="020B0604030504040204" pitchFamily="34" charset="-128"/>
                <a:ea typeface="Meiryo UI" panose="020B0604030504040204" pitchFamily="34" charset="-128"/>
              </a:rPr>
              <a:t>が可能</a:t>
            </a:r>
            <a:endParaRPr kumimoji="1" lang="en-US" sz="1400" dirty="0" err="1">
              <a:latin typeface="Meiryo UI" panose="020B0604030504040204" pitchFamily="34" charset="-128"/>
              <a:ea typeface="Meiryo UI" panose="020B0604030504040204" pitchFamily="34" charset="-128"/>
            </a:endParaRPr>
          </a:p>
        </p:txBody>
      </p:sp>
      <p:sp>
        <p:nvSpPr>
          <p:cNvPr id="29" name="テキスト ボックス 1030">
            <a:extLst>
              <a:ext uri="{FF2B5EF4-FFF2-40B4-BE49-F238E27FC236}">
                <a16:creationId xmlns:a16="http://schemas.microsoft.com/office/drawing/2014/main" id="{923119D0-9145-94CA-9FD2-5A7AA1D4E7C1}"/>
              </a:ext>
            </a:extLst>
          </p:cNvPr>
          <p:cNvSpPr txBox="1"/>
          <p:nvPr/>
        </p:nvSpPr>
        <p:spPr>
          <a:xfrm>
            <a:off x="6113221" y="4207765"/>
            <a:ext cx="2809189" cy="73866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400" dirty="0">
                <a:latin typeface="Meiryo UI" panose="020B0604030504040204" pitchFamily="34" charset="-128"/>
                <a:ea typeface="Meiryo UI" panose="020B0604030504040204" pitchFamily="34" charset="-128"/>
              </a:rPr>
              <a:t>社員、お客様の連絡先を</a:t>
            </a:r>
            <a:endParaRPr kumimoji="1" lang="en-US" altLang="ja-JP" sz="1400" dirty="0">
              <a:latin typeface="Meiryo UI" panose="020B0604030504040204" pitchFamily="34" charset="-128"/>
              <a:ea typeface="Meiryo UI" panose="020B0604030504040204" pitchFamily="34" charset="-128"/>
            </a:endParaRPr>
          </a:p>
          <a:p>
            <a:pPr algn="ctr"/>
            <a:r>
              <a:rPr kumimoji="1" lang="ja-JP" altLang="en-US" sz="1400" dirty="0">
                <a:latin typeface="Meiryo UI" panose="020B0604030504040204" pitchFamily="34" charset="-128"/>
                <a:ea typeface="Meiryo UI" panose="020B0604030504040204" pitchFamily="34" charset="-128"/>
              </a:rPr>
              <a:t>一元管理している為、</a:t>
            </a:r>
            <a:endParaRPr kumimoji="1" lang="en-US" altLang="ja-JP" sz="1400" dirty="0">
              <a:latin typeface="Meiryo UI" panose="020B0604030504040204" pitchFamily="34" charset="-128"/>
              <a:ea typeface="Meiryo UI" panose="020B0604030504040204" pitchFamily="34" charset="-128"/>
            </a:endParaRPr>
          </a:p>
          <a:p>
            <a:pPr algn="ctr"/>
            <a:r>
              <a:rPr lang="ja-JP" altLang="en-US" sz="1400" b="1" dirty="0">
                <a:solidFill>
                  <a:srgbClr val="FF008C"/>
                </a:solidFill>
                <a:latin typeface="Meiryo UI" panose="020B0604030504040204" pitchFamily="34" charset="-128"/>
                <a:ea typeface="Meiryo UI" panose="020B0604030504040204" pitchFamily="34" charset="-128"/>
              </a:rPr>
              <a:t>簡単に</a:t>
            </a:r>
            <a:r>
              <a:rPr kumimoji="1" lang="ja-JP" altLang="en-US" sz="1400" b="1" dirty="0">
                <a:solidFill>
                  <a:srgbClr val="FF008C"/>
                </a:solidFill>
                <a:latin typeface="Meiryo UI" panose="020B0604030504040204" pitchFamily="34" charset="-128"/>
                <a:ea typeface="Meiryo UI" panose="020B0604030504040204" pitchFamily="34" charset="-128"/>
              </a:rPr>
              <a:t>検索、迅速に連絡可能</a:t>
            </a:r>
            <a:endParaRPr kumimoji="1" lang="en-US" sz="1400" b="1" dirty="0" err="1">
              <a:solidFill>
                <a:srgbClr val="FF008C"/>
              </a:solidFill>
              <a:latin typeface="Meiryo UI" panose="020B0604030504040204" pitchFamily="34" charset="-128"/>
              <a:ea typeface="Meiryo UI" panose="020B0604030504040204" pitchFamily="34" charset="-128"/>
            </a:endParaRPr>
          </a:p>
        </p:txBody>
      </p:sp>
      <p:sp>
        <p:nvSpPr>
          <p:cNvPr id="30" name="正方形/長方形 9">
            <a:extLst>
              <a:ext uri="{FF2B5EF4-FFF2-40B4-BE49-F238E27FC236}">
                <a16:creationId xmlns:a16="http://schemas.microsoft.com/office/drawing/2014/main" id="{FEBDE703-FEF7-1B9A-342E-CA5FBA38720C}"/>
              </a:ext>
            </a:extLst>
          </p:cNvPr>
          <p:cNvSpPr/>
          <p:nvPr/>
        </p:nvSpPr>
        <p:spPr>
          <a:xfrm>
            <a:off x="9070352" y="5226819"/>
            <a:ext cx="2675138" cy="1076400"/>
          </a:xfrm>
          <a:prstGeom prst="rect">
            <a:avLst/>
          </a:prstGeom>
          <a:solidFill>
            <a:srgbClr val="F7F7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en-US" dirty="0">
              <a:latin typeface="Meiryo UI" panose="020B0604030504040204" pitchFamily="34" charset="-128"/>
              <a:ea typeface="Meiryo UI" panose="020B0604030504040204" pitchFamily="34" charset="-128"/>
            </a:endParaRPr>
          </a:p>
        </p:txBody>
      </p:sp>
      <p:sp>
        <p:nvSpPr>
          <p:cNvPr id="31" name="四角形: 角を丸くする 10">
            <a:extLst>
              <a:ext uri="{FF2B5EF4-FFF2-40B4-BE49-F238E27FC236}">
                <a16:creationId xmlns:a16="http://schemas.microsoft.com/office/drawing/2014/main" id="{02A297DE-6AA9-3535-A729-F4A6A2E6110B}"/>
              </a:ext>
            </a:extLst>
          </p:cNvPr>
          <p:cNvSpPr/>
          <p:nvPr/>
        </p:nvSpPr>
        <p:spPr>
          <a:xfrm>
            <a:off x="9763256" y="5143645"/>
            <a:ext cx="1287048" cy="276999"/>
          </a:xfrm>
          <a:prstGeom prst="roundRect">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053766"/>
                </a:solidFill>
                <a:latin typeface="Meiryo UI" panose="020B0604030504040204" pitchFamily="34" charset="-128"/>
                <a:ea typeface="Meiryo UI" panose="020B0604030504040204" pitchFamily="34" charset="-128"/>
              </a:rPr>
              <a:t>外部</a:t>
            </a:r>
            <a:r>
              <a:rPr kumimoji="1" lang="ja-JP" altLang="en-US" sz="1400" b="1" dirty="0">
                <a:solidFill>
                  <a:srgbClr val="053766"/>
                </a:solidFill>
                <a:latin typeface="Meiryo UI" panose="020B0604030504040204" pitchFamily="34" charset="-128"/>
                <a:ea typeface="Meiryo UI" panose="020B0604030504040204" pitchFamily="34" charset="-128"/>
              </a:rPr>
              <a:t>連携</a:t>
            </a:r>
            <a:endParaRPr kumimoji="1" lang="en-US" sz="1400" b="1" dirty="0">
              <a:solidFill>
                <a:srgbClr val="053766"/>
              </a:solidFill>
              <a:latin typeface="Meiryo UI" panose="020B0604030504040204" pitchFamily="34" charset="-128"/>
              <a:ea typeface="Meiryo UI" panose="020B0604030504040204" pitchFamily="34" charset="-128"/>
            </a:endParaRPr>
          </a:p>
        </p:txBody>
      </p:sp>
      <p:sp>
        <p:nvSpPr>
          <p:cNvPr id="32" name="テキスト ボックス 17">
            <a:extLst>
              <a:ext uri="{FF2B5EF4-FFF2-40B4-BE49-F238E27FC236}">
                <a16:creationId xmlns:a16="http://schemas.microsoft.com/office/drawing/2014/main" id="{AFFF9698-7EB7-A8E4-887E-A4A40D71DB93}"/>
              </a:ext>
            </a:extLst>
          </p:cNvPr>
          <p:cNvSpPr txBox="1"/>
          <p:nvPr/>
        </p:nvSpPr>
        <p:spPr>
          <a:xfrm>
            <a:off x="8980088" y="5559897"/>
            <a:ext cx="2809189" cy="52322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400" dirty="0">
                <a:latin typeface="Meiryo UI" panose="020B0604030504040204" pitchFamily="34" charset="-128"/>
                <a:ea typeface="Meiryo UI" panose="020B0604030504040204" pitchFamily="34" charset="-128"/>
              </a:rPr>
              <a:t>ご利用中の</a:t>
            </a:r>
            <a:r>
              <a:rPr kumimoji="1" lang="ja-JP" altLang="en-US" sz="1400" b="1" dirty="0">
                <a:solidFill>
                  <a:srgbClr val="FF008C"/>
                </a:solidFill>
                <a:latin typeface="Meiryo UI" panose="020B0604030504040204" pitchFamily="34" charset="-128"/>
                <a:ea typeface="Meiryo UI" panose="020B0604030504040204" pitchFamily="34" charset="-128"/>
              </a:rPr>
              <a:t>他社サービス</a:t>
            </a:r>
            <a:r>
              <a:rPr kumimoji="1" lang="ja-JP" altLang="en-US" sz="1400" dirty="0">
                <a:latin typeface="Meiryo UI" panose="020B0604030504040204" pitchFamily="34" charset="-128"/>
                <a:ea typeface="Meiryo UI" panose="020B0604030504040204" pitchFamily="34" charset="-128"/>
              </a:rPr>
              <a:t>との</a:t>
            </a:r>
            <a:endParaRPr kumimoji="1" lang="en-US" altLang="ja-JP" sz="1400" dirty="0">
              <a:latin typeface="Meiryo UI" panose="020B0604030504040204" pitchFamily="34" charset="-128"/>
              <a:ea typeface="Meiryo UI" panose="020B0604030504040204" pitchFamily="34" charset="-128"/>
            </a:endParaRPr>
          </a:p>
          <a:p>
            <a:pPr algn="ctr"/>
            <a:r>
              <a:rPr kumimoji="1" lang="ja-JP" altLang="en-US" sz="1400" b="1" dirty="0">
                <a:solidFill>
                  <a:srgbClr val="FF008C"/>
                </a:solidFill>
                <a:latin typeface="Meiryo UI" panose="020B0604030504040204" pitchFamily="34" charset="-128"/>
                <a:ea typeface="Meiryo UI" panose="020B0604030504040204" pitchFamily="34" charset="-128"/>
              </a:rPr>
              <a:t>柔軟な連携</a:t>
            </a:r>
            <a:r>
              <a:rPr kumimoji="1" lang="ja-JP" altLang="en-US" sz="1400" dirty="0">
                <a:latin typeface="Meiryo UI" panose="020B0604030504040204" pitchFamily="34" charset="-128"/>
                <a:ea typeface="Meiryo UI" panose="020B0604030504040204" pitchFamily="34" charset="-128"/>
              </a:rPr>
              <a:t>を実現可能</a:t>
            </a:r>
            <a:endParaRPr kumimoji="1" lang="en-US" sz="1400" b="1" dirty="0" err="1">
              <a:solidFill>
                <a:srgbClr val="0D90D3"/>
              </a:solidFill>
              <a:latin typeface="Meiryo UI" panose="020B0604030504040204" pitchFamily="34" charset="-128"/>
              <a:ea typeface="Meiryo UI" panose="020B0604030504040204" pitchFamily="34" charset="-128"/>
            </a:endParaRPr>
          </a:p>
        </p:txBody>
      </p:sp>
      <p:sp>
        <p:nvSpPr>
          <p:cNvPr id="33" name="テキスト ボックス 28">
            <a:extLst>
              <a:ext uri="{FF2B5EF4-FFF2-40B4-BE49-F238E27FC236}">
                <a16:creationId xmlns:a16="http://schemas.microsoft.com/office/drawing/2014/main" id="{F8769A07-1BFC-F702-C5D4-EA12BA1B3623}"/>
              </a:ext>
            </a:extLst>
          </p:cNvPr>
          <p:cNvSpPr txBox="1"/>
          <p:nvPr/>
        </p:nvSpPr>
        <p:spPr>
          <a:xfrm>
            <a:off x="5829984" y="6303219"/>
            <a:ext cx="6300207"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dirty="0">
                <a:latin typeface="Meiryo UI" panose="020B0604030504040204" pitchFamily="34" charset="-128"/>
                <a:ea typeface="Meiryo UI" panose="020B0604030504040204" pitchFamily="34" charset="-128"/>
              </a:rPr>
              <a:t>※1 </a:t>
            </a:r>
            <a:r>
              <a:rPr lang="ja-JP" altLang="en-US" sz="800" dirty="0">
                <a:latin typeface="Meiryo UI" panose="020B0604030504040204" pitchFamily="34" charset="-128"/>
                <a:ea typeface="Meiryo UI" panose="020B0604030504040204" pitchFamily="34" charset="-128"/>
              </a:rPr>
              <a:t>予告なく価格や内容等に変更が生じる可能性がございます。</a:t>
            </a:r>
            <a:r>
              <a:rPr lang="ja-JP" altLang="en-US" sz="800" dirty="0">
                <a:latin typeface="Meiryo UI" panose="020B0604030504040204" pitchFamily="34" charset="-128"/>
                <a:ea typeface="Meiryo UI" panose="020B0604030504040204" pitchFamily="34" charset="-128"/>
                <a:cs typeface="+mn-lt"/>
              </a:rPr>
              <a:t>詳細は</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ホームページにて、ご確認の程よろしくお願いいたします</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a:t>
            </a:r>
            <a:r>
              <a:rPr lang="en-US" altLang="ja-JP" sz="800" dirty="0">
                <a:latin typeface="Meiryo UI" panose="020B0604030504040204" pitchFamily="34" charset="-128"/>
                <a:ea typeface="Meiryo UI" panose="020B0604030504040204" pitchFamily="34" charset="-128"/>
                <a:cs typeface="+mn-lt"/>
              </a:rPr>
              <a:t>5</a:t>
            </a:r>
            <a:r>
              <a:rPr lang="ja-JP" altLang="en-US" sz="800" dirty="0">
                <a:latin typeface="Meiryo UI" panose="020B0604030504040204" pitchFamily="34" charset="-128"/>
                <a:ea typeface="Meiryo UI" panose="020B0604030504040204" pitchFamily="34" charset="-128"/>
                <a:cs typeface="+mn-lt"/>
              </a:rPr>
              <a:t>月</a:t>
            </a:r>
            <a:r>
              <a:rPr lang="en-US" altLang="ja-JP" sz="800" dirty="0">
                <a:latin typeface="Meiryo UI" panose="020B0604030504040204" pitchFamily="34" charset="-128"/>
                <a:ea typeface="Meiryo UI" panose="020B0604030504040204" pitchFamily="34" charset="-128"/>
                <a:cs typeface="+mn-lt"/>
              </a:rPr>
              <a:t>31</a:t>
            </a:r>
            <a:r>
              <a:rPr lang="ja-JP" altLang="en-US" sz="800" dirty="0">
                <a:latin typeface="Meiryo UI" panose="020B0604030504040204" pitchFamily="34" charset="-128"/>
                <a:ea typeface="Meiryo UI" panose="020B0604030504040204" pitchFamily="34" charset="-128"/>
                <a:cs typeface="+mn-lt"/>
              </a:rPr>
              <a:t>日時点）</a:t>
            </a:r>
            <a:endParaRPr lang="en-US" altLang="ja-JP" sz="800" dirty="0">
              <a:latin typeface="Meiryo UI" panose="020B0604030504040204" pitchFamily="34" charset="-128"/>
              <a:ea typeface="Meiryo UI" panose="020B0604030504040204" pitchFamily="34" charset="-128"/>
              <a:cs typeface="+mn-lt"/>
            </a:endParaRPr>
          </a:p>
          <a:p>
            <a:r>
              <a:rPr lang="en-US" sz="800" dirty="0">
                <a:latin typeface="Meiryo UI" panose="020B0604030504040204" pitchFamily="34" charset="-128"/>
                <a:ea typeface="Meiryo UI" panose="020B0604030504040204" pitchFamily="34" charset="-128"/>
              </a:rPr>
              <a:t>※PHONE APPLI</a:t>
            </a:r>
            <a:r>
              <a:rPr lang="ja-JP" altLang="en-US" sz="800" dirty="0">
                <a:latin typeface="Meiryo UI" panose="020B0604030504040204" pitchFamily="34" charset="-128"/>
                <a:ea typeface="Meiryo UI" panose="020B0604030504040204" pitchFamily="34" charset="-128"/>
              </a:rPr>
              <a:t>は、株式会社</a:t>
            </a:r>
            <a:r>
              <a:rPr lang="en-US" sz="800" dirty="0">
                <a:latin typeface="Meiryo UI" panose="020B0604030504040204" pitchFamily="34" charset="-128"/>
                <a:ea typeface="Meiryo UI" panose="020B0604030504040204" pitchFamily="34" charset="-128"/>
              </a:rPr>
              <a:t>Phone </a:t>
            </a:r>
            <a:r>
              <a:rPr lang="en-US" sz="800" dirty="0" err="1">
                <a:latin typeface="Meiryo UI" panose="020B0604030504040204" pitchFamily="34" charset="-128"/>
                <a:ea typeface="Meiryo UI" panose="020B0604030504040204" pitchFamily="34" charset="-128"/>
              </a:rPr>
              <a:t>Appli</a:t>
            </a:r>
            <a:r>
              <a:rPr lang="ja-JP" altLang="en-US" sz="800" dirty="0">
                <a:latin typeface="Meiryo UI" panose="020B0604030504040204" pitchFamily="34" charset="-128"/>
                <a:ea typeface="Meiryo UI" panose="020B0604030504040204" pitchFamily="34" charset="-128"/>
              </a:rPr>
              <a:t>の商標または登録商標です。</a:t>
            </a:r>
            <a:endParaRPr lang="en-US" sz="800" dirty="0">
              <a:latin typeface="Meiryo UI" panose="020B0604030504040204" pitchFamily="34" charset="-128"/>
              <a:ea typeface="Meiryo UI" panose="020B0604030504040204" pitchFamily="34" charset="-128"/>
            </a:endParaRPr>
          </a:p>
        </p:txBody>
      </p:sp>
      <p:sp>
        <p:nvSpPr>
          <p:cNvPr id="37" name="テキスト ボックス 45">
            <a:extLst>
              <a:ext uri="{FF2B5EF4-FFF2-40B4-BE49-F238E27FC236}">
                <a16:creationId xmlns:a16="http://schemas.microsoft.com/office/drawing/2014/main" id="{6DB21E46-5FC8-40F5-6F08-04C22BAAE87F}"/>
              </a:ext>
            </a:extLst>
          </p:cNvPr>
          <p:cNvSpPr txBox="1"/>
          <p:nvPr/>
        </p:nvSpPr>
        <p:spPr>
          <a:xfrm>
            <a:off x="240781" y="4081626"/>
            <a:ext cx="986165" cy="27699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b="1" dirty="0">
                <a:latin typeface="Meiryo UI" panose="020B0604030504040204" pitchFamily="34" charset="-128"/>
                <a:ea typeface="Meiryo UI" panose="020B0604030504040204" pitchFamily="34" charset="-128"/>
              </a:rPr>
              <a:t>初期費用</a:t>
            </a:r>
            <a:endParaRPr lang="en-US" altLang="ja-JP" sz="1200" b="1" dirty="0">
              <a:latin typeface="Meiryo UI" panose="020B0604030504040204" pitchFamily="34" charset="-128"/>
              <a:ea typeface="Meiryo UI" panose="020B0604030504040204" pitchFamily="34" charset="-128"/>
            </a:endParaRPr>
          </a:p>
        </p:txBody>
      </p:sp>
      <p:sp>
        <p:nvSpPr>
          <p:cNvPr id="38" name="テキスト ボックス 45">
            <a:extLst>
              <a:ext uri="{FF2B5EF4-FFF2-40B4-BE49-F238E27FC236}">
                <a16:creationId xmlns:a16="http://schemas.microsoft.com/office/drawing/2014/main" id="{06110DB4-D880-582B-9FF1-6DD4B6110E7F}"/>
              </a:ext>
            </a:extLst>
          </p:cNvPr>
          <p:cNvSpPr txBox="1"/>
          <p:nvPr/>
        </p:nvSpPr>
        <p:spPr>
          <a:xfrm>
            <a:off x="228911" y="4928184"/>
            <a:ext cx="1465559" cy="27699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b="1" dirty="0">
                <a:latin typeface="Meiryo UI" panose="020B0604030504040204" pitchFamily="34" charset="-128"/>
                <a:ea typeface="Meiryo UI" panose="020B0604030504040204" pitchFamily="34" charset="-128"/>
              </a:rPr>
              <a:t>ライセンス費用</a:t>
            </a:r>
          </a:p>
        </p:txBody>
      </p:sp>
      <p:sp>
        <p:nvSpPr>
          <p:cNvPr id="39" name="テキスト ボックス 6">
            <a:extLst>
              <a:ext uri="{FF2B5EF4-FFF2-40B4-BE49-F238E27FC236}">
                <a16:creationId xmlns:a16="http://schemas.microsoft.com/office/drawing/2014/main" id="{5CB60D9E-2766-34A1-AFA3-D989FDF5F691}"/>
              </a:ext>
            </a:extLst>
          </p:cNvPr>
          <p:cNvSpPr txBox="1"/>
          <p:nvPr/>
        </p:nvSpPr>
        <p:spPr>
          <a:xfrm>
            <a:off x="782703" y="6314733"/>
            <a:ext cx="4684829" cy="408623"/>
          </a:xfrm>
          <a:prstGeom prst="roundRect">
            <a:avLst/>
          </a:prstGeom>
          <a:solidFill>
            <a:schemeClr val="bg1"/>
          </a:solidFill>
          <a:ln w="38100">
            <a:solidFill>
              <a:srgbClr val="FF008C"/>
            </a:solid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200" b="1" dirty="0">
                <a:latin typeface="Meiryo UI" panose="020B0604030504040204" pitchFamily="34" charset="-128"/>
                <a:ea typeface="Meiryo UI" panose="020B0604030504040204" pitchFamily="34" charset="-128"/>
              </a:rPr>
              <a:t>無料トライアル実施中！</a:t>
            </a:r>
            <a:r>
              <a:rPr lang="en-US" altLang="ja-JP" b="1" dirty="0">
                <a:solidFill>
                  <a:srgbClr val="FF008C"/>
                </a:solidFill>
                <a:latin typeface="Meiryo UI" panose="020B0604030504040204" pitchFamily="34" charset="-128"/>
                <a:ea typeface="Meiryo UI" panose="020B0604030504040204" pitchFamily="34" charset="-128"/>
              </a:rPr>
              <a:t>30</a:t>
            </a:r>
            <a:r>
              <a:rPr lang="ja-JP" altLang="en-US" b="1" dirty="0">
                <a:solidFill>
                  <a:srgbClr val="FF008C"/>
                </a:solidFill>
                <a:latin typeface="Meiryo UI" panose="020B0604030504040204" pitchFamily="34" charset="-128"/>
                <a:ea typeface="Meiryo UI" panose="020B0604030504040204" pitchFamily="34" charset="-128"/>
              </a:rPr>
              <a:t>日間無料</a:t>
            </a:r>
            <a:r>
              <a:rPr lang="ja-JP" altLang="en-US" sz="1000" dirty="0">
                <a:latin typeface="Meiryo UI" panose="020B0604030504040204" pitchFamily="34" charset="-128"/>
                <a:ea typeface="Meiryo UI" panose="020B0604030504040204" pitchFamily="34" charset="-128"/>
              </a:rPr>
              <a:t>でご利用いただけます</a:t>
            </a:r>
            <a:r>
              <a:rPr lang="en-US" altLang="ja-JP" sz="1000" baseline="30000" dirty="0">
                <a:latin typeface="Meiryo UI" panose="020B0604030504040204" pitchFamily="34" charset="-128"/>
                <a:ea typeface="Meiryo UI" panose="020B0604030504040204" pitchFamily="34" charset="-128"/>
              </a:rPr>
              <a:t>※1</a:t>
            </a:r>
            <a:endParaRPr lang="ja-JP" altLang="en-US" sz="1000" baseline="30000" dirty="0">
              <a:latin typeface="Meiryo UI" panose="020B0604030504040204" pitchFamily="34" charset="-128"/>
              <a:ea typeface="Meiryo UI" panose="020B0604030504040204" pitchFamily="34" charset="-128"/>
            </a:endParaRPr>
          </a:p>
        </p:txBody>
      </p:sp>
      <p:sp>
        <p:nvSpPr>
          <p:cNvPr id="42" name="テキスト ボックス 72">
            <a:extLst>
              <a:ext uri="{FF2B5EF4-FFF2-40B4-BE49-F238E27FC236}">
                <a16:creationId xmlns:a16="http://schemas.microsoft.com/office/drawing/2014/main" id="{4C29D53E-8CC5-12D2-3108-58DB40CB99B6}"/>
              </a:ext>
            </a:extLst>
          </p:cNvPr>
          <p:cNvSpPr txBox="1"/>
          <p:nvPr/>
        </p:nvSpPr>
        <p:spPr>
          <a:xfrm>
            <a:off x="6463063" y="1425318"/>
            <a:ext cx="1630772"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000" b="1" dirty="0">
                <a:latin typeface="Meiryo UI" panose="020B0604030504040204" pitchFamily="34" charset="-128"/>
                <a:ea typeface="Meiryo UI" panose="020B0604030504040204" pitchFamily="34" charset="-128"/>
              </a:rPr>
              <a:t>マルチデバイスから</a:t>
            </a:r>
            <a:endParaRPr lang="en-US" altLang="ja-JP" sz="1000" b="1" dirty="0">
              <a:latin typeface="Meiryo UI" panose="020B0604030504040204" pitchFamily="34" charset="-128"/>
              <a:ea typeface="Meiryo UI" panose="020B0604030504040204" pitchFamily="34" charset="-128"/>
            </a:endParaRPr>
          </a:p>
          <a:p>
            <a:pPr algn="ctr"/>
            <a:r>
              <a:rPr lang="ja-JP" altLang="en-US" sz="1000" b="1" dirty="0">
                <a:latin typeface="Meiryo UI" panose="020B0604030504040204" pitchFamily="34" charset="-128"/>
                <a:ea typeface="Meiryo UI" panose="020B0604030504040204" pitchFamily="34" charset="-128"/>
              </a:rPr>
              <a:t>連絡先を検索</a:t>
            </a:r>
            <a:endParaRPr lang="en-US" sz="1000" b="1" dirty="0">
              <a:latin typeface="Meiryo UI" panose="020B0604030504040204" pitchFamily="34" charset="-128"/>
              <a:ea typeface="Meiryo UI" panose="020B0604030504040204" pitchFamily="34" charset="-128"/>
            </a:endParaRPr>
          </a:p>
        </p:txBody>
      </p:sp>
      <p:sp>
        <p:nvSpPr>
          <p:cNvPr id="49" name="テキスト ボックス 78">
            <a:extLst>
              <a:ext uri="{FF2B5EF4-FFF2-40B4-BE49-F238E27FC236}">
                <a16:creationId xmlns:a16="http://schemas.microsoft.com/office/drawing/2014/main" id="{9315A1BC-480C-A7FC-44E3-F4C5563B001A}"/>
              </a:ext>
            </a:extLst>
          </p:cNvPr>
          <p:cNvSpPr txBox="1"/>
          <p:nvPr/>
        </p:nvSpPr>
        <p:spPr>
          <a:xfrm>
            <a:off x="9768551" y="1410106"/>
            <a:ext cx="1340376" cy="40011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000" b="1" dirty="0">
                <a:latin typeface="Meiryo UI" panose="020B0604030504040204" pitchFamily="34" charset="-128"/>
                <a:ea typeface="Meiryo UI" panose="020B0604030504040204" pitchFamily="34" charset="-128"/>
              </a:rPr>
              <a:t>最適な方法で</a:t>
            </a:r>
            <a:endParaRPr lang="en-US" altLang="ja-JP" sz="1000" b="1" dirty="0">
              <a:latin typeface="Meiryo UI" panose="020B0604030504040204" pitchFamily="34" charset="-128"/>
              <a:ea typeface="Meiryo UI" panose="020B0604030504040204" pitchFamily="34" charset="-128"/>
            </a:endParaRPr>
          </a:p>
          <a:p>
            <a:pPr algn="ctr"/>
            <a:r>
              <a:rPr lang="ja-JP" altLang="en-US" sz="1000" b="1" dirty="0">
                <a:latin typeface="Meiryo UI" panose="020B0604030504040204" pitchFamily="34" charset="-128"/>
                <a:ea typeface="Meiryo UI" panose="020B0604030504040204" pitchFamily="34" charset="-128"/>
              </a:rPr>
              <a:t>コンタクト可能</a:t>
            </a:r>
            <a:endParaRPr lang="en-US" sz="1000" b="1" dirty="0">
              <a:latin typeface="Meiryo UI" panose="020B0604030504040204" pitchFamily="34" charset="-128"/>
              <a:ea typeface="Meiryo UI" panose="020B0604030504040204" pitchFamily="34" charset="-128"/>
            </a:endParaRPr>
          </a:p>
        </p:txBody>
      </p:sp>
      <p:sp>
        <p:nvSpPr>
          <p:cNvPr id="187" name="Arrow: Up 186">
            <a:extLst>
              <a:ext uri="{FF2B5EF4-FFF2-40B4-BE49-F238E27FC236}">
                <a16:creationId xmlns:a16="http://schemas.microsoft.com/office/drawing/2014/main" id="{964D9D86-884E-1B49-4D42-782E9F113D7F}"/>
              </a:ext>
            </a:extLst>
          </p:cNvPr>
          <p:cNvSpPr/>
          <p:nvPr/>
        </p:nvSpPr>
        <p:spPr>
          <a:xfrm>
            <a:off x="8495910" y="2125160"/>
            <a:ext cx="853000" cy="321538"/>
          </a:xfrm>
          <a:prstGeom prst="upArrow">
            <a:avLst/>
          </a:prstGeom>
          <a:solidFill>
            <a:srgbClr val="D4DE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188" name="矢印: 下カーブ 69">
            <a:extLst>
              <a:ext uri="{FF2B5EF4-FFF2-40B4-BE49-F238E27FC236}">
                <a16:creationId xmlns:a16="http://schemas.microsoft.com/office/drawing/2014/main" id="{6254BE8A-32B5-2AD9-F983-AE6004DDB01C}"/>
              </a:ext>
            </a:extLst>
          </p:cNvPr>
          <p:cNvSpPr/>
          <p:nvPr/>
        </p:nvSpPr>
        <p:spPr>
          <a:xfrm>
            <a:off x="7446895" y="1162541"/>
            <a:ext cx="1103534" cy="212779"/>
          </a:xfrm>
          <a:prstGeom prst="curvedDownArrow">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solidFill>
                <a:schemeClr val="tx1"/>
              </a:solidFill>
            </a:endParaRPr>
          </a:p>
        </p:txBody>
      </p:sp>
      <p:sp>
        <p:nvSpPr>
          <p:cNvPr id="189" name="矢印: 下カーブ 69">
            <a:extLst>
              <a:ext uri="{FF2B5EF4-FFF2-40B4-BE49-F238E27FC236}">
                <a16:creationId xmlns:a16="http://schemas.microsoft.com/office/drawing/2014/main" id="{27141B59-5F1B-E939-DFDE-69DC9412FCFA}"/>
              </a:ext>
            </a:extLst>
          </p:cNvPr>
          <p:cNvSpPr/>
          <p:nvPr/>
        </p:nvSpPr>
        <p:spPr>
          <a:xfrm>
            <a:off x="9321660" y="1140666"/>
            <a:ext cx="1103534" cy="227602"/>
          </a:xfrm>
          <a:prstGeom prst="curvedDownArrow">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solidFill>
                <a:schemeClr val="tx1"/>
              </a:solidFill>
            </a:endParaRPr>
          </a:p>
        </p:txBody>
      </p:sp>
      <p:sp>
        <p:nvSpPr>
          <p:cNvPr id="190" name="テキスト ボックス 73">
            <a:extLst>
              <a:ext uri="{FF2B5EF4-FFF2-40B4-BE49-F238E27FC236}">
                <a16:creationId xmlns:a16="http://schemas.microsoft.com/office/drawing/2014/main" id="{C9AD0987-8271-E8AD-B052-568EAA77DBE0}"/>
              </a:ext>
            </a:extLst>
          </p:cNvPr>
          <p:cNvSpPr txBox="1"/>
          <p:nvPr/>
        </p:nvSpPr>
        <p:spPr>
          <a:xfrm>
            <a:off x="9967959" y="3185862"/>
            <a:ext cx="1469526"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900" b="1" dirty="0">
                <a:latin typeface="+mn-ea"/>
              </a:rPr>
              <a:t>個人で管理</a:t>
            </a:r>
            <a:endParaRPr lang="en-US" altLang="ja-JP" sz="900" b="1" dirty="0">
              <a:latin typeface="+mn-ea"/>
            </a:endParaRPr>
          </a:p>
          <a:p>
            <a:pPr algn="ctr"/>
            <a:r>
              <a:rPr lang="ja-JP" altLang="en-US" sz="900" b="1" dirty="0">
                <a:latin typeface="+mn-ea"/>
              </a:rPr>
              <a:t>している名刺</a:t>
            </a:r>
            <a:endParaRPr lang="en-US" sz="900" b="1" dirty="0">
              <a:latin typeface="+mn-ea"/>
            </a:endParaRPr>
          </a:p>
        </p:txBody>
      </p:sp>
      <p:sp>
        <p:nvSpPr>
          <p:cNvPr id="191" name="テキスト ボックス 73">
            <a:extLst>
              <a:ext uri="{FF2B5EF4-FFF2-40B4-BE49-F238E27FC236}">
                <a16:creationId xmlns:a16="http://schemas.microsoft.com/office/drawing/2014/main" id="{63C66514-06BA-B264-A9AB-57C9811419BD}"/>
              </a:ext>
            </a:extLst>
          </p:cNvPr>
          <p:cNvSpPr txBox="1"/>
          <p:nvPr/>
        </p:nvSpPr>
        <p:spPr>
          <a:xfrm>
            <a:off x="8605223" y="3193405"/>
            <a:ext cx="1508389" cy="369332"/>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900" b="1" dirty="0">
                <a:latin typeface="+mj-ea"/>
                <a:ea typeface="+mj-ea"/>
              </a:rPr>
              <a:t>社員のスマートフォンに</a:t>
            </a:r>
            <a:endParaRPr lang="en-US" altLang="ja-JP" sz="900" b="1" dirty="0">
              <a:latin typeface="+mj-ea"/>
              <a:ea typeface="+mj-ea"/>
            </a:endParaRPr>
          </a:p>
          <a:p>
            <a:pPr algn="ctr"/>
            <a:r>
              <a:rPr lang="ja-JP" altLang="en-US" sz="900" b="1" dirty="0">
                <a:latin typeface="+mj-ea"/>
                <a:ea typeface="+mj-ea"/>
              </a:rPr>
              <a:t>登録されている連絡先</a:t>
            </a:r>
          </a:p>
        </p:txBody>
      </p:sp>
      <p:sp>
        <p:nvSpPr>
          <p:cNvPr id="192" name="テキスト ボックス 73">
            <a:extLst>
              <a:ext uri="{FF2B5EF4-FFF2-40B4-BE49-F238E27FC236}">
                <a16:creationId xmlns:a16="http://schemas.microsoft.com/office/drawing/2014/main" id="{C042265C-62EB-CEFB-AAB2-0EAF6C7B6B64}"/>
              </a:ext>
            </a:extLst>
          </p:cNvPr>
          <p:cNvSpPr txBox="1"/>
          <p:nvPr/>
        </p:nvSpPr>
        <p:spPr>
          <a:xfrm>
            <a:off x="7606197" y="3225751"/>
            <a:ext cx="1071219" cy="246221"/>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000" b="1" dirty="0">
                <a:latin typeface="+mj-ea"/>
                <a:ea typeface="+mj-ea"/>
              </a:rPr>
              <a:t>内線番号表</a:t>
            </a:r>
          </a:p>
        </p:txBody>
      </p:sp>
      <p:sp>
        <p:nvSpPr>
          <p:cNvPr id="193" name="テキスト ボックス 73">
            <a:extLst>
              <a:ext uri="{FF2B5EF4-FFF2-40B4-BE49-F238E27FC236}">
                <a16:creationId xmlns:a16="http://schemas.microsoft.com/office/drawing/2014/main" id="{03E77019-2F46-3474-0792-B064D6409067}"/>
              </a:ext>
            </a:extLst>
          </p:cNvPr>
          <p:cNvSpPr txBox="1"/>
          <p:nvPr/>
        </p:nvSpPr>
        <p:spPr>
          <a:xfrm>
            <a:off x="6478045" y="3188731"/>
            <a:ext cx="1252495" cy="369332"/>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900" b="1" dirty="0">
                <a:latin typeface="+mj-ea"/>
                <a:ea typeface="+mj-ea"/>
              </a:rPr>
              <a:t>エクセル等で管理の</a:t>
            </a:r>
          </a:p>
          <a:p>
            <a:pPr algn="ctr"/>
            <a:r>
              <a:rPr lang="ja-JP" altLang="en-US" sz="900" b="1" dirty="0">
                <a:latin typeface="+mj-ea"/>
                <a:ea typeface="+mj-ea"/>
              </a:rPr>
              <a:t>社員名簿</a:t>
            </a:r>
          </a:p>
        </p:txBody>
      </p:sp>
      <p:sp>
        <p:nvSpPr>
          <p:cNvPr id="194" name="Rectangle: Rounded Corners 193">
            <a:extLst>
              <a:ext uri="{FF2B5EF4-FFF2-40B4-BE49-F238E27FC236}">
                <a16:creationId xmlns:a16="http://schemas.microsoft.com/office/drawing/2014/main" id="{5E2F5BD9-53F6-100F-900D-70DB3774ABE1}"/>
              </a:ext>
            </a:extLst>
          </p:cNvPr>
          <p:cNvSpPr/>
          <p:nvPr/>
        </p:nvSpPr>
        <p:spPr>
          <a:xfrm>
            <a:off x="6412302" y="2620146"/>
            <a:ext cx="5025182" cy="879507"/>
          </a:xfrm>
          <a:prstGeom prst="roundRect">
            <a:avLst/>
          </a:prstGeom>
          <a:solidFill>
            <a:schemeClr val="bg2">
              <a:alpha val="3607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195" name="TextBox 1048">
            <a:extLst>
              <a:ext uri="{FF2B5EF4-FFF2-40B4-BE49-F238E27FC236}">
                <a16:creationId xmlns:a16="http://schemas.microsoft.com/office/drawing/2014/main" id="{864D1F24-D424-1844-FC6D-8F83DF3EF4CF}"/>
              </a:ext>
            </a:extLst>
          </p:cNvPr>
          <p:cNvSpPr txBox="1"/>
          <p:nvPr/>
        </p:nvSpPr>
        <p:spPr>
          <a:xfrm>
            <a:off x="6338612" y="2478027"/>
            <a:ext cx="517256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600" b="1" u="sng" dirty="0">
                <a:solidFill>
                  <a:srgbClr val="053766"/>
                </a:solidFill>
                <a:latin typeface="Meiryo UI" panose="020B0604030504040204" pitchFamily="34" charset="-128"/>
                <a:ea typeface="Meiryo UI" panose="020B0604030504040204" pitchFamily="34" charset="-128"/>
              </a:rPr>
              <a:t>バラバラに管理されている情報をアップロード</a:t>
            </a:r>
            <a:endParaRPr lang="en-US" sz="1600" b="1" u="sng" dirty="0">
              <a:solidFill>
                <a:srgbClr val="053766"/>
              </a:solidFill>
              <a:latin typeface="Meiryo UI" panose="020B0604030504040204" pitchFamily="34" charset="-128"/>
              <a:ea typeface="Meiryo UI" panose="020B0604030504040204" pitchFamily="34" charset="-128"/>
            </a:endParaRPr>
          </a:p>
        </p:txBody>
      </p:sp>
      <p:sp>
        <p:nvSpPr>
          <p:cNvPr id="211" name="テキスト ボックス 18">
            <a:extLst>
              <a:ext uri="{FF2B5EF4-FFF2-40B4-BE49-F238E27FC236}">
                <a16:creationId xmlns:a16="http://schemas.microsoft.com/office/drawing/2014/main" id="{298BB12E-BB77-8AB2-8FB4-D4A1FF363E9C}"/>
              </a:ext>
            </a:extLst>
          </p:cNvPr>
          <p:cNvSpPr txBox="1"/>
          <p:nvPr/>
        </p:nvSpPr>
        <p:spPr>
          <a:xfrm>
            <a:off x="8406454" y="1389210"/>
            <a:ext cx="978025"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sz="1200" b="1" dirty="0">
                <a:solidFill>
                  <a:srgbClr val="053766"/>
                </a:solidFill>
                <a:latin typeface="Meiryo UI" panose="020B0604030504040204" pitchFamily="34" charset="-128"/>
                <a:ea typeface="Meiryo UI" panose="020B0604030504040204" pitchFamily="34" charset="-128"/>
              </a:rPr>
              <a:t>PHONE </a:t>
            </a:r>
          </a:p>
          <a:p>
            <a:pPr algn="ctr"/>
            <a:r>
              <a:rPr kumimoji="1" lang="en-US" altLang="ja-JP" sz="1200" b="1" dirty="0">
                <a:solidFill>
                  <a:srgbClr val="053766"/>
                </a:solidFill>
                <a:latin typeface="Meiryo UI" panose="020B0604030504040204" pitchFamily="34" charset="-128"/>
                <a:ea typeface="Meiryo UI" panose="020B0604030504040204" pitchFamily="34" charset="-128"/>
              </a:rPr>
              <a:t>APPLI </a:t>
            </a:r>
          </a:p>
          <a:p>
            <a:pPr algn="ctr"/>
            <a:r>
              <a:rPr kumimoji="1" lang="en-US" altLang="ja-JP" sz="1200" b="1" dirty="0">
                <a:solidFill>
                  <a:srgbClr val="053766"/>
                </a:solidFill>
                <a:latin typeface="Meiryo UI" panose="020B0604030504040204" pitchFamily="34" charset="-128"/>
                <a:ea typeface="Meiryo UI" panose="020B0604030504040204" pitchFamily="34" charset="-128"/>
              </a:rPr>
              <a:t>PEOPLE</a:t>
            </a:r>
            <a:endParaRPr kumimoji="1" lang="ja-JP" altLang="en-US" sz="1200" b="1" dirty="0" err="1">
              <a:solidFill>
                <a:srgbClr val="053766"/>
              </a:solidFill>
              <a:latin typeface="Meiryo UI" panose="020B0604030504040204" pitchFamily="34" charset="-128"/>
              <a:ea typeface="Meiryo UI" panose="020B0604030504040204" pitchFamily="34" charset="-128"/>
            </a:endParaRPr>
          </a:p>
        </p:txBody>
      </p:sp>
      <p:graphicFrame>
        <p:nvGraphicFramePr>
          <p:cNvPr id="214" name="表 1129">
            <a:extLst>
              <a:ext uri="{FF2B5EF4-FFF2-40B4-BE49-F238E27FC236}">
                <a16:creationId xmlns:a16="http://schemas.microsoft.com/office/drawing/2014/main" id="{FE882645-DC56-6E84-AA19-0F5050C2932D}"/>
              </a:ext>
            </a:extLst>
          </p:cNvPr>
          <p:cNvGraphicFramePr>
            <a:graphicFrameLocks noGrp="1"/>
          </p:cNvGraphicFramePr>
          <p:nvPr/>
        </p:nvGraphicFramePr>
        <p:xfrm>
          <a:off x="334963" y="4336089"/>
          <a:ext cx="5013878" cy="466462"/>
        </p:xfrm>
        <a:graphic>
          <a:graphicData uri="http://schemas.openxmlformats.org/drawingml/2006/table">
            <a:tbl>
              <a:tblPr/>
              <a:tblGrid>
                <a:gridCol w="821728">
                  <a:extLst>
                    <a:ext uri="{9D8B030D-6E8A-4147-A177-3AD203B41FA5}">
                      <a16:colId xmlns:a16="http://schemas.microsoft.com/office/drawing/2014/main" val="2581890480"/>
                    </a:ext>
                  </a:extLst>
                </a:gridCol>
                <a:gridCol w="2096075">
                  <a:extLst>
                    <a:ext uri="{9D8B030D-6E8A-4147-A177-3AD203B41FA5}">
                      <a16:colId xmlns:a16="http://schemas.microsoft.com/office/drawing/2014/main" val="1432394670"/>
                    </a:ext>
                  </a:extLst>
                </a:gridCol>
                <a:gridCol w="2096075">
                  <a:extLst>
                    <a:ext uri="{9D8B030D-6E8A-4147-A177-3AD203B41FA5}">
                      <a16:colId xmlns:a16="http://schemas.microsoft.com/office/drawing/2014/main" val="3946168819"/>
                    </a:ext>
                  </a:extLst>
                </a:gridCol>
              </a:tblGrid>
              <a:tr h="233231">
                <a:tc>
                  <a:txBody>
                    <a:bodyPr/>
                    <a:lstStyle/>
                    <a:p>
                      <a:pPr algn="ctr" fontAlgn="ctr"/>
                      <a:r>
                        <a:rPr lang="ja-JP" altLang="en-US" sz="1100" b="0" i="0" u="none" strike="noStrike" dirty="0">
                          <a:solidFill>
                            <a:srgbClr val="000000"/>
                          </a:solidFill>
                          <a:effectLst/>
                          <a:latin typeface="+mn-lt"/>
                          <a:ea typeface="+mn-ea"/>
                        </a:rPr>
                        <a:t>製品名</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pPr algn="ctr" fontAlgn="ctr"/>
                      <a:r>
                        <a:rPr lang="ja-JP" altLang="en-US" sz="1100" b="0" i="0" u="none" strike="noStrike" dirty="0">
                          <a:solidFill>
                            <a:srgbClr val="000000"/>
                          </a:solidFill>
                          <a:effectLst/>
                          <a:latin typeface="+mn-lt"/>
                          <a:ea typeface="+mn-ea"/>
                        </a:rPr>
                        <a:t>単価</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pPr algn="ctr" fontAlgn="ctr"/>
                      <a:r>
                        <a:rPr lang="ja-JP" altLang="en-US" sz="1100" b="0" i="0" u="none" strike="noStrike" dirty="0">
                          <a:solidFill>
                            <a:srgbClr val="000000"/>
                          </a:solidFill>
                          <a:effectLst/>
                          <a:latin typeface="+mn-lt"/>
                          <a:ea typeface="+mn-ea"/>
                        </a:rPr>
                        <a:t>単位</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extLst>
                  <a:ext uri="{0D108BD9-81ED-4DB2-BD59-A6C34878D82A}">
                    <a16:rowId xmlns:a16="http://schemas.microsoft.com/office/drawing/2014/main" val="981638726"/>
                  </a:ext>
                </a:extLst>
              </a:tr>
              <a:tr h="233231">
                <a:tc>
                  <a:txBody>
                    <a:bodyPr/>
                    <a:lstStyle/>
                    <a:p>
                      <a:pPr algn="ctr" fontAlgn="ctr"/>
                      <a:r>
                        <a:rPr lang="ja-JP" altLang="en-US" sz="1100" b="0" i="0" u="none" strike="noStrike" dirty="0">
                          <a:solidFill>
                            <a:srgbClr val="000000"/>
                          </a:solidFill>
                          <a:effectLst/>
                          <a:latin typeface="+mn-lt"/>
                          <a:ea typeface="+mn-ea"/>
                        </a:rPr>
                        <a:t>初期費用</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algn="ctr" fontAlgn="ctr"/>
                      <a:r>
                        <a:rPr lang="en-US" altLang="ja-JP" sz="1100" b="0" i="0" u="none" strike="noStrike" dirty="0">
                          <a:solidFill>
                            <a:srgbClr val="000000"/>
                          </a:solidFill>
                          <a:effectLst/>
                          <a:latin typeface="+mn-lt"/>
                          <a:ea typeface="+mn-ea"/>
                        </a:rPr>
                        <a:t>50,000</a:t>
                      </a:r>
                      <a:r>
                        <a:rPr lang="ja-JP" altLang="en-US" sz="1100" b="0" i="0" u="none" strike="noStrike" dirty="0">
                          <a:solidFill>
                            <a:srgbClr val="000000"/>
                          </a:solidFill>
                          <a:effectLst/>
                          <a:latin typeface="+mn-lt"/>
                          <a:ea typeface="+mn-ea"/>
                        </a:rPr>
                        <a:t>円（税込</a:t>
                      </a:r>
                      <a:r>
                        <a:rPr lang="en-US" altLang="ja-JP" sz="1100" b="0" i="0" u="none" strike="noStrike" dirty="0">
                          <a:solidFill>
                            <a:srgbClr val="000000"/>
                          </a:solidFill>
                          <a:effectLst/>
                          <a:latin typeface="+mn-lt"/>
                          <a:ea typeface="+mn-ea"/>
                        </a:rPr>
                        <a:t>55,000</a:t>
                      </a:r>
                      <a:r>
                        <a:rPr lang="ja-JP" altLang="en-US" sz="1100" b="0" i="0" u="none" strike="noStrike" dirty="0">
                          <a:solidFill>
                            <a:srgbClr val="000000"/>
                          </a:solidFill>
                          <a:effectLst/>
                          <a:latin typeface="+mn-lt"/>
                          <a:ea typeface="+mn-ea"/>
                        </a:rPr>
                        <a:t>円）</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ja-JP" altLang="en-US" sz="1100" b="0" i="0" u="none" strike="noStrike" dirty="0">
                          <a:solidFill>
                            <a:srgbClr val="000000"/>
                          </a:solidFill>
                          <a:effectLst/>
                          <a:latin typeface="+mn-lt"/>
                          <a:ea typeface="+mn-ea"/>
                        </a:rPr>
                        <a:t>テナント</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2451732"/>
                  </a:ext>
                </a:extLst>
              </a:tr>
            </a:tbl>
          </a:graphicData>
        </a:graphic>
      </p:graphicFrame>
      <p:graphicFrame>
        <p:nvGraphicFramePr>
          <p:cNvPr id="215" name="表 1129">
            <a:extLst>
              <a:ext uri="{FF2B5EF4-FFF2-40B4-BE49-F238E27FC236}">
                <a16:creationId xmlns:a16="http://schemas.microsoft.com/office/drawing/2014/main" id="{AD9F2CA7-E089-57E5-7012-44F3E3F04ACB}"/>
              </a:ext>
            </a:extLst>
          </p:cNvPr>
          <p:cNvGraphicFramePr>
            <a:graphicFrameLocks noGrp="1"/>
          </p:cNvGraphicFramePr>
          <p:nvPr/>
        </p:nvGraphicFramePr>
        <p:xfrm>
          <a:off x="334963" y="5246166"/>
          <a:ext cx="5399761" cy="932924"/>
        </p:xfrm>
        <a:graphic>
          <a:graphicData uri="http://schemas.openxmlformats.org/drawingml/2006/table">
            <a:tbl>
              <a:tblPr/>
              <a:tblGrid>
                <a:gridCol w="1817688">
                  <a:extLst>
                    <a:ext uri="{9D8B030D-6E8A-4147-A177-3AD203B41FA5}">
                      <a16:colId xmlns:a16="http://schemas.microsoft.com/office/drawing/2014/main" val="2581890480"/>
                    </a:ext>
                  </a:extLst>
                </a:gridCol>
                <a:gridCol w="1487269">
                  <a:extLst>
                    <a:ext uri="{9D8B030D-6E8A-4147-A177-3AD203B41FA5}">
                      <a16:colId xmlns:a16="http://schemas.microsoft.com/office/drawing/2014/main" val="1432394670"/>
                    </a:ext>
                  </a:extLst>
                </a:gridCol>
                <a:gridCol w="1634459">
                  <a:extLst>
                    <a:ext uri="{9D8B030D-6E8A-4147-A177-3AD203B41FA5}">
                      <a16:colId xmlns:a16="http://schemas.microsoft.com/office/drawing/2014/main" val="3946168819"/>
                    </a:ext>
                  </a:extLst>
                </a:gridCol>
                <a:gridCol w="460345">
                  <a:extLst>
                    <a:ext uri="{9D8B030D-6E8A-4147-A177-3AD203B41FA5}">
                      <a16:colId xmlns:a16="http://schemas.microsoft.com/office/drawing/2014/main" val="843756584"/>
                    </a:ext>
                  </a:extLst>
                </a:gridCol>
              </a:tblGrid>
              <a:tr h="233231">
                <a:tc>
                  <a:txBody>
                    <a:bodyPr/>
                    <a:lstStyle/>
                    <a:p>
                      <a:pPr algn="ctr" fontAlgn="ctr"/>
                      <a:r>
                        <a:rPr lang="ja-JP" altLang="en-US" sz="1100" b="0" i="0" u="none" strike="noStrike" dirty="0">
                          <a:solidFill>
                            <a:srgbClr val="000000"/>
                          </a:solidFill>
                          <a:effectLst/>
                          <a:latin typeface="+mn-lt"/>
                          <a:ea typeface="+mn-ea"/>
                        </a:rPr>
                        <a:t>製品名</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pPr algn="ctr" fontAlgn="ctr"/>
                      <a:r>
                        <a:rPr lang="ja-JP" altLang="en-US" sz="1100" b="0" i="0" u="none" strike="noStrike" dirty="0">
                          <a:solidFill>
                            <a:srgbClr val="000000"/>
                          </a:solidFill>
                          <a:effectLst/>
                          <a:latin typeface="+mn-lt"/>
                          <a:ea typeface="+mn-ea"/>
                        </a:rPr>
                        <a:t>単価</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pPr algn="ctr" fontAlgn="ctr"/>
                      <a:r>
                        <a:rPr lang="ja-JP" altLang="en-US" sz="1100" b="0" i="0" u="none" strike="noStrike" dirty="0">
                          <a:solidFill>
                            <a:srgbClr val="000000"/>
                          </a:solidFill>
                          <a:effectLst/>
                          <a:latin typeface="+mn-lt"/>
                          <a:ea typeface="+mn-ea"/>
                        </a:rPr>
                        <a:t>年額</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tc>
                  <a:txBody>
                    <a:bodyPr/>
                    <a:lstStyle/>
                    <a:p>
                      <a:pPr algn="ctr" fontAlgn="ctr"/>
                      <a:r>
                        <a:rPr lang="ja-JP" altLang="en-US" sz="1100" b="0" i="0" u="none" strike="noStrike" dirty="0">
                          <a:solidFill>
                            <a:srgbClr val="000000"/>
                          </a:solidFill>
                          <a:effectLst/>
                          <a:latin typeface="+mn-lt"/>
                          <a:ea typeface="+mn-ea"/>
                        </a:rPr>
                        <a:t>単位</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DF5"/>
                    </a:solidFill>
                  </a:tcPr>
                </a:tc>
                <a:extLst>
                  <a:ext uri="{0D108BD9-81ED-4DB2-BD59-A6C34878D82A}">
                    <a16:rowId xmlns:a16="http://schemas.microsoft.com/office/drawing/2014/main" val="981638726"/>
                  </a:ext>
                </a:extLst>
              </a:tr>
              <a:tr h="233231">
                <a:tc>
                  <a:txBody>
                    <a:bodyPr/>
                    <a:lstStyle/>
                    <a:p>
                      <a:pPr algn="ctr" fontAlgn="ctr"/>
                      <a:r>
                        <a:rPr lang="ja-JP" altLang="en-US" sz="1000" b="0" i="0" u="none" strike="noStrike" dirty="0">
                          <a:solidFill>
                            <a:srgbClr val="000000"/>
                          </a:solidFill>
                          <a:effectLst/>
                          <a:latin typeface="+mn-lt"/>
                          <a:ea typeface="+mn-ea"/>
                        </a:rPr>
                        <a:t>基本利用ユーザー</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algn="ctr" fontAlgn="ctr"/>
                      <a:r>
                        <a:rPr lang="en-US" altLang="ja-JP" sz="1100" b="0" i="0" u="none" strike="noStrike" dirty="0">
                          <a:solidFill>
                            <a:srgbClr val="000000"/>
                          </a:solidFill>
                          <a:effectLst/>
                          <a:latin typeface="+mn-lt"/>
                          <a:ea typeface="+mn-ea"/>
                        </a:rPr>
                        <a:t>300</a:t>
                      </a:r>
                      <a:r>
                        <a:rPr lang="ja-JP" altLang="en-US" sz="1100" b="0" i="0" u="none" strike="noStrike" dirty="0">
                          <a:solidFill>
                            <a:srgbClr val="000000"/>
                          </a:solidFill>
                          <a:effectLst/>
                          <a:latin typeface="+mn-lt"/>
                          <a:ea typeface="+mn-ea"/>
                        </a:rPr>
                        <a:t>円（税込</a:t>
                      </a:r>
                      <a:r>
                        <a:rPr lang="en-US" altLang="ja-JP" sz="1100" b="0" i="0" u="none" strike="noStrike" dirty="0">
                          <a:solidFill>
                            <a:srgbClr val="000000"/>
                          </a:solidFill>
                          <a:effectLst/>
                          <a:latin typeface="+mn-lt"/>
                          <a:ea typeface="+mn-ea"/>
                        </a:rPr>
                        <a:t>330</a:t>
                      </a:r>
                      <a:r>
                        <a:rPr lang="ja-JP" altLang="en-US" sz="1100" b="0" i="0" u="none" strike="noStrike" dirty="0">
                          <a:solidFill>
                            <a:srgbClr val="000000"/>
                          </a:solidFill>
                          <a:effectLst/>
                          <a:latin typeface="+mn-lt"/>
                          <a:ea typeface="+mn-ea"/>
                        </a:rPr>
                        <a:t>円）</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US" altLang="ja-JP" sz="1100" b="0" i="0" u="none" strike="noStrike" dirty="0">
                          <a:solidFill>
                            <a:srgbClr val="000000"/>
                          </a:solidFill>
                          <a:effectLst/>
                          <a:latin typeface="+mn-lt"/>
                          <a:ea typeface="+mn-ea"/>
                        </a:rPr>
                        <a:t>3,600</a:t>
                      </a:r>
                      <a:r>
                        <a:rPr lang="ja-JP" altLang="en-US" sz="1100" b="0" i="0" u="none" strike="noStrike" dirty="0">
                          <a:solidFill>
                            <a:srgbClr val="000000"/>
                          </a:solidFill>
                          <a:effectLst/>
                          <a:latin typeface="+mn-lt"/>
                          <a:ea typeface="+mn-ea"/>
                        </a:rPr>
                        <a:t>円（税込</a:t>
                      </a:r>
                      <a:r>
                        <a:rPr lang="en-US" altLang="ja-JP" sz="1100" b="0" i="0" u="none" strike="noStrike" dirty="0">
                          <a:solidFill>
                            <a:srgbClr val="000000"/>
                          </a:solidFill>
                          <a:effectLst/>
                          <a:latin typeface="+mn-lt"/>
                          <a:ea typeface="+mn-ea"/>
                        </a:rPr>
                        <a:t>3,960</a:t>
                      </a:r>
                      <a:r>
                        <a:rPr lang="ja-JP" altLang="en-US" sz="1100" b="0" i="0" u="none" strike="noStrike" dirty="0">
                          <a:solidFill>
                            <a:srgbClr val="000000"/>
                          </a:solidFill>
                          <a:effectLst/>
                          <a:latin typeface="+mn-lt"/>
                          <a:ea typeface="+mn-ea"/>
                        </a:rPr>
                        <a:t>円）</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US" altLang="ja-JP" sz="1100" b="0" i="0" u="none" strike="noStrike" dirty="0">
                          <a:solidFill>
                            <a:srgbClr val="000000"/>
                          </a:solidFill>
                          <a:effectLst/>
                          <a:latin typeface="+mn-lt"/>
                          <a:ea typeface="+mn-ea"/>
                        </a:rPr>
                        <a:t>ID</a:t>
                      </a:r>
                      <a:endParaRPr lang="ja-JP" altLang="en-US" sz="1100" b="0" i="0" u="none" strike="noStrike" dirty="0">
                        <a:solidFill>
                          <a:srgbClr val="000000"/>
                        </a:solidFill>
                        <a:effectLst/>
                        <a:latin typeface="+mn-lt"/>
                        <a:ea typeface="+mn-ea"/>
                      </a:endParaRP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2451732"/>
                  </a:ext>
                </a:extLst>
              </a:tr>
              <a:tr h="233231">
                <a:tc>
                  <a:txBody>
                    <a:bodyPr/>
                    <a:lstStyle/>
                    <a:p>
                      <a:pPr algn="ctr" fontAlgn="ctr"/>
                      <a:r>
                        <a:rPr lang="ja-JP" altLang="en-US" sz="1000" b="0" i="0" u="none" strike="noStrike" dirty="0">
                          <a:solidFill>
                            <a:srgbClr val="000000"/>
                          </a:solidFill>
                          <a:effectLst/>
                          <a:latin typeface="+mn-lt"/>
                          <a:ea typeface="+mn-ea"/>
                        </a:rPr>
                        <a:t>登録限定ユーザー</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algn="ctr" fontAlgn="ctr"/>
                      <a:r>
                        <a:rPr lang="en-US" altLang="ja-JP" sz="1100" b="0" i="0" u="none" strike="noStrike" dirty="0">
                          <a:solidFill>
                            <a:srgbClr val="000000"/>
                          </a:solidFill>
                          <a:effectLst/>
                          <a:latin typeface="+mn-lt"/>
                          <a:ea typeface="+mn-ea"/>
                        </a:rPr>
                        <a:t>100</a:t>
                      </a:r>
                      <a:r>
                        <a:rPr lang="ja-JP" altLang="en-US" sz="1100" b="0" i="0" u="none" strike="noStrike" dirty="0">
                          <a:solidFill>
                            <a:srgbClr val="000000"/>
                          </a:solidFill>
                          <a:effectLst/>
                          <a:latin typeface="+mn-lt"/>
                          <a:ea typeface="+mn-ea"/>
                        </a:rPr>
                        <a:t>円（税込</a:t>
                      </a:r>
                      <a:r>
                        <a:rPr lang="en-US" altLang="ja-JP" sz="1100" b="0" i="0" u="none" strike="noStrike" dirty="0">
                          <a:solidFill>
                            <a:srgbClr val="000000"/>
                          </a:solidFill>
                          <a:effectLst/>
                          <a:latin typeface="+mn-lt"/>
                          <a:ea typeface="+mn-ea"/>
                        </a:rPr>
                        <a:t>110</a:t>
                      </a:r>
                      <a:r>
                        <a:rPr lang="ja-JP" altLang="en-US" sz="1100" b="0" i="0" u="none" strike="noStrike" dirty="0">
                          <a:solidFill>
                            <a:srgbClr val="000000"/>
                          </a:solidFill>
                          <a:effectLst/>
                          <a:latin typeface="+mn-lt"/>
                          <a:ea typeface="+mn-ea"/>
                        </a:rPr>
                        <a:t>円）</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US" altLang="ja-JP" sz="1100" b="0" i="0" u="none" strike="noStrike" dirty="0">
                          <a:solidFill>
                            <a:srgbClr val="000000"/>
                          </a:solidFill>
                          <a:effectLst/>
                          <a:latin typeface="+mn-lt"/>
                          <a:ea typeface="+mn-ea"/>
                        </a:rPr>
                        <a:t>1,200</a:t>
                      </a:r>
                      <a:r>
                        <a:rPr lang="ja-JP" altLang="en-US" sz="1100" b="0" i="0" u="none" strike="noStrike" dirty="0">
                          <a:solidFill>
                            <a:srgbClr val="000000"/>
                          </a:solidFill>
                          <a:effectLst/>
                          <a:latin typeface="+mn-lt"/>
                          <a:ea typeface="+mn-ea"/>
                        </a:rPr>
                        <a:t>円（税込</a:t>
                      </a:r>
                      <a:r>
                        <a:rPr lang="en-US" altLang="ja-JP" sz="1100" b="0" i="0" u="none" strike="noStrike" dirty="0">
                          <a:solidFill>
                            <a:srgbClr val="000000"/>
                          </a:solidFill>
                          <a:effectLst/>
                          <a:latin typeface="+mn-lt"/>
                          <a:ea typeface="+mn-ea"/>
                        </a:rPr>
                        <a:t>1,320</a:t>
                      </a:r>
                      <a:r>
                        <a:rPr lang="ja-JP" altLang="en-US" sz="1100" b="0" i="0" u="none" strike="noStrike" dirty="0">
                          <a:solidFill>
                            <a:srgbClr val="000000"/>
                          </a:solidFill>
                          <a:effectLst/>
                          <a:latin typeface="+mn-lt"/>
                          <a:ea typeface="+mn-ea"/>
                        </a:rPr>
                        <a:t>円）</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US" altLang="ja-JP" sz="1100" b="0" i="0" u="none" strike="noStrike" dirty="0">
                          <a:solidFill>
                            <a:srgbClr val="000000"/>
                          </a:solidFill>
                          <a:effectLst/>
                          <a:latin typeface="+mn-lt"/>
                          <a:ea typeface="+mn-ea"/>
                        </a:rPr>
                        <a:t>ID</a:t>
                      </a:r>
                      <a:endParaRPr lang="ja-JP" altLang="en-US" sz="1100" b="0" i="0" u="none" strike="noStrike" dirty="0">
                        <a:solidFill>
                          <a:srgbClr val="000000"/>
                        </a:solidFill>
                        <a:effectLst/>
                        <a:latin typeface="+mn-lt"/>
                        <a:ea typeface="+mn-ea"/>
                      </a:endParaRP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7604423"/>
                  </a:ext>
                </a:extLst>
              </a:tr>
              <a:tr h="233231">
                <a:tc>
                  <a:txBody>
                    <a:bodyPr/>
                    <a:lstStyle/>
                    <a:p>
                      <a:pPr algn="ctr" fontAlgn="ctr"/>
                      <a:r>
                        <a:rPr lang="ja-JP" altLang="en-US" sz="1000" b="0" i="0" u="none" strike="noStrike" dirty="0">
                          <a:solidFill>
                            <a:srgbClr val="000000"/>
                          </a:solidFill>
                          <a:effectLst/>
                          <a:latin typeface="+mn-lt"/>
                          <a:ea typeface="+mn-ea"/>
                        </a:rPr>
                        <a:t>登録限定ユーザーアップデート</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algn="ctr" fontAlgn="ctr"/>
                      <a:r>
                        <a:rPr lang="en-US" altLang="ja-JP" sz="1100" b="0" i="0" u="none" strike="noStrike" dirty="0">
                          <a:solidFill>
                            <a:srgbClr val="000000"/>
                          </a:solidFill>
                          <a:effectLst/>
                          <a:latin typeface="+mn-lt"/>
                          <a:ea typeface="+mn-ea"/>
                        </a:rPr>
                        <a:t>200</a:t>
                      </a:r>
                      <a:r>
                        <a:rPr lang="ja-JP" altLang="en-US" sz="1100" b="0" i="0" u="none" strike="noStrike" dirty="0">
                          <a:solidFill>
                            <a:srgbClr val="000000"/>
                          </a:solidFill>
                          <a:effectLst/>
                          <a:latin typeface="+mn-lt"/>
                          <a:ea typeface="+mn-ea"/>
                        </a:rPr>
                        <a:t>円（税込</a:t>
                      </a:r>
                      <a:r>
                        <a:rPr lang="en-US" altLang="ja-JP" sz="1100" b="0" i="0" u="none" strike="noStrike" dirty="0">
                          <a:solidFill>
                            <a:srgbClr val="000000"/>
                          </a:solidFill>
                          <a:effectLst/>
                          <a:latin typeface="+mn-lt"/>
                          <a:ea typeface="+mn-ea"/>
                        </a:rPr>
                        <a:t>220</a:t>
                      </a:r>
                      <a:r>
                        <a:rPr lang="ja-JP" altLang="en-US" sz="1100" b="0" i="0" u="none" strike="noStrike" dirty="0">
                          <a:solidFill>
                            <a:srgbClr val="000000"/>
                          </a:solidFill>
                          <a:effectLst/>
                          <a:latin typeface="+mn-lt"/>
                          <a:ea typeface="+mn-ea"/>
                        </a:rPr>
                        <a:t>円）</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US" altLang="ja-JP" sz="1100" b="0" i="0" u="none" strike="noStrike" dirty="0">
                          <a:solidFill>
                            <a:srgbClr val="000000"/>
                          </a:solidFill>
                          <a:effectLst/>
                          <a:latin typeface="+mn-lt"/>
                          <a:ea typeface="+mn-ea"/>
                        </a:rPr>
                        <a:t>2,400</a:t>
                      </a:r>
                      <a:r>
                        <a:rPr lang="ja-JP" altLang="en-US" sz="1100" b="0" i="0" u="none" strike="noStrike" dirty="0">
                          <a:solidFill>
                            <a:srgbClr val="000000"/>
                          </a:solidFill>
                          <a:effectLst/>
                          <a:latin typeface="+mn-lt"/>
                          <a:ea typeface="+mn-ea"/>
                        </a:rPr>
                        <a:t>円（税込</a:t>
                      </a:r>
                      <a:r>
                        <a:rPr lang="en-US" altLang="ja-JP" sz="1100" b="0" i="0" u="none" strike="noStrike" dirty="0">
                          <a:solidFill>
                            <a:srgbClr val="000000"/>
                          </a:solidFill>
                          <a:effectLst/>
                          <a:latin typeface="+mn-lt"/>
                          <a:ea typeface="+mn-ea"/>
                        </a:rPr>
                        <a:t>2,640</a:t>
                      </a:r>
                      <a:r>
                        <a:rPr lang="ja-JP" altLang="en-US" sz="1100" b="0" i="0" u="none" strike="noStrike" dirty="0">
                          <a:solidFill>
                            <a:srgbClr val="000000"/>
                          </a:solidFill>
                          <a:effectLst/>
                          <a:latin typeface="+mn-lt"/>
                          <a:ea typeface="+mn-ea"/>
                        </a:rPr>
                        <a:t>円）</a:t>
                      </a: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en-US" altLang="ja-JP" sz="1100" b="0" i="0" u="none" strike="noStrike" dirty="0">
                          <a:solidFill>
                            <a:srgbClr val="000000"/>
                          </a:solidFill>
                          <a:effectLst/>
                          <a:latin typeface="+mn-lt"/>
                          <a:ea typeface="+mn-ea"/>
                        </a:rPr>
                        <a:t>ID</a:t>
                      </a:r>
                      <a:endParaRPr lang="ja-JP" altLang="en-US" sz="1100" b="0" i="0" u="none" strike="noStrike" dirty="0">
                        <a:solidFill>
                          <a:srgbClr val="000000"/>
                        </a:solidFill>
                        <a:effectLst/>
                        <a:latin typeface="+mn-lt"/>
                        <a:ea typeface="+mn-ea"/>
                      </a:endParaRPr>
                    </a:p>
                  </a:txBody>
                  <a:tcPr marL="6350" marR="6350" marT="635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25308032"/>
                  </a:ext>
                </a:extLst>
              </a:tr>
            </a:tbl>
          </a:graphicData>
        </a:graphic>
      </p:graphicFrame>
      <p:pic>
        <p:nvPicPr>
          <p:cNvPr id="217" name="Graphic 216" descr="Checklist outline">
            <a:extLst>
              <a:ext uri="{FF2B5EF4-FFF2-40B4-BE49-F238E27FC236}">
                <a16:creationId xmlns:a16="http://schemas.microsoft.com/office/drawing/2014/main" id="{C51BFB25-07A3-99E8-15E3-246DE49279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96999" y="2754533"/>
            <a:ext cx="473162" cy="473162"/>
          </a:xfrm>
          <a:prstGeom prst="rect">
            <a:avLst/>
          </a:prstGeom>
        </p:spPr>
      </p:pic>
      <p:pic>
        <p:nvPicPr>
          <p:cNvPr id="219" name="Graphic 218" descr="Users with solid fill">
            <a:extLst>
              <a:ext uri="{FF2B5EF4-FFF2-40B4-BE49-F238E27FC236}">
                <a16:creationId xmlns:a16="http://schemas.microsoft.com/office/drawing/2014/main" id="{FC94EDD5-EBB2-8A4B-3D44-93F5B8DC64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28288" y="2743588"/>
            <a:ext cx="517914" cy="517914"/>
          </a:xfrm>
          <a:prstGeom prst="rect">
            <a:avLst/>
          </a:prstGeom>
        </p:spPr>
      </p:pic>
      <p:pic>
        <p:nvPicPr>
          <p:cNvPr id="221" name="Graphic 220" descr="Speaker phone with solid fill">
            <a:extLst>
              <a:ext uri="{FF2B5EF4-FFF2-40B4-BE49-F238E27FC236}">
                <a16:creationId xmlns:a16="http://schemas.microsoft.com/office/drawing/2014/main" id="{FA211129-82DB-E0A8-CE65-517B452D44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4598" y="2770886"/>
            <a:ext cx="447480" cy="447480"/>
          </a:xfrm>
          <a:prstGeom prst="rect">
            <a:avLst/>
          </a:prstGeom>
        </p:spPr>
      </p:pic>
      <p:pic>
        <p:nvPicPr>
          <p:cNvPr id="223" name="Graphic 222" descr="Male profile with solid fill">
            <a:extLst>
              <a:ext uri="{FF2B5EF4-FFF2-40B4-BE49-F238E27FC236}">
                <a16:creationId xmlns:a16="http://schemas.microsoft.com/office/drawing/2014/main" id="{79911748-4929-C121-92A7-F456E7C469B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68527" y="2796803"/>
            <a:ext cx="360039" cy="360039"/>
          </a:xfrm>
          <a:prstGeom prst="rect">
            <a:avLst/>
          </a:prstGeom>
        </p:spPr>
      </p:pic>
      <p:sp>
        <p:nvSpPr>
          <p:cNvPr id="224" name="Rectangle: Rounded Corners 223">
            <a:extLst>
              <a:ext uri="{FF2B5EF4-FFF2-40B4-BE49-F238E27FC236}">
                <a16:creationId xmlns:a16="http://schemas.microsoft.com/office/drawing/2014/main" id="{0C2D8A4E-6C4B-7969-6C57-38AFBAF7E9C9}"/>
              </a:ext>
            </a:extLst>
          </p:cNvPr>
          <p:cNvSpPr/>
          <p:nvPr/>
        </p:nvSpPr>
        <p:spPr>
          <a:xfrm>
            <a:off x="10337446" y="2827694"/>
            <a:ext cx="651395" cy="329148"/>
          </a:xfrm>
          <a:prstGeom prst="roundRect">
            <a:avLst/>
          </a:prstGeom>
          <a:noFill/>
          <a:ln w="19050">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pic>
        <p:nvPicPr>
          <p:cNvPr id="226" name="Graphic 225" descr="Laptop with solid fill">
            <a:extLst>
              <a:ext uri="{FF2B5EF4-FFF2-40B4-BE49-F238E27FC236}">
                <a16:creationId xmlns:a16="http://schemas.microsoft.com/office/drawing/2014/main" id="{B34CD1A1-3B36-41DB-C1CF-263BD6A78A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30112" y="1801250"/>
            <a:ext cx="608649" cy="608649"/>
          </a:xfrm>
          <a:prstGeom prst="rect">
            <a:avLst/>
          </a:prstGeom>
        </p:spPr>
      </p:pic>
      <p:pic>
        <p:nvPicPr>
          <p:cNvPr id="228" name="Graphic 227" descr="Smart Phone with solid fill">
            <a:extLst>
              <a:ext uri="{FF2B5EF4-FFF2-40B4-BE49-F238E27FC236}">
                <a16:creationId xmlns:a16="http://schemas.microsoft.com/office/drawing/2014/main" id="{A3810282-153B-5F64-D99E-2B8B5E89CB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82735" y="1853070"/>
            <a:ext cx="470159" cy="470159"/>
          </a:xfrm>
          <a:prstGeom prst="rect">
            <a:avLst/>
          </a:prstGeom>
        </p:spPr>
      </p:pic>
      <p:pic>
        <p:nvPicPr>
          <p:cNvPr id="230" name="Graphic 229" descr="Chat with solid fill">
            <a:extLst>
              <a:ext uri="{FF2B5EF4-FFF2-40B4-BE49-F238E27FC236}">
                <a16:creationId xmlns:a16="http://schemas.microsoft.com/office/drawing/2014/main" id="{491DBB5D-ECF8-ED36-55F6-1A8FE839EF1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52712" y="1492577"/>
            <a:ext cx="487211" cy="487211"/>
          </a:xfrm>
          <a:prstGeom prst="rect">
            <a:avLst/>
          </a:prstGeom>
        </p:spPr>
      </p:pic>
      <p:pic>
        <p:nvPicPr>
          <p:cNvPr id="232" name="Graphic 231" descr="Online meeting with solid fill">
            <a:extLst>
              <a:ext uri="{FF2B5EF4-FFF2-40B4-BE49-F238E27FC236}">
                <a16:creationId xmlns:a16="http://schemas.microsoft.com/office/drawing/2014/main" id="{74A3EEAD-C612-472C-DCD8-3A1D68E737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613318" y="1833070"/>
            <a:ext cx="540288" cy="540288"/>
          </a:xfrm>
          <a:prstGeom prst="rect">
            <a:avLst/>
          </a:prstGeom>
        </p:spPr>
      </p:pic>
      <p:pic>
        <p:nvPicPr>
          <p:cNvPr id="234" name="Graphic 233" descr="Speaker phone with solid fill">
            <a:extLst>
              <a:ext uri="{FF2B5EF4-FFF2-40B4-BE49-F238E27FC236}">
                <a16:creationId xmlns:a16="http://schemas.microsoft.com/office/drawing/2014/main" id="{D39FFF2C-E705-E507-6A7E-00F8E5E5D7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64296" y="1932617"/>
            <a:ext cx="462559" cy="462559"/>
          </a:xfrm>
          <a:prstGeom prst="rect">
            <a:avLst/>
          </a:prstGeom>
        </p:spPr>
      </p:pic>
      <p:pic>
        <p:nvPicPr>
          <p:cNvPr id="236" name="Graphic 235" descr="Envelope outline">
            <a:extLst>
              <a:ext uri="{FF2B5EF4-FFF2-40B4-BE49-F238E27FC236}">
                <a16:creationId xmlns:a16="http://schemas.microsoft.com/office/drawing/2014/main" id="{DCE70118-7863-649E-2050-B465A63190F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22597" y="1795516"/>
            <a:ext cx="406889" cy="406889"/>
          </a:xfrm>
          <a:prstGeom prst="rect">
            <a:avLst/>
          </a:prstGeom>
        </p:spPr>
      </p:pic>
    </p:spTree>
    <p:extLst>
      <p:ext uri="{BB962C8B-B14F-4D97-AF65-F5344CB8AC3E}">
        <p14:creationId xmlns:p14="http://schemas.microsoft.com/office/powerpoint/2010/main" val="230252425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565F0-521B-0F06-7ECA-9CA86E03CE04}"/>
              </a:ext>
            </a:extLst>
          </p:cNvPr>
          <p:cNvSpPr>
            <a:spLocks noGrp="1"/>
          </p:cNvSpPr>
          <p:nvPr>
            <p:ph type="title"/>
          </p:nvPr>
        </p:nvSpPr>
        <p:spPr/>
        <p:txBody>
          <a:bodyPr anchor="t">
            <a:normAutofit/>
          </a:bodyPr>
          <a:lstStyle/>
          <a:p>
            <a:pPr algn="r"/>
            <a:r>
              <a:rPr lang="ja-JP" altLang="en-US" sz="1600" dirty="0"/>
              <a:t>提供企業：楽天</a:t>
            </a:r>
            <a:r>
              <a:rPr lang="en-US" altLang="ja-JP" sz="1600" dirty="0"/>
              <a:t>Symphony</a:t>
            </a:r>
          </a:p>
        </p:txBody>
      </p:sp>
      <p:sp>
        <p:nvSpPr>
          <p:cNvPr id="146" name="テキスト ボックス 23">
            <a:extLst>
              <a:ext uri="{FF2B5EF4-FFF2-40B4-BE49-F238E27FC236}">
                <a16:creationId xmlns:a16="http://schemas.microsoft.com/office/drawing/2014/main" id="{0F96CF55-0C27-79EA-EA9C-E5EF4CE4B651}"/>
              </a:ext>
            </a:extLst>
          </p:cNvPr>
          <p:cNvSpPr txBox="1"/>
          <p:nvPr/>
        </p:nvSpPr>
        <p:spPr>
          <a:xfrm>
            <a:off x="975044" y="754414"/>
            <a:ext cx="10332412" cy="461665"/>
          </a:xfrm>
          <a:prstGeom prst="rect">
            <a:avLst/>
          </a:prstGeom>
          <a:noFill/>
        </p:spPr>
        <p:txBody>
          <a:bodyPr wrap="square" lIns="91440" tIns="45720" rIns="91440" bIns="45720" anchor="t">
            <a:spAutoFit/>
          </a:bodyPr>
          <a:lstStyle/>
          <a:p>
            <a:pPr algn="ctr"/>
            <a:r>
              <a:rPr lang="en-US" altLang="ja-JP" sz="2400" b="1" dirty="0">
                <a:solidFill>
                  <a:srgbClr val="FF008C"/>
                </a:solidFill>
              </a:rPr>
              <a:t>1</a:t>
            </a:r>
            <a:r>
              <a:rPr lang="ja-JP" altLang="en-US" sz="2400" b="1" dirty="0">
                <a:solidFill>
                  <a:srgbClr val="FF008C"/>
                </a:solidFill>
              </a:rPr>
              <a:t>通</a:t>
            </a:r>
            <a:r>
              <a:rPr lang="en-US" altLang="ja-JP" sz="2400" b="1" dirty="0">
                <a:solidFill>
                  <a:srgbClr val="FF008C"/>
                </a:solidFill>
              </a:rPr>
              <a:t>8</a:t>
            </a:r>
            <a:r>
              <a:rPr lang="ja-JP" altLang="en-US" sz="2400" b="1" dirty="0">
                <a:solidFill>
                  <a:srgbClr val="FF008C"/>
                </a:solidFill>
              </a:rPr>
              <a:t>円で</a:t>
            </a:r>
            <a:r>
              <a:rPr lang="en-US" altLang="ja-JP" sz="2400" b="1" dirty="0">
                <a:solidFill>
                  <a:srgbClr val="FF008C"/>
                </a:solidFill>
              </a:rPr>
              <a:t>SMS</a:t>
            </a:r>
            <a:r>
              <a:rPr lang="ja-JP" altLang="en-US" sz="2400" b="1" dirty="0">
                <a:solidFill>
                  <a:srgbClr val="FF008C"/>
                </a:solidFill>
              </a:rPr>
              <a:t>を送信可能！楽天開発の</a:t>
            </a:r>
            <a:r>
              <a:rPr lang="en-US" altLang="ja-JP" sz="2400" b="1" dirty="0">
                <a:solidFill>
                  <a:srgbClr val="FF008C"/>
                </a:solidFill>
              </a:rPr>
              <a:t>SMS</a:t>
            </a:r>
            <a:r>
              <a:rPr lang="ja-JP" altLang="en-US" sz="2400" b="1" dirty="0">
                <a:solidFill>
                  <a:srgbClr val="FF008C"/>
                </a:solidFill>
              </a:rPr>
              <a:t>送信サービス！</a:t>
            </a:r>
          </a:p>
        </p:txBody>
      </p:sp>
      <p:sp>
        <p:nvSpPr>
          <p:cNvPr id="19" name="Title 1">
            <a:extLst>
              <a:ext uri="{FF2B5EF4-FFF2-40B4-BE49-F238E27FC236}">
                <a16:creationId xmlns:a16="http://schemas.microsoft.com/office/drawing/2014/main" id="{8007CFA9-06E9-7DFD-1C99-37B703024EA4}"/>
              </a:ext>
            </a:extLst>
          </p:cNvPr>
          <p:cNvSpPr txBox="1">
            <a:spLocks/>
          </p:cNvSpPr>
          <p:nvPr/>
        </p:nvSpPr>
        <p:spPr>
          <a:xfrm>
            <a:off x="2221991" y="248200"/>
            <a:ext cx="9780751" cy="539667"/>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a:lstStyle>
          <a:p>
            <a:r>
              <a:rPr lang="en-US" altLang="ja-JP" kern="0" dirty="0" err="1"/>
              <a:t>Symworld</a:t>
            </a:r>
            <a:r>
              <a:rPr lang="en-US" altLang="ja-JP" kern="0" dirty="0"/>
              <a:t>™ </a:t>
            </a:r>
            <a:r>
              <a:rPr lang="en-US" altLang="ja-JP" kern="0" dirty="0" err="1"/>
              <a:t>CPaaS</a:t>
            </a:r>
            <a:r>
              <a:rPr lang="en-US" altLang="ja-JP" kern="0" dirty="0"/>
              <a:t> SMS API</a:t>
            </a:r>
          </a:p>
        </p:txBody>
      </p:sp>
      <p:pic>
        <p:nvPicPr>
          <p:cNvPr id="3" name="Picture 2" descr="Tareq Amin - Rakuten Mobile and Rakuten Symphony">
            <a:extLst>
              <a:ext uri="{FF2B5EF4-FFF2-40B4-BE49-F238E27FC236}">
                <a16:creationId xmlns:a16="http://schemas.microsoft.com/office/drawing/2014/main" id="{DABD2945-0B77-1E44-6F95-6582C78D61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964" y="-309119"/>
            <a:ext cx="1567916" cy="156791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26">
            <a:extLst>
              <a:ext uri="{FF2B5EF4-FFF2-40B4-BE49-F238E27FC236}">
                <a16:creationId xmlns:a16="http://schemas.microsoft.com/office/drawing/2014/main" id="{DC34EF78-DBD6-E6A6-19A4-587C2817D018}"/>
              </a:ext>
            </a:extLst>
          </p:cNvPr>
          <p:cNvSpPr txBox="1"/>
          <p:nvPr/>
        </p:nvSpPr>
        <p:spPr>
          <a:xfrm>
            <a:off x="432335" y="1199328"/>
            <a:ext cx="11422629" cy="646331"/>
          </a:xfrm>
          <a:prstGeom prst="rect">
            <a:avLst/>
          </a:prstGeom>
          <a:noFill/>
        </p:spPr>
        <p:txBody>
          <a:bodyPr wrap="square" rtlCol="0">
            <a:spAutoFit/>
          </a:bodyPr>
          <a:lstStyle/>
          <a:p>
            <a:pPr algn="ctr"/>
            <a:r>
              <a:rPr kumimoji="1" lang="ja-JP" altLang="en-US" dirty="0"/>
              <a:t>携帯電話やスマートフォンに、</a:t>
            </a:r>
            <a:r>
              <a:rPr kumimoji="1" lang="en-US" altLang="ja-JP" dirty="0"/>
              <a:t>SMS</a:t>
            </a:r>
            <a:r>
              <a:rPr kumimoji="1" lang="ja-JP" altLang="en-US" dirty="0"/>
              <a:t>（ショートメッセージサービス）を一括</a:t>
            </a:r>
            <a:r>
              <a:rPr kumimoji="1" lang="en-US" altLang="ja-JP" dirty="0"/>
              <a:t>/</a:t>
            </a:r>
            <a:r>
              <a:rPr kumimoji="1" lang="ja-JP" altLang="en-US" dirty="0"/>
              <a:t>個別に送信し、企業と顧客の</a:t>
            </a:r>
          </a:p>
          <a:p>
            <a:pPr algn="ctr"/>
            <a:r>
              <a:rPr kumimoji="1" lang="ja-JP" altLang="en-US" dirty="0"/>
              <a:t>コミュニケーションに使われる法人向けサービスです。</a:t>
            </a:r>
          </a:p>
        </p:txBody>
      </p:sp>
      <p:pic>
        <p:nvPicPr>
          <p:cNvPr id="6" name="図 1059">
            <a:extLst>
              <a:ext uri="{FF2B5EF4-FFF2-40B4-BE49-F238E27FC236}">
                <a16:creationId xmlns:a16="http://schemas.microsoft.com/office/drawing/2014/main" id="{CB70D3BB-919B-47FD-AA10-7E6C1EEE1DBF}"/>
              </a:ext>
            </a:extLst>
          </p:cNvPr>
          <p:cNvPicPr>
            <a:picLocks noChangeAspect="1"/>
          </p:cNvPicPr>
          <p:nvPr/>
        </p:nvPicPr>
        <p:blipFill rotWithShape="1">
          <a:blip r:embed="rId4"/>
          <a:srcRect l="25786" t="48520" r="37511" b="4204"/>
          <a:stretch/>
        </p:blipFill>
        <p:spPr>
          <a:xfrm>
            <a:off x="8496939" y="1894868"/>
            <a:ext cx="1030543" cy="953025"/>
          </a:xfrm>
          <a:prstGeom prst="rect">
            <a:avLst/>
          </a:prstGeom>
        </p:spPr>
      </p:pic>
      <p:sp>
        <p:nvSpPr>
          <p:cNvPr id="7" name="正方形/長方形 8">
            <a:extLst>
              <a:ext uri="{FF2B5EF4-FFF2-40B4-BE49-F238E27FC236}">
                <a16:creationId xmlns:a16="http://schemas.microsoft.com/office/drawing/2014/main" id="{09282599-9B6E-3743-0E9C-9C3A871F9162}"/>
              </a:ext>
            </a:extLst>
          </p:cNvPr>
          <p:cNvSpPr/>
          <p:nvPr/>
        </p:nvSpPr>
        <p:spPr>
          <a:xfrm>
            <a:off x="6290693" y="4217330"/>
            <a:ext cx="5564271" cy="208469"/>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latin typeface="Meiryo UI" panose="020B0604030504040204" pitchFamily="34" charset="-128"/>
                <a:ea typeface="Meiryo UI" panose="020B0604030504040204" pitchFamily="34" charset="-128"/>
              </a:rPr>
              <a:t>■</a:t>
            </a:r>
            <a:r>
              <a:rPr lang="en-US" altLang="ja-JP" sz="1400" b="1" dirty="0">
                <a:latin typeface="Meiryo UI" panose="020B0604030504040204" pitchFamily="34" charset="-128"/>
                <a:ea typeface="Meiryo UI" panose="020B0604030504040204" pitchFamily="34" charset="-128"/>
              </a:rPr>
              <a:t>3</a:t>
            </a:r>
            <a:r>
              <a:rPr lang="ja-JP" altLang="en-US" sz="1400" b="1" dirty="0">
                <a:latin typeface="Meiryo UI" panose="020B0604030504040204" pitchFamily="34" charset="-128"/>
                <a:ea typeface="Meiryo UI" panose="020B0604030504040204" pitchFamily="34" charset="-128"/>
              </a:rPr>
              <a:t>つの強み</a:t>
            </a:r>
            <a:endParaRPr kumimoji="1" lang="ja-JP" altLang="en-US" sz="1400" b="1" dirty="0">
              <a:latin typeface="Meiryo UI" panose="020B0604030504040204" pitchFamily="34" charset="-128"/>
              <a:ea typeface="Meiryo UI" panose="020B0604030504040204" pitchFamily="34" charset="-128"/>
            </a:endParaRPr>
          </a:p>
        </p:txBody>
      </p:sp>
      <p:sp>
        <p:nvSpPr>
          <p:cNvPr id="8" name="正方形/長方形 1">
            <a:extLst>
              <a:ext uri="{FF2B5EF4-FFF2-40B4-BE49-F238E27FC236}">
                <a16:creationId xmlns:a16="http://schemas.microsoft.com/office/drawing/2014/main" id="{5A4FCFBF-D55B-F726-1952-3636BDB2A201}"/>
              </a:ext>
            </a:extLst>
          </p:cNvPr>
          <p:cNvSpPr/>
          <p:nvPr/>
        </p:nvSpPr>
        <p:spPr>
          <a:xfrm>
            <a:off x="331752" y="1938132"/>
            <a:ext cx="5710095" cy="206249"/>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latin typeface="Meiryo UI" panose="020B0604030504040204" pitchFamily="34" charset="-128"/>
                <a:ea typeface="Meiryo UI" panose="020B0604030504040204" pitchFamily="34" charset="-128"/>
              </a:rPr>
              <a:t>■主なユースケース</a:t>
            </a:r>
          </a:p>
        </p:txBody>
      </p:sp>
      <p:graphicFrame>
        <p:nvGraphicFramePr>
          <p:cNvPr id="10" name="表 1106">
            <a:extLst>
              <a:ext uri="{FF2B5EF4-FFF2-40B4-BE49-F238E27FC236}">
                <a16:creationId xmlns:a16="http://schemas.microsoft.com/office/drawing/2014/main" id="{A205F42A-88E0-BC10-C520-D48265C2AC16}"/>
              </a:ext>
            </a:extLst>
          </p:cNvPr>
          <p:cNvGraphicFramePr>
            <a:graphicFrameLocks noGrp="1"/>
          </p:cNvGraphicFramePr>
          <p:nvPr/>
        </p:nvGraphicFramePr>
        <p:xfrm>
          <a:off x="331753" y="5389839"/>
          <a:ext cx="5778470" cy="858618"/>
        </p:xfrm>
        <a:graphic>
          <a:graphicData uri="http://schemas.openxmlformats.org/drawingml/2006/table">
            <a:tbl>
              <a:tblPr/>
              <a:tblGrid>
                <a:gridCol w="1155694">
                  <a:extLst>
                    <a:ext uri="{9D8B030D-6E8A-4147-A177-3AD203B41FA5}">
                      <a16:colId xmlns:a16="http://schemas.microsoft.com/office/drawing/2014/main" val="2996818707"/>
                    </a:ext>
                  </a:extLst>
                </a:gridCol>
                <a:gridCol w="1155694">
                  <a:extLst>
                    <a:ext uri="{9D8B030D-6E8A-4147-A177-3AD203B41FA5}">
                      <a16:colId xmlns:a16="http://schemas.microsoft.com/office/drawing/2014/main" val="4231079647"/>
                    </a:ext>
                  </a:extLst>
                </a:gridCol>
                <a:gridCol w="1155694">
                  <a:extLst>
                    <a:ext uri="{9D8B030D-6E8A-4147-A177-3AD203B41FA5}">
                      <a16:colId xmlns:a16="http://schemas.microsoft.com/office/drawing/2014/main" val="2679795719"/>
                    </a:ext>
                  </a:extLst>
                </a:gridCol>
                <a:gridCol w="1155694">
                  <a:extLst>
                    <a:ext uri="{9D8B030D-6E8A-4147-A177-3AD203B41FA5}">
                      <a16:colId xmlns:a16="http://schemas.microsoft.com/office/drawing/2014/main" val="2527357366"/>
                    </a:ext>
                  </a:extLst>
                </a:gridCol>
                <a:gridCol w="1155694">
                  <a:extLst>
                    <a:ext uri="{9D8B030D-6E8A-4147-A177-3AD203B41FA5}">
                      <a16:colId xmlns:a16="http://schemas.microsoft.com/office/drawing/2014/main" val="1414628144"/>
                    </a:ext>
                  </a:extLst>
                </a:gridCol>
              </a:tblGrid>
              <a:tr h="255248">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endParaRPr lang="ja-JP" altLang="en-US" sz="1100" b="1" dirty="0">
                        <a:solidFill>
                          <a:schemeClr val="bg1"/>
                        </a:solidFill>
                        <a:effectLst/>
                        <a:latin typeface="Meiryo UI" panose="020B0604030504040204" pitchFamily="34" charset="-128"/>
                        <a:ea typeface="Meiryo UI" panose="020B0604030504040204" pitchFamily="34" charset="-128"/>
                      </a:endParaRPr>
                    </a:p>
                  </a:txBody>
                  <a:tcPr marL="27365" marR="27365" marT="27365" marB="27365"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ja-JP" altLang="en-US" sz="1100" b="1" dirty="0">
                          <a:solidFill>
                            <a:schemeClr val="bg1"/>
                          </a:solidFill>
                          <a:effectLst/>
                          <a:latin typeface="Meiryo UI" panose="020B0604030504040204" pitchFamily="34" charset="-128"/>
                          <a:ea typeface="Meiryo UI" panose="020B0604030504040204" pitchFamily="34" charset="-128"/>
                        </a:rPr>
                        <a:t>初期費用</a:t>
                      </a:r>
                      <a:endParaRPr lang="af-ZA" sz="1100" b="1" dirty="0">
                        <a:solidFill>
                          <a:schemeClr val="bg1"/>
                        </a:solidFill>
                        <a:effectLst/>
                        <a:latin typeface="Meiryo UI" panose="020B0604030504040204" pitchFamily="34" charset="-128"/>
                        <a:ea typeface="Meiryo UI"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ja-JP" altLang="en-US" sz="1100" b="1" dirty="0">
                          <a:solidFill>
                            <a:schemeClr val="bg1"/>
                          </a:solidFill>
                          <a:effectLst/>
                          <a:latin typeface="Meiryo UI" panose="020B0604030504040204" pitchFamily="34" charset="-128"/>
                          <a:ea typeface="Meiryo UI" panose="020B0604030504040204" pitchFamily="34" charset="-128"/>
                        </a:rPr>
                        <a:t>月額基本料</a:t>
                      </a:r>
                      <a:endParaRPr lang="af-ZA" sz="1100" b="1" dirty="0">
                        <a:solidFill>
                          <a:schemeClr val="bg1"/>
                        </a:solidFill>
                        <a:effectLst/>
                        <a:latin typeface="Meiryo UI" panose="020B0604030504040204" pitchFamily="34" charset="-128"/>
                        <a:ea typeface="Meiryo UI"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ja-JP" altLang="en-US" sz="1100" b="1" dirty="0">
                          <a:solidFill>
                            <a:schemeClr val="bg1"/>
                          </a:solidFill>
                          <a:effectLst/>
                          <a:latin typeface="Meiryo UI" panose="020B0604030504040204" pitchFamily="34" charset="-128"/>
                          <a:ea typeface="Meiryo UI" panose="020B0604030504040204" pitchFamily="34" charset="-128"/>
                        </a:rPr>
                        <a:t>配信料</a:t>
                      </a:r>
                      <a:r>
                        <a:rPr lang="en-US" altLang="ja-JP" sz="1100" b="1" dirty="0">
                          <a:solidFill>
                            <a:schemeClr val="bg1"/>
                          </a:solidFill>
                          <a:effectLst/>
                          <a:latin typeface="Meiryo UI" panose="020B0604030504040204" pitchFamily="34" charset="-128"/>
                          <a:ea typeface="Meiryo UI" panose="020B0604030504040204" pitchFamily="34" charset="-128"/>
                        </a:rPr>
                        <a:t>/</a:t>
                      </a:r>
                      <a:r>
                        <a:rPr lang="ja-JP" altLang="en-US" sz="1100" b="1" dirty="0">
                          <a:solidFill>
                            <a:schemeClr val="bg1"/>
                          </a:solidFill>
                          <a:effectLst/>
                          <a:latin typeface="Meiryo UI" panose="020B0604030504040204" pitchFamily="34" charset="-128"/>
                          <a:ea typeface="Meiryo UI" panose="020B0604030504040204" pitchFamily="34" charset="-128"/>
                        </a:rPr>
                        <a:t>通</a:t>
                      </a:r>
                      <a:endParaRPr lang="af-ZA" sz="1100" b="1" dirty="0">
                        <a:solidFill>
                          <a:schemeClr val="bg1"/>
                        </a:solidFill>
                        <a:effectLst/>
                        <a:latin typeface="Meiryo UI" panose="020B0604030504040204" pitchFamily="34" charset="-128"/>
                        <a:ea typeface="Meiryo UI"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zh-CN" altLang="en-US" sz="1100" b="1" dirty="0">
                          <a:solidFill>
                            <a:schemeClr val="tx1"/>
                          </a:solidFill>
                          <a:effectLst/>
                          <a:latin typeface="Meiryo UI" panose="020B0604030504040204" pitchFamily="34" charset="-128"/>
                          <a:ea typeface="Meiryo UI" panose="020B0604030504040204" pitchFamily="34" charset="-128"/>
                        </a:rPr>
                        <a:t>送信元</a:t>
                      </a:r>
                      <a:r>
                        <a:rPr lang="en-US" altLang="zh-CN" sz="1100" b="1" dirty="0">
                          <a:solidFill>
                            <a:schemeClr val="tx1"/>
                          </a:solidFill>
                          <a:effectLst/>
                          <a:latin typeface="Meiryo UI" panose="020B0604030504040204" pitchFamily="34" charset="-128"/>
                          <a:ea typeface="Meiryo UI" panose="020B0604030504040204" pitchFamily="34" charset="-128"/>
                        </a:rPr>
                        <a:t>ID</a:t>
                      </a:r>
                      <a:r>
                        <a:rPr lang="zh-CN" altLang="en-US" sz="1100" b="1" dirty="0">
                          <a:solidFill>
                            <a:schemeClr val="tx1"/>
                          </a:solidFill>
                          <a:effectLst/>
                          <a:latin typeface="Meiryo UI" panose="020B0604030504040204" pitchFamily="34" charset="-128"/>
                          <a:ea typeface="Meiryo UI" panose="020B0604030504040204" pitchFamily="34" charset="-128"/>
                        </a:rPr>
                        <a:t>指定</a:t>
                      </a: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D4DEEC"/>
                    </a:solidFill>
                  </a:tcPr>
                </a:tc>
                <a:extLst>
                  <a:ext uri="{0D108BD9-81ED-4DB2-BD59-A6C34878D82A}">
                    <a16:rowId xmlns:a16="http://schemas.microsoft.com/office/drawing/2014/main" val="2532386454"/>
                  </a:ext>
                </a:extLst>
              </a:tr>
              <a:tr h="310774">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ja-JP" altLang="en-US" sz="1100" b="1" dirty="0">
                          <a:solidFill>
                            <a:schemeClr val="tx1"/>
                          </a:solidFill>
                          <a:effectLst/>
                          <a:latin typeface="Meiryo UI" panose="020B0604030504040204" pitchFamily="34" charset="-128"/>
                          <a:ea typeface="Meiryo UI" panose="020B0604030504040204" pitchFamily="34" charset="-128"/>
                        </a:rPr>
                        <a:t>価格</a:t>
                      </a: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en-US" altLang="ja-JP" sz="1200" b="0" dirty="0">
                          <a:solidFill>
                            <a:srgbClr val="FF008C"/>
                          </a:solidFill>
                          <a:effectLst/>
                          <a:latin typeface="Meiryo UI" panose="020B0604030504040204" pitchFamily="34" charset="-128"/>
                          <a:ea typeface="Meiryo UI" panose="020B0604030504040204" pitchFamily="34" charset="-128"/>
                        </a:rPr>
                        <a:t>0</a:t>
                      </a:r>
                      <a:r>
                        <a:rPr lang="ja-JP" altLang="en-US" sz="1200" b="0" dirty="0">
                          <a:solidFill>
                            <a:srgbClr val="FF008C"/>
                          </a:solidFill>
                          <a:effectLst/>
                          <a:latin typeface="Meiryo UI" panose="020B0604030504040204" pitchFamily="34" charset="-128"/>
                          <a:ea typeface="Meiryo UI" panose="020B0604030504040204" pitchFamily="34" charset="-128"/>
                        </a:rPr>
                        <a:t>円</a:t>
                      </a:r>
                      <a:endParaRPr lang="af-ZA" sz="1200" b="0" dirty="0">
                        <a:solidFill>
                          <a:srgbClr val="FF008C"/>
                        </a:solidFill>
                        <a:effectLst/>
                        <a:latin typeface="Meiryo UI" panose="020B0604030504040204" pitchFamily="34" charset="-128"/>
                        <a:ea typeface="Meiryo UI"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dirty="0">
                          <a:solidFill>
                            <a:srgbClr val="FF008C"/>
                          </a:solidFill>
                          <a:effectLst/>
                          <a:latin typeface="Meiryo UI" panose="020B0604030504040204" pitchFamily="34" charset="-128"/>
                          <a:ea typeface="Meiryo UI" panose="020B0604030504040204" pitchFamily="34" charset="-128"/>
                        </a:rPr>
                        <a:t>0</a:t>
                      </a:r>
                      <a:r>
                        <a:rPr lang="ja-JP" altLang="en-US" sz="1200" b="0" dirty="0">
                          <a:solidFill>
                            <a:srgbClr val="FF008C"/>
                          </a:solidFill>
                          <a:effectLst/>
                          <a:latin typeface="Meiryo UI" panose="020B0604030504040204" pitchFamily="34" charset="-128"/>
                          <a:ea typeface="Meiryo UI" panose="020B0604030504040204" pitchFamily="34" charset="-128"/>
                        </a:rPr>
                        <a:t>円</a:t>
                      </a:r>
                      <a:endParaRPr lang="af-ZA" altLang="ja-JP" sz="1200" b="0" dirty="0">
                        <a:solidFill>
                          <a:srgbClr val="FF008C"/>
                        </a:solidFill>
                        <a:effectLst/>
                        <a:latin typeface="Meiryo UI" panose="020B0604030504040204" pitchFamily="34" charset="-128"/>
                        <a:ea typeface="Meiryo UI"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dirty="0">
                          <a:solidFill>
                            <a:srgbClr val="FF008C"/>
                          </a:solidFill>
                          <a:effectLst/>
                          <a:latin typeface="Meiryo UI" panose="020B0604030504040204" pitchFamily="34" charset="-128"/>
                          <a:ea typeface="Meiryo UI" panose="020B0604030504040204" pitchFamily="34" charset="-128"/>
                        </a:rPr>
                        <a:t>8</a:t>
                      </a:r>
                      <a:r>
                        <a:rPr lang="ja-JP" altLang="en-US" sz="1200" b="0" dirty="0">
                          <a:solidFill>
                            <a:srgbClr val="FF008C"/>
                          </a:solidFill>
                          <a:effectLst/>
                          <a:latin typeface="Meiryo UI" panose="020B0604030504040204" pitchFamily="34" charset="-128"/>
                          <a:ea typeface="Meiryo UI" panose="020B0604030504040204" pitchFamily="34" charset="-128"/>
                        </a:rPr>
                        <a:t>円</a:t>
                      </a:r>
                      <a:endParaRPr lang="af-ZA" altLang="ja-JP" sz="1200" b="0" dirty="0">
                        <a:solidFill>
                          <a:srgbClr val="FF008C"/>
                        </a:solidFill>
                        <a:effectLst/>
                        <a:latin typeface="Meiryo UI" panose="020B0604030504040204" pitchFamily="34" charset="-128"/>
                        <a:ea typeface="Meiryo UI"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900" b="0" dirty="0">
                          <a:effectLst/>
                          <a:latin typeface="Meiryo UI" panose="020B0604030504040204" pitchFamily="34" charset="-128"/>
                          <a:ea typeface="Meiryo UI" panose="020B0604030504040204" pitchFamily="34" charset="-128"/>
                        </a:rPr>
                        <a:t>初期費：</a:t>
                      </a:r>
                      <a:r>
                        <a:rPr lang="en-US" altLang="ja-JP" sz="900" b="0" dirty="0">
                          <a:effectLst/>
                          <a:latin typeface="Meiryo UI" panose="020B0604030504040204" pitchFamily="34" charset="-128"/>
                          <a:ea typeface="Meiryo UI" panose="020B0604030504040204" pitchFamily="34" charset="-128"/>
                        </a:rPr>
                        <a:t>60,000</a:t>
                      </a:r>
                      <a:r>
                        <a:rPr lang="ja-JP" altLang="en-US" sz="900" b="0" dirty="0">
                          <a:effectLst/>
                          <a:latin typeface="Meiryo UI" panose="020B0604030504040204" pitchFamily="34" charset="-128"/>
                          <a:ea typeface="Meiryo UI" panose="020B0604030504040204" pitchFamily="34" charset="-128"/>
                        </a:rPr>
                        <a:t>円（税込</a:t>
                      </a:r>
                      <a:r>
                        <a:rPr lang="en-US" altLang="zh-TW" sz="900" b="0" dirty="0">
                          <a:effectLst/>
                          <a:latin typeface="Meiryo UI" panose="020B0604030504040204" pitchFamily="34" charset="-128"/>
                          <a:ea typeface="Meiryo UI" panose="020B0604030504040204" pitchFamily="34" charset="-128"/>
                        </a:rPr>
                        <a:t>6</a:t>
                      </a:r>
                      <a:r>
                        <a:rPr lang="en-US" altLang="ja-JP" sz="900" b="0" dirty="0">
                          <a:effectLst/>
                          <a:latin typeface="Meiryo UI" panose="020B0604030504040204" pitchFamily="34" charset="-128"/>
                          <a:ea typeface="Meiryo UI" panose="020B0604030504040204" pitchFamily="34" charset="-128"/>
                        </a:rPr>
                        <a:t>6</a:t>
                      </a:r>
                      <a:r>
                        <a:rPr lang="en-US" altLang="zh-TW" sz="900" b="0" dirty="0">
                          <a:effectLst/>
                          <a:latin typeface="Meiryo UI" panose="020B0604030504040204" pitchFamily="34" charset="-128"/>
                          <a:ea typeface="Meiryo UI" panose="020B0604030504040204" pitchFamily="34" charset="-128"/>
                        </a:rPr>
                        <a:t>,000</a:t>
                      </a:r>
                      <a:r>
                        <a:rPr lang="zh-TW" altLang="en-US" sz="900" b="0" dirty="0">
                          <a:effectLst/>
                          <a:latin typeface="Meiryo UI" panose="020B0604030504040204" pitchFamily="34" charset="-128"/>
                          <a:ea typeface="Meiryo UI" panose="020B0604030504040204" pitchFamily="34" charset="-128"/>
                        </a:rPr>
                        <a:t>円</a:t>
                      </a:r>
                      <a:r>
                        <a:rPr lang="ja-JP" altLang="en-US" sz="900" b="0" dirty="0">
                          <a:effectLst/>
                          <a:latin typeface="Meiryo UI" panose="020B0604030504040204" pitchFamily="34" charset="-128"/>
                          <a:ea typeface="Meiryo UI" panose="020B0604030504040204" pitchFamily="34" charset="-128"/>
                        </a:rPr>
                        <a:t>）</a:t>
                      </a:r>
                      <a:br>
                        <a:rPr lang="zh-TW" altLang="en-US" sz="900" b="0" dirty="0">
                          <a:effectLst/>
                          <a:latin typeface="Meiryo UI" panose="020B0604030504040204" pitchFamily="34" charset="-128"/>
                          <a:ea typeface="Meiryo UI" panose="020B0604030504040204" pitchFamily="34" charset="-128"/>
                        </a:rPr>
                      </a:br>
                      <a:r>
                        <a:rPr lang="zh-TW" altLang="en-US" sz="900" b="0" dirty="0">
                          <a:effectLst/>
                          <a:latin typeface="Meiryo UI" panose="020B0604030504040204" pitchFamily="34" charset="-128"/>
                          <a:ea typeface="Meiryo UI" panose="020B0604030504040204" pitchFamily="34" charset="-128"/>
                        </a:rPr>
                        <a:t>月額費：</a:t>
                      </a:r>
                      <a:r>
                        <a:rPr lang="en-US" altLang="ja-JP" sz="900" b="0" dirty="0">
                          <a:effectLst/>
                          <a:latin typeface="Meiryo UI" panose="020B0604030504040204" pitchFamily="34" charset="-128"/>
                          <a:ea typeface="Meiryo UI" panose="020B0604030504040204" pitchFamily="34" charset="-128"/>
                        </a:rPr>
                        <a:t>15,000</a:t>
                      </a:r>
                      <a:r>
                        <a:rPr lang="ja-JP" altLang="en-US" sz="900" b="0" dirty="0">
                          <a:effectLst/>
                          <a:latin typeface="Meiryo UI" panose="020B0604030504040204" pitchFamily="34" charset="-128"/>
                          <a:ea typeface="Meiryo UI" panose="020B0604030504040204" pitchFamily="34" charset="-128"/>
                        </a:rPr>
                        <a:t>円（税込</a:t>
                      </a:r>
                      <a:r>
                        <a:rPr lang="en-US" altLang="zh-TW" sz="900" b="0" dirty="0">
                          <a:effectLst/>
                          <a:latin typeface="Meiryo UI" panose="020B0604030504040204" pitchFamily="34" charset="-128"/>
                          <a:ea typeface="Meiryo UI" panose="020B0604030504040204" pitchFamily="34" charset="-128"/>
                        </a:rPr>
                        <a:t>1</a:t>
                      </a:r>
                      <a:r>
                        <a:rPr lang="en-US" altLang="ja-JP" sz="900" b="0" dirty="0">
                          <a:effectLst/>
                          <a:latin typeface="Meiryo UI" panose="020B0604030504040204" pitchFamily="34" charset="-128"/>
                          <a:ea typeface="Meiryo UI" panose="020B0604030504040204" pitchFamily="34" charset="-128"/>
                        </a:rPr>
                        <a:t>6</a:t>
                      </a:r>
                      <a:r>
                        <a:rPr lang="en-US" altLang="zh-TW" sz="900" b="0" dirty="0">
                          <a:effectLst/>
                          <a:latin typeface="Meiryo UI" panose="020B0604030504040204" pitchFamily="34" charset="-128"/>
                          <a:ea typeface="Meiryo UI" panose="020B0604030504040204" pitchFamily="34" charset="-128"/>
                        </a:rPr>
                        <a:t>,</a:t>
                      </a:r>
                      <a:r>
                        <a:rPr lang="en-US" altLang="ja-JP" sz="900" b="0" dirty="0">
                          <a:effectLst/>
                          <a:latin typeface="Meiryo UI" panose="020B0604030504040204" pitchFamily="34" charset="-128"/>
                          <a:ea typeface="Meiryo UI" panose="020B0604030504040204" pitchFamily="34" charset="-128"/>
                        </a:rPr>
                        <a:t>5</a:t>
                      </a:r>
                      <a:r>
                        <a:rPr lang="en-US" altLang="zh-TW" sz="900" b="0" dirty="0">
                          <a:effectLst/>
                          <a:latin typeface="Meiryo UI" panose="020B0604030504040204" pitchFamily="34" charset="-128"/>
                          <a:ea typeface="Meiryo UI" panose="020B0604030504040204" pitchFamily="34" charset="-128"/>
                        </a:rPr>
                        <a:t>00</a:t>
                      </a:r>
                      <a:r>
                        <a:rPr lang="zh-TW" altLang="en-US" sz="900" b="0" dirty="0">
                          <a:effectLst/>
                          <a:latin typeface="Meiryo UI" panose="020B0604030504040204" pitchFamily="34" charset="-128"/>
                          <a:ea typeface="Meiryo UI" panose="020B0604030504040204" pitchFamily="34" charset="-128"/>
                        </a:rPr>
                        <a:t>円</a:t>
                      </a:r>
                      <a:r>
                        <a:rPr lang="ja-JP" altLang="en-US" sz="900" b="0" dirty="0">
                          <a:effectLst/>
                          <a:latin typeface="Meiryo UI" panose="020B0604030504040204" pitchFamily="34" charset="-128"/>
                          <a:ea typeface="Meiryo UI" panose="020B0604030504040204" pitchFamily="34" charset="-128"/>
                        </a:rPr>
                        <a:t>）</a:t>
                      </a:r>
                      <a:endParaRPr lang="af-ZA" altLang="ja-JP" sz="900" b="0" dirty="0">
                        <a:effectLst/>
                        <a:latin typeface="Meiryo UI" panose="020B0604030504040204" pitchFamily="34" charset="-128"/>
                        <a:ea typeface="Meiryo UI"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5512521"/>
                  </a:ext>
                </a:extLst>
              </a:tr>
            </a:tbl>
          </a:graphicData>
        </a:graphic>
      </p:graphicFrame>
      <p:sp>
        <p:nvSpPr>
          <p:cNvPr id="14" name="テキスト ボックス 1121">
            <a:extLst>
              <a:ext uri="{FF2B5EF4-FFF2-40B4-BE49-F238E27FC236}">
                <a16:creationId xmlns:a16="http://schemas.microsoft.com/office/drawing/2014/main" id="{A8F7B481-AA92-F302-2459-F99CC0786741}"/>
              </a:ext>
            </a:extLst>
          </p:cNvPr>
          <p:cNvSpPr txBox="1"/>
          <p:nvPr/>
        </p:nvSpPr>
        <p:spPr>
          <a:xfrm>
            <a:off x="4610072" y="5182010"/>
            <a:ext cx="1834629" cy="246221"/>
          </a:xfrm>
          <a:prstGeom prst="rect">
            <a:avLst/>
          </a:prstGeom>
          <a:noFill/>
          <a:ln>
            <a:noFill/>
          </a:ln>
        </p:spPr>
        <p:txBody>
          <a:bodyPr wrap="square" rtlCol="0">
            <a:spAutoFit/>
          </a:bodyPr>
          <a:lstStyle/>
          <a:p>
            <a:pPr algn="ctr"/>
            <a:r>
              <a:rPr lang="ja-JP" altLang="en-US" sz="1000" b="1" dirty="0">
                <a:latin typeface="Meiryo UI" panose="020B0604030504040204" pitchFamily="34" charset="-128"/>
                <a:ea typeface="Meiryo UI" panose="020B0604030504040204" pitchFamily="34" charset="-128"/>
              </a:rPr>
              <a:t>オプションサービス</a:t>
            </a:r>
          </a:p>
        </p:txBody>
      </p:sp>
      <p:sp>
        <p:nvSpPr>
          <p:cNvPr id="15" name="テキスト ボックス 1180">
            <a:extLst>
              <a:ext uri="{FF2B5EF4-FFF2-40B4-BE49-F238E27FC236}">
                <a16:creationId xmlns:a16="http://schemas.microsoft.com/office/drawing/2014/main" id="{47ED9830-92AD-BDBB-E42B-C072C09CF4C2}"/>
              </a:ext>
            </a:extLst>
          </p:cNvPr>
          <p:cNvSpPr txBox="1"/>
          <p:nvPr/>
        </p:nvSpPr>
        <p:spPr>
          <a:xfrm>
            <a:off x="975044" y="6338293"/>
            <a:ext cx="4747579" cy="408623"/>
          </a:xfrm>
          <a:prstGeom prst="roundRect">
            <a:avLst/>
          </a:prstGeom>
          <a:noFill/>
          <a:ln w="38100">
            <a:solidFill>
              <a:srgbClr val="FF008C"/>
            </a:solidFill>
          </a:ln>
        </p:spPr>
        <p:txBody>
          <a:bodyPr wrap="square">
            <a:spAutoFit/>
          </a:bodyPr>
          <a:lstStyle/>
          <a:p>
            <a:pPr algn="ctr"/>
            <a:r>
              <a:rPr kumimoji="1" lang="ja-JP" altLang="en-US" sz="1200" b="1" dirty="0">
                <a:latin typeface="Meiryo UI" panose="020B0604030504040204" pitchFamily="34" charset="-128"/>
                <a:ea typeface="Meiryo UI" panose="020B0604030504040204" pitchFamily="34" charset="-128"/>
              </a:rPr>
              <a:t>ユーザー数無制限で</a:t>
            </a:r>
            <a:r>
              <a:rPr kumimoji="1" lang="en-US" altLang="ja-JP" b="1" dirty="0">
                <a:solidFill>
                  <a:srgbClr val="FF008C"/>
                </a:solidFill>
                <a:latin typeface="Meiryo UI" panose="020B0604030504040204" pitchFamily="34" charset="-128"/>
                <a:ea typeface="Meiryo UI" panose="020B0604030504040204" pitchFamily="34" charset="-128"/>
              </a:rPr>
              <a:t>1,000</a:t>
            </a:r>
            <a:r>
              <a:rPr kumimoji="1" lang="ja-JP" altLang="en-US" b="1" dirty="0">
                <a:solidFill>
                  <a:srgbClr val="FF008C"/>
                </a:solidFill>
                <a:latin typeface="Meiryo UI" panose="020B0604030504040204" pitchFamily="34" charset="-128"/>
                <a:ea typeface="Meiryo UI" panose="020B0604030504040204" pitchFamily="34" charset="-128"/>
              </a:rPr>
              <a:t>通無料トライアル</a:t>
            </a:r>
            <a:r>
              <a:rPr kumimoji="1" lang="ja-JP" altLang="en-US" sz="1200" b="1" dirty="0">
                <a:latin typeface="Meiryo UI" panose="020B0604030504040204" pitchFamily="34" charset="-128"/>
                <a:ea typeface="Meiryo UI" panose="020B0604030504040204" pitchFamily="34" charset="-128"/>
              </a:rPr>
              <a:t>実施中！</a:t>
            </a:r>
            <a:r>
              <a:rPr lang="en-US" altLang="ja-JP" sz="800" b="1" dirty="0">
                <a:latin typeface="Meiryo UI" panose="020B0604030504040204" pitchFamily="34" charset="-128"/>
                <a:ea typeface="Meiryo UI" panose="020B0604030504040204" pitchFamily="34" charset="-128"/>
              </a:rPr>
              <a:t>※3</a:t>
            </a:r>
            <a:endParaRPr kumimoji="1" lang="ja-JP" altLang="en-US" sz="1200" b="1" dirty="0">
              <a:latin typeface="Meiryo UI" panose="020B0604030504040204" pitchFamily="34" charset="-128"/>
              <a:ea typeface="Meiryo UI" panose="020B0604030504040204" pitchFamily="34" charset="-128"/>
            </a:endParaRPr>
          </a:p>
        </p:txBody>
      </p:sp>
      <p:sp>
        <p:nvSpPr>
          <p:cNvPr id="16" name="テキスト ボックス 26">
            <a:extLst>
              <a:ext uri="{FF2B5EF4-FFF2-40B4-BE49-F238E27FC236}">
                <a16:creationId xmlns:a16="http://schemas.microsoft.com/office/drawing/2014/main" id="{21220E04-FCD6-2C7E-F0FA-1588F9EAA169}"/>
              </a:ext>
            </a:extLst>
          </p:cNvPr>
          <p:cNvSpPr txBox="1"/>
          <p:nvPr/>
        </p:nvSpPr>
        <p:spPr>
          <a:xfrm>
            <a:off x="9793238" y="5674180"/>
            <a:ext cx="1741609" cy="430887"/>
          </a:xfrm>
          <a:prstGeom prst="rect">
            <a:avLst/>
          </a:prstGeom>
          <a:noFill/>
        </p:spPr>
        <p:txBody>
          <a:bodyPr wrap="square">
            <a:spAutoFit/>
          </a:bodyPr>
          <a:lstStyle/>
          <a:p>
            <a:pPr algn="ctr"/>
            <a:r>
              <a:rPr lang="en-US" altLang="ja-JP" sz="1100" b="1" dirty="0">
                <a:latin typeface="Meiryo UI" panose="020B0604030504040204" pitchFamily="34" charset="-128"/>
                <a:ea typeface="Meiryo UI" panose="020B0604030504040204" pitchFamily="34" charset="-128"/>
              </a:rPr>
              <a:t>24</a:t>
            </a:r>
            <a:r>
              <a:rPr lang="ja-JP" altLang="en-US" sz="1100" b="1" dirty="0">
                <a:latin typeface="Meiryo UI" panose="020B0604030504040204" pitchFamily="34" charset="-128"/>
                <a:ea typeface="Meiryo UI" panose="020B0604030504040204" pitchFamily="34" charset="-128"/>
              </a:rPr>
              <a:t>時間</a:t>
            </a:r>
            <a:r>
              <a:rPr lang="en-US" altLang="ja-JP" sz="1100" b="1" dirty="0">
                <a:latin typeface="Meiryo UI" panose="020B0604030504040204" pitchFamily="34" charset="-128"/>
                <a:ea typeface="Meiryo UI" panose="020B0604030504040204" pitchFamily="34" charset="-128"/>
              </a:rPr>
              <a:t>365</a:t>
            </a:r>
            <a:r>
              <a:rPr lang="ja-JP" altLang="en-US" sz="1100" b="1" dirty="0">
                <a:latin typeface="Meiryo UI" panose="020B0604030504040204" pitchFamily="34" charset="-128"/>
                <a:ea typeface="Meiryo UI" panose="020B0604030504040204" pitchFamily="34" charset="-128"/>
              </a:rPr>
              <a:t>日対応</a:t>
            </a:r>
            <a:endParaRPr lang="en-US" altLang="ja-JP" sz="1100" b="1" dirty="0">
              <a:latin typeface="Meiryo UI" panose="020B0604030504040204" pitchFamily="34" charset="-128"/>
              <a:ea typeface="Meiryo UI" panose="020B0604030504040204" pitchFamily="34" charset="-128"/>
            </a:endParaRPr>
          </a:p>
          <a:p>
            <a:pPr algn="ctr"/>
            <a:r>
              <a:rPr lang="ja-JP" altLang="en-US" sz="1100" b="1" dirty="0">
                <a:latin typeface="Meiryo UI" panose="020B0604030504040204" pitchFamily="34" charset="-128"/>
                <a:ea typeface="Meiryo UI" panose="020B0604030504040204" pitchFamily="34" charset="-128"/>
              </a:rPr>
              <a:t>安心して運用可能</a:t>
            </a:r>
            <a:endParaRPr lang="en-US" altLang="ja-JP" sz="1100" b="1" dirty="0">
              <a:latin typeface="Meiryo UI" panose="020B0604030504040204" pitchFamily="34" charset="-128"/>
              <a:ea typeface="Meiryo UI" panose="020B0604030504040204" pitchFamily="34" charset="-128"/>
            </a:endParaRPr>
          </a:p>
        </p:txBody>
      </p:sp>
      <p:sp>
        <p:nvSpPr>
          <p:cNvPr id="34" name="テキスト ボックス 38">
            <a:extLst>
              <a:ext uri="{FF2B5EF4-FFF2-40B4-BE49-F238E27FC236}">
                <a16:creationId xmlns:a16="http://schemas.microsoft.com/office/drawing/2014/main" id="{13DF956E-965E-A1FC-4732-28B1CC751CF6}"/>
              </a:ext>
            </a:extLst>
          </p:cNvPr>
          <p:cNvSpPr txBox="1"/>
          <p:nvPr/>
        </p:nvSpPr>
        <p:spPr>
          <a:xfrm>
            <a:off x="8043828" y="5691853"/>
            <a:ext cx="1741609" cy="430887"/>
          </a:xfrm>
          <a:prstGeom prst="rect">
            <a:avLst/>
          </a:prstGeom>
          <a:noFill/>
        </p:spPr>
        <p:txBody>
          <a:bodyPr wrap="square">
            <a:spAutoFit/>
          </a:bodyPr>
          <a:lstStyle/>
          <a:p>
            <a:pPr algn="ctr"/>
            <a:r>
              <a:rPr lang="ja-JP" altLang="en-US" sz="1100" b="1" dirty="0">
                <a:latin typeface="Meiryo UI" panose="020B0604030504040204" pitchFamily="34" charset="-128"/>
                <a:ea typeface="Meiryo UI" panose="020B0604030504040204" pitchFamily="34" charset="-128"/>
              </a:rPr>
              <a:t>業界最安級の</a:t>
            </a:r>
            <a:endParaRPr lang="en-US" altLang="ja-JP" sz="1100" b="1" dirty="0">
              <a:latin typeface="Meiryo UI" panose="020B0604030504040204" pitchFamily="34" charset="-128"/>
              <a:ea typeface="Meiryo UI" panose="020B0604030504040204" pitchFamily="34" charset="-128"/>
            </a:endParaRPr>
          </a:p>
          <a:p>
            <a:pPr algn="ctr"/>
            <a:r>
              <a:rPr lang="ja-JP" altLang="en-US" sz="1100" b="1" dirty="0">
                <a:latin typeface="Meiryo UI" panose="020B0604030504040204" pitchFamily="34" charset="-128"/>
                <a:ea typeface="Meiryo UI" panose="020B0604030504040204" pitchFamily="34" charset="-128"/>
              </a:rPr>
              <a:t>コストでご提供</a:t>
            </a:r>
            <a:endParaRPr lang="en-US" altLang="ja-JP" sz="1100" b="1" dirty="0">
              <a:latin typeface="Meiryo UI" panose="020B0604030504040204" pitchFamily="34" charset="-128"/>
              <a:ea typeface="Meiryo UI" panose="020B0604030504040204" pitchFamily="34" charset="-128"/>
            </a:endParaRPr>
          </a:p>
        </p:txBody>
      </p:sp>
      <p:sp>
        <p:nvSpPr>
          <p:cNvPr id="47" name="テキスト ボックス 40">
            <a:extLst>
              <a:ext uri="{FF2B5EF4-FFF2-40B4-BE49-F238E27FC236}">
                <a16:creationId xmlns:a16="http://schemas.microsoft.com/office/drawing/2014/main" id="{0CD947DA-CE39-54C8-D818-905D0FAB6CEC}"/>
              </a:ext>
            </a:extLst>
          </p:cNvPr>
          <p:cNvSpPr txBox="1"/>
          <p:nvPr/>
        </p:nvSpPr>
        <p:spPr>
          <a:xfrm>
            <a:off x="6342509" y="5684049"/>
            <a:ext cx="1741609" cy="430887"/>
          </a:xfrm>
          <a:prstGeom prst="rect">
            <a:avLst/>
          </a:prstGeom>
          <a:noFill/>
        </p:spPr>
        <p:txBody>
          <a:bodyPr wrap="square">
            <a:spAutoFit/>
          </a:bodyPr>
          <a:lstStyle/>
          <a:p>
            <a:pPr algn="ctr"/>
            <a:r>
              <a:rPr lang="ja-JP" altLang="en-US" sz="1100" b="1" dirty="0">
                <a:latin typeface="Meiryo UI" panose="020B0604030504040204" pitchFamily="34" charset="-128"/>
                <a:ea typeface="Meiryo UI" panose="020B0604030504040204" pitchFamily="34" charset="-128"/>
              </a:rPr>
              <a:t>楽天グループが</a:t>
            </a:r>
            <a:endParaRPr lang="en-US" altLang="ja-JP" sz="1100" b="1" dirty="0">
              <a:latin typeface="Meiryo UI" panose="020B0604030504040204" pitchFamily="34" charset="-128"/>
              <a:ea typeface="Meiryo UI" panose="020B0604030504040204" pitchFamily="34" charset="-128"/>
            </a:endParaRPr>
          </a:p>
          <a:p>
            <a:pPr algn="ctr"/>
            <a:r>
              <a:rPr lang="ja-JP" altLang="en-US" sz="1100" b="1" dirty="0">
                <a:latin typeface="Meiryo UI" panose="020B0604030504040204" pitchFamily="34" charset="-128"/>
                <a:ea typeface="Meiryo UI" panose="020B0604030504040204" pitchFamily="34" charset="-128"/>
              </a:rPr>
              <a:t>自社開発と運営</a:t>
            </a:r>
            <a:endParaRPr lang="en-US" altLang="ja-JP" sz="1100" b="1" dirty="0">
              <a:latin typeface="Meiryo UI" panose="020B0604030504040204" pitchFamily="34" charset="-128"/>
              <a:ea typeface="Meiryo UI" panose="020B0604030504040204" pitchFamily="34" charset="-128"/>
            </a:endParaRPr>
          </a:p>
        </p:txBody>
      </p:sp>
      <p:sp>
        <p:nvSpPr>
          <p:cNvPr id="48" name="テキスト ボックス 41">
            <a:extLst>
              <a:ext uri="{FF2B5EF4-FFF2-40B4-BE49-F238E27FC236}">
                <a16:creationId xmlns:a16="http://schemas.microsoft.com/office/drawing/2014/main" id="{4B86B9E2-9315-62F6-CBFF-C4D74EC54273}"/>
              </a:ext>
            </a:extLst>
          </p:cNvPr>
          <p:cNvSpPr txBox="1"/>
          <p:nvPr/>
        </p:nvSpPr>
        <p:spPr>
          <a:xfrm>
            <a:off x="9840496" y="4553640"/>
            <a:ext cx="1641223" cy="307777"/>
          </a:xfrm>
          <a:prstGeom prst="rect">
            <a:avLst/>
          </a:prstGeom>
          <a:noFill/>
        </p:spPr>
        <p:txBody>
          <a:bodyPr wrap="square">
            <a:spAutoFit/>
          </a:bodyPr>
          <a:lstStyle/>
          <a:p>
            <a:pPr algn="ctr"/>
            <a:r>
              <a:rPr lang="ja-JP" altLang="en-US" sz="1400" b="1" u="sng" dirty="0">
                <a:latin typeface="Meiryo UI" panose="020B0604030504040204" pitchFamily="34" charset="-128"/>
                <a:ea typeface="Meiryo UI" panose="020B0604030504040204" pitchFamily="34" charset="-128"/>
              </a:rPr>
              <a:t>③サポート窓口</a:t>
            </a:r>
            <a:endParaRPr lang="en-US" altLang="ja-JP" sz="1400" b="1" u="sng" dirty="0">
              <a:latin typeface="Meiryo UI" panose="020B0604030504040204" pitchFamily="34" charset="-128"/>
              <a:ea typeface="Meiryo UI" panose="020B0604030504040204" pitchFamily="34" charset="-128"/>
            </a:endParaRPr>
          </a:p>
        </p:txBody>
      </p:sp>
      <p:sp>
        <p:nvSpPr>
          <p:cNvPr id="50" name="テキスト ボックス 42">
            <a:extLst>
              <a:ext uri="{FF2B5EF4-FFF2-40B4-BE49-F238E27FC236}">
                <a16:creationId xmlns:a16="http://schemas.microsoft.com/office/drawing/2014/main" id="{4057E787-8D18-14A3-5628-323F871D677B}"/>
              </a:ext>
            </a:extLst>
          </p:cNvPr>
          <p:cNvSpPr txBox="1"/>
          <p:nvPr/>
        </p:nvSpPr>
        <p:spPr>
          <a:xfrm>
            <a:off x="8144406" y="4427564"/>
            <a:ext cx="1641223" cy="523220"/>
          </a:xfrm>
          <a:prstGeom prst="rect">
            <a:avLst/>
          </a:prstGeom>
          <a:noFill/>
        </p:spPr>
        <p:txBody>
          <a:bodyPr wrap="square">
            <a:spAutoFit/>
          </a:bodyPr>
          <a:lstStyle/>
          <a:p>
            <a:pPr algn="ctr"/>
            <a:r>
              <a:rPr lang="ja-JP" altLang="en-US" sz="1400" b="1" u="sng" dirty="0">
                <a:latin typeface="Meiryo UI" panose="020B0604030504040204" pitchFamily="34" charset="-128"/>
                <a:ea typeface="Meiryo UI" panose="020B0604030504040204" pitchFamily="34" charset="-128"/>
              </a:rPr>
              <a:t>②ハイコスト</a:t>
            </a:r>
            <a:endParaRPr lang="en-US" altLang="ja-JP" sz="1400" b="1" u="sng" dirty="0">
              <a:latin typeface="Meiryo UI" panose="020B0604030504040204" pitchFamily="34" charset="-128"/>
              <a:ea typeface="Meiryo UI" panose="020B0604030504040204" pitchFamily="34" charset="-128"/>
            </a:endParaRPr>
          </a:p>
          <a:p>
            <a:pPr algn="ctr"/>
            <a:r>
              <a:rPr lang="ja-JP" altLang="en-US" sz="1400" b="1" u="sng" dirty="0">
                <a:latin typeface="Meiryo UI" panose="020B0604030504040204" pitchFamily="34" charset="-128"/>
                <a:ea typeface="Meiryo UI" panose="020B0604030504040204" pitchFamily="34" charset="-128"/>
              </a:rPr>
              <a:t>パフォーマンス</a:t>
            </a:r>
            <a:endParaRPr lang="en-US" altLang="ja-JP" sz="1400" b="1" u="sng" dirty="0">
              <a:latin typeface="Meiryo UI" panose="020B0604030504040204" pitchFamily="34" charset="-128"/>
              <a:ea typeface="Meiryo UI" panose="020B0604030504040204" pitchFamily="34" charset="-128"/>
            </a:endParaRPr>
          </a:p>
        </p:txBody>
      </p:sp>
      <p:sp>
        <p:nvSpPr>
          <p:cNvPr id="51" name="テキスト ボックス 43">
            <a:extLst>
              <a:ext uri="{FF2B5EF4-FFF2-40B4-BE49-F238E27FC236}">
                <a16:creationId xmlns:a16="http://schemas.microsoft.com/office/drawing/2014/main" id="{6BF4CC9B-8496-FD8F-EB2B-865D88038B1D}"/>
              </a:ext>
            </a:extLst>
          </p:cNvPr>
          <p:cNvSpPr txBox="1"/>
          <p:nvPr/>
        </p:nvSpPr>
        <p:spPr>
          <a:xfrm>
            <a:off x="6392704" y="4546730"/>
            <a:ext cx="1641223" cy="307777"/>
          </a:xfrm>
          <a:prstGeom prst="rect">
            <a:avLst/>
          </a:prstGeom>
          <a:noFill/>
        </p:spPr>
        <p:txBody>
          <a:bodyPr wrap="square">
            <a:spAutoFit/>
          </a:bodyPr>
          <a:lstStyle/>
          <a:p>
            <a:pPr algn="ctr"/>
            <a:r>
              <a:rPr lang="ja-JP" altLang="en-US" sz="1400" b="1" u="sng" dirty="0">
                <a:latin typeface="Meiryo UI" panose="020B0604030504040204" pitchFamily="34" charset="-128"/>
                <a:ea typeface="Meiryo UI" panose="020B0604030504040204" pitchFamily="34" charset="-128"/>
              </a:rPr>
              <a:t>①キャリアグレード</a:t>
            </a:r>
            <a:endParaRPr lang="en-US" altLang="ja-JP" sz="1400" b="1" u="sng" dirty="0">
              <a:latin typeface="Meiryo UI" panose="020B0604030504040204" pitchFamily="34" charset="-128"/>
              <a:ea typeface="Meiryo UI" panose="020B0604030504040204" pitchFamily="34" charset="-128"/>
            </a:endParaRPr>
          </a:p>
        </p:txBody>
      </p:sp>
      <p:pic>
        <p:nvPicPr>
          <p:cNvPr id="52" name="図 4">
            <a:extLst>
              <a:ext uri="{FF2B5EF4-FFF2-40B4-BE49-F238E27FC236}">
                <a16:creationId xmlns:a16="http://schemas.microsoft.com/office/drawing/2014/main" id="{303033EA-3743-E436-98C3-58D8D722DF6D}"/>
              </a:ext>
            </a:extLst>
          </p:cNvPr>
          <p:cNvPicPr>
            <a:picLocks noChangeAspect="1"/>
          </p:cNvPicPr>
          <p:nvPr/>
        </p:nvPicPr>
        <p:blipFill>
          <a:blip r:embed="rId5"/>
          <a:stretch>
            <a:fillRect/>
          </a:stretch>
        </p:blipFill>
        <p:spPr>
          <a:xfrm>
            <a:off x="7908280" y="2773911"/>
            <a:ext cx="4129013" cy="1402202"/>
          </a:xfrm>
          <a:prstGeom prst="rect">
            <a:avLst/>
          </a:prstGeom>
        </p:spPr>
      </p:pic>
      <p:pic>
        <p:nvPicPr>
          <p:cNvPr id="53" name="図 6">
            <a:extLst>
              <a:ext uri="{FF2B5EF4-FFF2-40B4-BE49-F238E27FC236}">
                <a16:creationId xmlns:a16="http://schemas.microsoft.com/office/drawing/2014/main" id="{FB71E0E4-D6A4-549D-54E6-F8518C442247}"/>
              </a:ext>
            </a:extLst>
          </p:cNvPr>
          <p:cNvPicPr>
            <a:picLocks noChangeAspect="1"/>
          </p:cNvPicPr>
          <p:nvPr/>
        </p:nvPicPr>
        <p:blipFill>
          <a:blip r:embed="rId6"/>
          <a:stretch>
            <a:fillRect/>
          </a:stretch>
        </p:blipFill>
        <p:spPr>
          <a:xfrm rot="21213444">
            <a:off x="9803565" y="1946160"/>
            <a:ext cx="1910390" cy="922257"/>
          </a:xfrm>
          <a:prstGeom prst="rect">
            <a:avLst/>
          </a:prstGeom>
        </p:spPr>
      </p:pic>
      <p:cxnSp>
        <p:nvCxnSpPr>
          <p:cNvPr id="54" name="直線コネクタ 10">
            <a:extLst>
              <a:ext uri="{FF2B5EF4-FFF2-40B4-BE49-F238E27FC236}">
                <a16:creationId xmlns:a16="http://schemas.microsoft.com/office/drawing/2014/main" id="{516BF45A-BE36-7CC2-4C4B-80624A36E615}"/>
              </a:ext>
            </a:extLst>
          </p:cNvPr>
          <p:cNvCxnSpPr>
            <a:cxnSpLocks/>
          </p:cNvCxnSpPr>
          <p:nvPr/>
        </p:nvCxnSpPr>
        <p:spPr>
          <a:xfrm>
            <a:off x="-710" y="3956907"/>
            <a:ext cx="4686251" cy="0"/>
          </a:xfrm>
          <a:prstGeom prst="line">
            <a:avLst/>
          </a:prstGeom>
          <a:ln w="190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55" name="Rectangle: Rounded Corners 50">
            <a:extLst>
              <a:ext uri="{FF2B5EF4-FFF2-40B4-BE49-F238E27FC236}">
                <a16:creationId xmlns:a16="http://schemas.microsoft.com/office/drawing/2014/main" id="{4DA94506-0627-A117-D965-584F078E5E09}"/>
              </a:ext>
            </a:extLst>
          </p:cNvPr>
          <p:cNvSpPr/>
          <p:nvPr/>
        </p:nvSpPr>
        <p:spPr>
          <a:xfrm>
            <a:off x="1069136" y="2045522"/>
            <a:ext cx="1629163" cy="604430"/>
          </a:xfrm>
          <a:prstGeom prst="roundRect">
            <a:avLst/>
          </a:prstGeom>
          <a:noFill/>
          <a:ln w="38100">
            <a:no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F008C"/>
                </a:solidFill>
                <a:latin typeface="Meiryo UI" panose="020B0604030504040204" pitchFamily="34" charset="-128"/>
                <a:ea typeface="Meiryo UI" panose="020B0604030504040204" pitchFamily="34" charset="-128"/>
              </a:rPr>
              <a:t>プロモーション</a:t>
            </a:r>
            <a:endParaRPr kumimoji="1" lang="ja-JP" altLang="en-US" sz="1600" b="1" i="0" u="none" strike="noStrike" kern="1200" cap="none" spc="0" normalizeH="0" baseline="0" noProof="0" dirty="0">
              <a:ln>
                <a:noFill/>
              </a:ln>
              <a:solidFill>
                <a:srgbClr val="FF008C"/>
              </a:solidFill>
              <a:uLnTx/>
              <a:uFillTx/>
              <a:latin typeface="Meiryo UI" panose="020B0604030504040204" pitchFamily="34" charset="-128"/>
              <a:ea typeface="Meiryo UI" panose="020B0604030504040204" pitchFamily="34" charset="-128"/>
            </a:endParaRPr>
          </a:p>
        </p:txBody>
      </p:sp>
      <p:sp>
        <p:nvSpPr>
          <p:cNvPr id="56" name="テキスト ボックス 14">
            <a:extLst>
              <a:ext uri="{FF2B5EF4-FFF2-40B4-BE49-F238E27FC236}">
                <a16:creationId xmlns:a16="http://schemas.microsoft.com/office/drawing/2014/main" id="{701F8B79-8DA7-2664-5580-A9131BCCAA5E}"/>
              </a:ext>
            </a:extLst>
          </p:cNvPr>
          <p:cNvSpPr txBox="1"/>
          <p:nvPr/>
        </p:nvSpPr>
        <p:spPr>
          <a:xfrm>
            <a:off x="1245581" y="2444902"/>
            <a:ext cx="5645726" cy="276999"/>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1" lang="ja-JP" altLang="en-US"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開封率</a:t>
            </a:r>
            <a:r>
              <a:rPr kumimoji="1" lang="en-US" altLang="ja-JP"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99</a:t>
            </a:r>
            <a:r>
              <a:rPr kumimoji="1" lang="ja-JP" altLang="en-US"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％の</a:t>
            </a:r>
            <a:r>
              <a:rPr kumimoji="1" lang="en-US" altLang="ja-JP"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SMS</a:t>
            </a:r>
            <a:r>
              <a:rPr kumimoji="1" lang="ja-JP" altLang="en-US"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を利用したお客様サポート・マーケティング</a:t>
            </a:r>
            <a:endParaRPr kumimoji="1" lang="en-US" altLang="ja-JP" sz="1200" b="1" i="0" u="none" strike="noStrike" kern="1200" cap="none" spc="0" normalizeH="0" baseline="0" noProof="0" dirty="0">
              <a:ln>
                <a:noFill/>
              </a:ln>
              <a:uLnTx/>
              <a:uFillTx/>
              <a:latin typeface="Meiryo UI" panose="020B0604030504040204" pitchFamily="34" charset="-128"/>
              <a:ea typeface="Meiryo UI" panose="020B0604030504040204" pitchFamily="34" charset="-128"/>
            </a:endParaRPr>
          </a:p>
        </p:txBody>
      </p:sp>
      <p:cxnSp>
        <p:nvCxnSpPr>
          <p:cNvPr id="57" name="直線コネクタ 15">
            <a:extLst>
              <a:ext uri="{FF2B5EF4-FFF2-40B4-BE49-F238E27FC236}">
                <a16:creationId xmlns:a16="http://schemas.microsoft.com/office/drawing/2014/main" id="{ED7B6A7F-0381-E09B-1F99-E13843E591C0}"/>
              </a:ext>
            </a:extLst>
          </p:cNvPr>
          <p:cNvCxnSpPr>
            <a:cxnSpLocks/>
          </p:cNvCxnSpPr>
          <p:nvPr/>
        </p:nvCxnSpPr>
        <p:spPr>
          <a:xfrm>
            <a:off x="723909" y="3132067"/>
            <a:ext cx="515487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20">
            <a:extLst>
              <a:ext uri="{FF2B5EF4-FFF2-40B4-BE49-F238E27FC236}">
                <a16:creationId xmlns:a16="http://schemas.microsoft.com/office/drawing/2014/main" id="{F161F0F0-85B7-41BA-B325-5DBC1D8CFE83}"/>
              </a:ext>
            </a:extLst>
          </p:cNvPr>
          <p:cNvCxnSpPr>
            <a:cxnSpLocks/>
          </p:cNvCxnSpPr>
          <p:nvPr/>
        </p:nvCxnSpPr>
        <p:spPr>
          <a:xfrm>
            <a:off x="724635" y="4053432"/>
            <a:ext cx="515487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Rectangle: Rounded Corners 50">
            <a:extLst>
              <a:ext uri="{FF2B5EF4-FFF2-40B4-BE49-F238E27FC236}">
                <a16:creationId xmlns:a16="http://schemas.microsoft.com/office/drawing/2014/main" id="{A2C5F144-DBB9-4E3B-1D9D-3D043AD3ABEE}"/>
              </a:ext>
            </a:extLst>
          </p:cNvPr>
          <p:cNvSpPr/>
          <p:nvPr/>
        </p:nvSpPr>
        <p:spPr>
          <a:xfrm>
            <a:off x="723909" y="3007229"/>
            <a:ext cx="1629163" cy="604430"/>
          </a:xfrm>
          <a:prstGeom prst="roundRect">
            <a:avLst/>
          </a:prstGeom>
          <a:noFill/>
          <a:ln w="38100">
            <a:no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8C"/>
                </a:solidFill>
                <a:uLnTx/>
                <a:uFillTx/>
                <a:latin typeface="Meiryo UI" panose="020B0604030504040204" pitchFamily="34" charset="-128"/>
                <a:ea typeface="Meiryo UI" panose="020B0604030504040204" pitchFamily="34" charset="-128"/>
              </a:rPr>
              <a:t>通知</a:t>
            </a:r>
          </a:p>
        </p:txBody>
      </p:sp>
      <p:sp>
        <p:nvSpPr>
          <p:cNvPr id="60" name="テキスト ボックス 28">
            <a:extLst>
              <a:ext uri="{FF2B5EF4-FFF2-40B4-BE49-F238E27FC236}">
                <a16:creationId xmlns:a16="http://schemas.microsoft.com/office/drawing/2014/main" id="{7AFCCAD3-AC0C-AA9D-A019-ECF466188EB5}"/>
              </a:ext>
            </a:extLst>
          </p:cNvPr>
          <p:cNvSpPr txBox="1"/>
          <p:nvPr/>
        </p:nvSpPr>
        <p:spPr>
          <a:xfrm>
            <a:off x="1236662" y="3379388"/>
            <a:ext cx="4161355" cy="276999"/>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1" lang="en-US" altLang="ja-JP"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SMS</a:t>
            </a:r>
            <a:r>
              <a:rPr kumimoji="1" lang="ja-JP" altLang="en-US"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は開封率が高いため、通知</a:t>
            </a:r>
            <a:r>
              <a:rPr kumimoji="1" lang="en-US" altLang="ja-JP"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a:t>
            </a:r>
            <a:r>
              <a:rPr kumimoji="1" lang="ja-JP" altLang="en-US"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リマインド手段として最適</a:t>
            </a:r>
          </a:p>
        </p:txBody>
      </p:sp>
      <p:sp>
        <p:nvSpPr>
          <p:cNvPr id="61" name="Rectangle: Rounded Corners 50">
            <a:extLst>
              <a:ext uri="{FF2B5EF4-FFF2-40B4-BE49-F238E27FC236}">
                <a16:creationId xmlns:a16="http://schemas.microsoft.com/office/drawing/2014/main" id="{56FB76FF-7732-E916-EBE3-5FE3043E0BD9}"/>
              </a:ext>
            </a:extLst>
          </p:cNvPr>
          <p:cNvSpPr/>
          <p:nvPr/>
        </p:nvSpPr>
        <p:spPr>
          <a:xfrm>
            <a:off x="723908" y="3876115"/>
            <a:ext cx="1629163" cy="604430"/>
          </a:xfrm>
          <a:prstGeom prst="roundRect">
            <a:avLst/>
          </a:prstGeom>
          <a:noFill/>
          <a:ln w="38100">
            <a:noFill/>
          </a:ln>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008C"/>
                </a:solidFill>
                <a:uLnTx/>
                <a:uFillTx/>
                <a:latin typeface="Meiryo UI" panose="020B0604030504040204" pitchFamily="34" charset="-128"/>
                <a:ea typeface="Meiryo UI" panose="020B0604030504040204" pitchFamily="34" charset="-128"/>
              </a:rPr>
              <a:t>認証</a:t>
            </a:r>
          </a:p>
        </p:txBody>
      </p:sp>
      <p:sp>
        <p:nvSpPr>
          <p:cNvPr id="62" name="テキスト ボックス 1024">
            <a:extLst>
              <a:ext uri="{FF2B5EF4-FFF2-40B4-BE49-F238E27FC236}">
                <a16:creationId xmlns:a16="http://schemas.microsoft.com/office/drawing/2014/main" id="{A46A4C16-8AE6-459B-002D-613842803032}"/>
              </a:ext>
            </a:extLst>
          </p:cNvPr>
          <p:cNvSpPr txBox="1"/>
          <p:nvPr/>
        </p:nvSpPr>
        <p:spPr>
          <a:xfrm>
            <a:off x="1235262" y="4235561"/>
            <a:ext cx="4484256" cy="276999"/>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1" lang="ja-JP" altLang="en-US" sz="1200" b="1" i="0" u="none" strike="noStrike" kern="1200" cap="none" spc="0" normalizeH="0" baseline="0" noProof="0" dirty="0">
                <a:ln>
                  <a:noFill/>
                </a:ln>
                <a:uLnTx/>
                <a:uFillTx/>
                <a:latin typeface="Meiryo UI" panose="020B0604030504040204" pitchFamily="34" charset="-128"/>
                <a:ea typeface="Meiryo UI" panose="020B0604030504040204" pitchFamily="34" charset="-128"/>
              </a:rPr>
              <a:t>ウェブでの本人認証やアプリの登録時に二段階認証を活用</a:t>
            </a:r>
          </a:p>
        </p:txBody>
      </p:sp>
      <p:sp>
        <p:nvSpPr>
          <p:cNvPr id="63" name="テキスト ボックス 1027">
            <a:extLst>
              <a:ext uri="{FF2B5EF4-FFF2-40B4-BE49-F238E27FC236}">
                <a16:creationId xmlns:a16="http://schemas.microsoft.com/office/drawing/2014/main" id="{7807DF54-BBD2-4CF9-D125-0D31B0B4282D}"/>
              </a:ext>
            </a:extLst>
          </p:cNvPr>
          <p:cNvSpPr txBox="1"/>
          <p:nvPr/>
        </p:nvSpPr>
        <p:spPr>
          <a:xfrm>
            <a:off x="1262856" y="2684776"/>
            <a:ext cx="4551912" cy="430887"/>
          </a:xfrm>
          <a:prstGeom prst="rect">
            <a:avLst/>
          </a:prstGeom>
          <a:noFill/>
        </p:spPr>
        <p:txBody>
          <a:bodyPr wrap="square">
            <a:spAutoFit/>
          </a:bodyPr>
          <a:lstStyle/>
          <a:p>
            <a:r>
              <a:rPr lang="ja-JP" altLang="en-US" sz="1100" dirty="0">
                <a:latin typeface="Meiryo UI" panose="020B0604030504040204" pitchFamily="34" charset="-128"/>
                <a:ea typeface="Meiryo UI" panose="020B0604030504040204" pitchFamily="34" charset="-128"/>
              </a:rPr>
              <a:t>開封率の高さという</a:t>
            </a:r>
            <a:r>
              <a:rPr lang="en-US" altLang="ja-JP" sz="1100" dirty="0">
                <a:latin typeface="Meiryo UI" panose="020B0604030504040204" pitchFamily="34" charset="-128"/>
                <a:ea typeface="Meiryo UI" panose="020B0604030504040204" pitchFamily="34" charset="-128"/>
              </a:rPr>
              <a:t>SMS</a:t>
            </a:r>
            <a:r>
              <a:rPr lang="ja-JP" altLang="en-US" sz="1100" dirty="0">
                <a:latin typeface="Meiryo UI" panose="020B0604030504040204" pitchFamily="34" charset="-128"/>
                <a:ea typeface="Meiryo UI" panose="020B0604030504040204" pitchFamily="34" charset="-128"/>
              </a:rPr>
              <a:t>の特性を活かして、アンケート、</a:t>
            </a:r>
            <a:r>
              <a:rPr lang="en-US" altLang="ja-JP" sz="1100" dirty="0">
                <a:latin typeface="Meiryo UI" panose="020B0604030504040204" pitchFamily="34" charset="-128"/>
                <a:ea typeface="Meiryo UI" panose="020B0604030504040204" pitchFamily="34" charset="-128"/>
              </a:rPr>
              <a:t>Web</a:t>
            </a:r>
            <a:r>
              <a:rPr lang="ja-JP" altLang="en-US" sz="1100" dirty="0">
                <a:latin typeface="Meiryo UI" panose="020B0604030504040204" pitchFamily="34" charset="-128"/>
                <a:ea typeface="Meiryo UI" panose="020B0604030504040204" pitchFamily="34" charset="-128"/>
              </a:rPr>
              <a:t>サイトへの誘導、広告配信、特定ターゲットへの案内等多様なマーケティング施策を実現</a:t>
            </a:r>
          </a:p>
        </p:txBody>
      </p:sp>
      <p:sp>
        <p:nvSpPr>
          <p:cNvPr id="128" name="テキスト ボックス 1028">
            <a:extLst>
              <a:ext uri="{FF2B5EF4-FFF2-40B4-BE49-F238E27FC236}">
                <a16:creationId xmlns:a16="http://schemas.microsoft.com/office/drawing/2014/main" id="{E6CE9B1C-1057-305D-5E89-2EA6F3D67760}"/>
              </a:ext>
            </a:extLst>
          </p:cNvPr>
          <p:cNvSpPr txBox="1"/>
          <p:nvPr/>
        </p:nvSpPr>
        <p:spPr>
          <a:xfrm>
            <a:off x="1262856" y="3599116"/>
            <a:ext cx="4456662" cy="430887"/>
          </a:xfrm>
          <a:prstGeom prst="rect">
            <a:avLst/>
          </a:prstGeom>
          <a:noFill/>
        </p:spPr>
        <p:txBody>
          <a:bodyPr wrap="square">
            <a:spAutoFit/>
          </a:bodyPr>
          <a:lstStyle/>
          <a:p>
            <a:r>
              <a:rPr lang="ja-JP" altLang="en-US" sz="1100" dirty="0">
                <a:latin typeface="Meiryo UI" panose="020B0604030504040204" pitchFamily="34" charset="-128"/>
                <a:ea typeface="Meiryo UI" panose="020B0604030504040204" pitchFamily="34" charset="-128"/>
              </a:rPr>
              <a:t>携帯電話番号は偽装やコピーが難しく、契約端末でしか</a:t>
            </a:r>
            <a:r>
              <a:rPr lang="en-US" altLang="ja-JP" sz="1100" dirty="0">
                <a:latin typeface="Meiryo UI" panose="020B0604030504040204" pitchFamily="34" charset="-128"/>
                <a:ea typeface="Meiryo UI" panose="020B0604030504040204" pitchFamily="34" charset="-128"/>
              </a:rPr>
              <a:t>SMS</a:t>
            </a:r>
            <a:r>
              <a:rPr lang="ja-JP" altLang="en-US" sz="1100" dirty="0">
                <a:latin typeface="Meiryo UI" panose="020B0604030504040204" pitchFamily="34" charset="-128"/>
                <a:ea typeface="Meiryo UI" panose="020B0604030504040204" pitchFamily="34" charset="-128"/>
              </a:rPr>
              <a:t>を受け取れないため、セキュリティーが担保された本人確認を実現</a:t>
            </a:r>
          </a:p>
        </p:txBody>
      </p:sp>
      <p:sp>
        <p:nvSpPr>
          <p:cNvPr id="129" name="テキスト ボックス 1030">
            <a:extLst>
              <a:ext uri="{FF2B5EF4-FFF2-40B4-BE49-F238E27FC236}">
                <a16:creationId xmlns:a16="http://schemas.microsoft.com/office/drawing/2014/main" id="{282DF99F-1BC3-860E-C714-38604DA384F0}"/>
              </a:ext>
            </a:extLst>
          </p:cNvPr>
          <p:cNvSpPr txBox="1"/>
          <p:nvPr/>
        </p:nvSpPr>
        <p:spPr>
          <a:xfrm>
            <a:off x="1262855" y="4469272"/>
            <a:ext cx="4734928" cy="430887"/>
          </a:xfrm>
          <a:prstGeom prst="rect">
            <a:avLst/>
          </a:prstGeom>
          <a:noFill/>
        </p:spPr>
        <p:txBody>
          <a:bodyPr wrap="square">
            <a:spAutoFit/>
          </a:bodyPr>
          <a:lstStyle/>
          <a:p>
            <a:r>
              <a:rPr lang="ja-JP" altLang="en-US" sz="1100" dirty="0">
                <a:latin typeface="Meiryo UI" panose="020B0604030504040204" pitchFamily="34" charset="-128"/>
                <a:ea typeface="Meiryo UI" panose="020B0604030504040204" pitchFamily="34" charset="-128"/>
              </a:rPr>
              <a:t>開封率が高く、デバイスを選ばず確実に情報伝達が可能であり、お客様への予約リマインド、契約変更のお知らせなど幅広く一対一のビジネスコミュニケーションを実現</a:t>
            </a:r>
          </a:p>
        </p:txBody>
      </p:sp>
      <p:sp>
        <p:nvSpPr>
          <p:cNvPr id="137" name="正方形/長方形 60">
            <a:extLst>
              <a:ext uri="{FF2B5EF4-FFF2-40B4-BE49-F238E27FC236}">
                <a16:creationId xmlns:a16="http://schemas.microsoft.com/office/drawing/2014/main" id="{6A48785C-0844-D552-C2B8-A22837FC8B32}"/>
              </a:ext>
            </a:extLst>
          </p:cNvPr>
          <p:cNvSpPr/>
          <p:nvPr/>
        </p:nvSpPr>
        <p:spPr>
          <a:xfrm>
            <a:off x="8528675" y="5217567"/>
            <a:ext cx="181172" cy="11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8" name="図 62">
            <a:extLst>
              <a:ext uri="{FF2B5EF4-FFF2-40B4-BE49-F238E27FC236}">
                <a16:creationId xmlns:a16="http://schemas.microsoft.com/office/drawing/2014/main" id="{6AAAC16F-E499-9840-84F4-469F5E0B4A20}"/>
              </a:ext>
            </a:extLst>
          </p:cNvPr>
          <p:cNvPicPr>
            <a:picLocks noChangeAspect="1"/>
          </p:cNvPicPr>
          <p:nvPr/>
        </p:nvPicPr>
        <p:blipFill rotWithShape="1">
          <a:blip r:embed="rId7"/>
          <a:srcRect l="35860" t="45106" r="25744" b="3859"/>
          <a:stretch/>
        </p:blipFill>
        <p:spPr>
          <a:xfrm>
            <a:off x="6469748" y="1925576"/>
            <a:ext cx="1650419" cy="1577413"/>
          </a:xfrm>
          <a:prstGeom prst="rect">
            <a:avLst/>
          </a:prstGeom>
        </p:spPr>
      </p:pic>
      <p:sp>
        <p:nvSpPr>
          <p:cNvPr id="139" name="Speech Bubble: Rectangle 6">
            <a:extLst>
              <a:ext uri="{FF2B5EF4-FFF2-40B4-BE49-F238E27FC236}">
                <a16:creationId xmlns:a16="http://schemas.microsoft.com/office/drawing/2014/main" id="{F55E364C-9C23-14FC-B9BE-050F60F2465B}"/>
              </a:ext>
            </a:extLst>
          </p:cNvPr>
          <p:cNvSpPr/>
          <p:nvPr/>
        </p:nvSpPr>
        <p:spPr>
          <a:xfrm>
            <a:off x="6132492" y="3407147"/>
            <a:ext cx="1638936" cy="363783"/>
          </a:xfrm>
          <a:prstGeom prst="wedgeRectCallout">
            <a:avLst>
              <a:gd name="adj1" fmla="val -471"/>
              <a:gd name="adj2" fmla="val -139008"/>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008C"/>
                </a:solidFill>
                <a:latin typeface="Meiryo UI" panose="020B0604030504040204" pitchFamily="34" charset="-128"/>
                <a:ea typeface="Meiryo UI" panose="020B0604030504040204" pitchFamily="34" charset="-128"/>
              </a:rPr>
              <a:t>開封率</a:t>
            </a:r>
            <a:r>
              <a:rPr kumimoji="1" lang="en-US" altLang="ja-JP" sz="1400" b="1" dirty="0">
                <a:solidFill>
                  <a:srgbClr val="FF008C"/>
                </a:solidFill>
                <a:latin typeface="Meiryo UI" panose="020B0604030504040204" pitchFamily="34" charset="-128"/>
                <a:ea typeface="Meiryo UI" panose="020B0604030504040204" pitchFamily="34" charset="-128"/>
              </a:rPr>
              <a:t>99%</a:t>
            </a:r>
            <a:r>
              <a:rPr kumimoji="1" lang="en-US" altLang="ja-JP" sz="1400" b="1" baseline="30000" dirty="0">
                <a:solidFill>
                  <a:srgbClr val="FF008C"/>
                </a:solidFill>
                <a:latin typeface="Meiryo UI" panose="020B0604030504040204" pitchFamily="34" charset="-128"/>
                <a:ea typeface="Meiryo UI" panose="020B0604030504040204" pitchFamily="34" charset="-128"/>
              </a:rPr>
              <a:t>※2</a:t>
            </a:r>
            <a:r>
              <a:rPr kumimoji="1" lang="ja-JP" altLang="en-US" sz="1400" b="1" dirty="0">
                <a:solidFill>
                  <a:srgbClr val="FF008C"/>
                </a:solidFill>
                <a:latin typeface="Meiryo UI" panose="020B0604030504040204" pitchFamily="34" charset="-128"/>
                <a:ea typeface="Meiryo UI" panose="020B0604030504040204" pitchFamily="34" charset="-128"/>
              </a:rPr>
              <a:t>！</a:t>
            </a:r>
          </a:p>
        </p:txBody>
      </p:sp>
      <p:pic>
        <p:nvPicPr>
          <p:cNvPr id="140" name="図 1034">
            <a:extLst>
              <a:ext uri="{FF2B5EF4-FFF2-40B4-BE49-F238E27FC236}">
                <a16:creationId xmlns:a16="http://schemas.microsoft.com/office/drawing/2014/main" id="{344DC7F6-0AE1-C357-4AB7-6744A4452A3B}"/>
              </a:ext>
            </a:extLst>
          </p:cNvPr>
          <p:cNvPicPr>
            <a:picLocks noChangeAspect="1"/>
          </p:cNvPicPr>
          <p:nvPr/>
        </p:nvPicPr>
        <p:blipFill>
          <a:blip r:embed="rId8">
            <a:biLevel thresh="75000"/>
          </a:blip>
          <a:stretch>
            <a:fillRect/>
          </a:stretch>
        </p:blipFill>
        <p:spPr>
          <a:xfrm>
            <a:off x="8919251" y="2188935"/>
            <a:ext cx="199760" cy="173126"/>
          </a:xfrm>
          <a:prstGeom prst="rect">
            <a:avLst/>
          </a:prstGeom>
        </p:spPr>
      </p:pic>
      <p:pic>
        <p:nvPicPr>
          <p:cNvPr id="143" name="図 1045">
            <a:extLst>
              <a:ext uri="{FF2B5EF4-FFF2-40B4-BE49-F238E27FC236}">
                <a16:creationId xmlns:a16="http://schemas.microsoft.com/office/drawing/2014/main" id="{26E6A316-2CAD-8E8A-566A-E7CA90491802}"/>
              </a:ext>
            </a:extLst>
          </p:cNvPr>
          <p:cNvPicPr>
            <a:picLocks noChangeAspect="1"/>
          </p:cNvPicPr>
          <p:nvPr/>
        </p:nvPicPr>
        <p:blipFill>
          <a:blip r:embed="rId8">
            <a:biLevel thresh="75000"/>
          </a:blip>
          <a:stretch>
            <a:fillRect/>
          </a:stretch>
        </p:blipFill>
        <p:spPr>
          <a:xfrm>
            <a:off x="10804812" y="5290797"/>
            <a:ext cx="235090" cy="203745"/>
          </a:xfrm>
          <a:prstGeom prst="rect">
            <a:avLst/>
          </a:prstGeom>
        </p:spPr>
      </p:pic>
      <p:pic>
        <p:nvPicPr>
          <p:cNvPr id="144" name="図 1051">
            <a:extLst>
              <a:ext uri="{FF2B5EF4-FFF2-40B4-BE49-F238E27FC236}">
                <a16:creationId xmlns:a16="http://schemas.microsoft.com/office/drawing/2014/main" id="{8832B27B-F092-B2C5-E1C2-29B4AF033EE4}"/>
              </a:ext>
            </a:extLst>
          </p:cNvPr>
          <p:cNvPicPr>
            <a:picLocks noChangeAspect="1"/>
          </p:cNvPicPr>
          <p:nvPr/>
        </p:nvPicPr>
        <p:blipFill>
          <a:blip r:embed="rId9">
            <a:duotone>
              <a:prstClr val="black"/>
              <a:schemeClr val="tx1">
                <a:tint val="45000"/>
                <a:satMod val="400000"/>
              </a:schemeClr>
            </a:duotone>
            <a:extLst>
              <a:ext uri="{BEBA8EAE-BF5A-486C-A8C5-ECC9F3942E4B}">
                <a14:imgProps xmlns:a14="http://schemas.microsoft.com/office/drawing/2010/main">
                  <a14:imgLayer r:embed="rId10">
                    <a14:imgEffect>
                      <a14:artisticGlowEdges/>
                    </a14:imgEffect>
                  </a14:imgLayer>
                </a14:imgProps>
              </a:ext>
            </a:extLst>
          </a:blip>
          <a:stretch>
            <a:fillRect/>
          </a:stretch>
        </p:blipFill>
        <p:spPr>
          <a:xfrm rot="1156934">
            <a:off x="10215387" y="5036185"/>
            <a:ext cx="284030" cy="284030"/>
          </a:xfrm>
          <a:prstGeom prst="rect">
            <a:avLst/>
          </a:prstGeom>
        </p:spPr>
      </p:pic>
      <p:sp>
        <p:nvSpPr>
          <p:cNvPr id="145" name="フローチャート: 結合子 1052">
            <a:extLst>
              <a:ext uri="{FF2B5EF4-FFF2-40B4-BE49-F238E27FC236}">
                <a16:creationId xmlns:a16="http://schemas.microsoft.com/office/drawing/2014/main" id="{8E41B15D-6936-4231-AD21-5D3DEECA9529}"/>
              </a:ext>
            </a:extLst>
          </p:cNvPr>
          <p:cNvSpPr/>
          <p:nvPr/>
        </p:nvSpPr>
        <p:spPr>
          <a:xfrm>
            <a:off x="10096735" y="4943676"/>
            <a:ext cx="516628" cy="485933"/>
          </a:xfrm>
          <a:prstGeom prst="flowChartConnector">
            <a:avLst/>
          </a:prstGeom>
          <a:noFill/>
          <a:ln>
            <a:solidFill>
              <a:srgbClr val="FF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フローチャート: 結合子 1053">
            <a:extLst>
              <a:ext uri="{FF2B5EF4-FFF2-40B4-BE49-F238E27FC236}">
                <a16:creationId xmlns:a16="http://schemas.microsoft.com/office/drawing/2014/main" id="{0A5B4C10-7264-902C-5708-7CFF9555EEA0}"/>
              </a:ext>
            </a:extLst>
          </p:cNvPr>
          <p:cNvSpPr/>
          <p:nvPr/>
        </p:nvSpPr>
        <p:spPr>
          <a:xfrm>
            <a:off x="10664043" y="5154278"/>
            <a:ext cx="516628" cy="485933"/>
          </a:xfrm>
          <a:prstGeom prst="flowChartConnector">
            <a:avLst/>
          </a:prstGeom>
          <a:noFill/>
          <a:ln>
            <a:solidFill>
              <a:srgbClr val="FF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056">
            <a:extLst>
              <a:ext uri="{FF2B5EF4-FFF2-40B4-BE49-F238E27FC236}">
                <a16:creationId xmlns:a16="http://schemas.microsoft.com/office/drawing/2014/main" id="{DEA594D7-C73D-F7DF-384B-EADF0CBA6348}"/>
              </a:ext>
            </a:extLst>
          </p:cNvPr>
          <p:cNvSpPr txBox="1"/>
          <p:nvPr/>
        </p:nvSpPr>
        <p:spPr>
          <a:xfrm>
            <a:off x="7979069" y="2191334"/>
            <a:ext cx="659873" cy="369332"/>
          </a:xfrm>
          <a:prstGeom prst="rect">
            <a:avLst/>
          </a:prstGeom>
          <a:noFill/>
        </p:spPr>
        <p:txBody>
          <a:bodyPr wrap="square" rtlCol="0">
            <a:spAutoFit/>
          </a:bodyPr>
          <a:lstStyle/>
          <a:p>
            <a:pPr algn="ctr"/>
            <a:r>
              <a:rPr kumimoji="1" lang="en-US" altLang="ja-JP" dirty="0"/>
              <a:t>VS</a:t>
            </a:r>
            <a:endParaRPr kumimoji="1" lang="ja-JP" altLang="en-US" dirty="0" err="1"/>
          </a:p>
        </p:txBody>
      </p:sp>
      <p:sp>
        <p:nvSpPr>
          <p:cNvPr id="149" name="テキスト ボックス 1058">
            <a:extLst>
              <a:ext uri="{FF2B5EF4-FFF2-40B4-BE49-F238E27FC236}">
                <a16:creationId xmlns:a16="http://schemas.microsoft.com/office/drawing/2014/main" id="{5CDA1764-086D-0C37-AACA-48C12783373B}"/>
              </a:ext>
            </a:extLst>
          </p:cNvPr>
          <p:cNvSpPr txBox="1"/>
          <p:nvPr/>
        </p:nvSpPr>
        <p:spPr>
          <a:xfrm>
            <a:off x="6118347" y="6156710"/>
            <a:ext cx="5189109" cy="461665"/>
          </a:xfrm>
          <a:prstGeom prst="rect">
            <a:avLst/>
          </a:prstGeom>
          <a:noFill/>
        </p:spPr>
        <p:txBody>
          <a:bodyPr wrap="square">
            <a:spAutoFit/>
          </a:bodyPr>
          <a:lstStyle/>
          <a:p>
            <a:r>
              <a:rPr lang="en-US" altLang="ja-JP" sz="800" dirty="0">
                <a:latin typeface="Meiryo UI" panose="020B0604030504040204" pitchFamily="34" charset="-128"/>
                <a:ea typeface="Meiryo UI" panose="020B0604030504040204" pitchFamily="34" charset="-128"/>
                <a:cs typeface="Roboto" panose="02000000000000000000" pitchFamily="2" charset="0"/>
              </a:rPr>
              <a:t>※1</a:t>
            </a:r>
            <a:r>
              <a:rPr lang="ja-JP" altLang="en-US" sz="800" dirty="0">
                <a:latin typeface="Meiryo UI" panose="020B0604030504040204" pitchFamily="34" charset="-128"/>
                <a:ea typeface="Meiryo UI" panose="020B0604030504040204" pitchFamily="34" charset="-128"/>
                <a:cs typeface="Roboto" panose="02000000000000000000" pitchFamily="2" charset="0"/>
              </a:rPr>
              <a:t>　</a:t>
            </a:r>
            <a:r>
              <a:rPr lang="en-US" altLang="ja-JP" sz="800" dirty="0" err="1">
                <a:latin typeface="Meiryo UI" panose="020B0604030504040204" pitchFamily="34" charset="-128"/>
                <a:ea typeface="Meiryo UI" panose="020B0604030504040204" pitchFamily="34" charset="-128"/>
                <a:cs typeface="Roboto" panose="02000000000000000000" pitchFamily="2" charset="0"/>
              </a:rPr>
              <a:t>BtoB</a:t>
            </a:r>
            <a:r>
              <a:rPr lang="ja-JP" altLang="en-US" sz="800" dirty="0">
                <a:latin typeface="Meiryo UI" panose="020B0604030504040204" pitchFamily="34" charset="-128"/>
                <a:ea typeface="Meiryo UI" panose="020B0604030504040204" pitchFamily="34" charset="-128"/>
                <a:cs typeface="Roboto" panose="02000000000000000000" pitchFamily="2" charset="0"/>
              </a:rPr>
              <a:t>企業の</a:t>
            </a:r>
            <a:r>
              <a:rPr lang="en-US" altLang="ja-JP" sz="800" dirty="0">
                <a:latin typeface="Meiryo UI" panose="020B0604030504040204" pitchFamily="34" charset="-128"/>
                <a:ea typeface="Meiryo UI" panose="020B0604030504040204" pitchFamily="34" charset="-128"/>
                <a:cs typeface="Roboto" panose="02000000000000000000" pitchFamily="2" charset="0"/>
              </a:rPr>
              <a:t>CRM</a:t>
            </a:r>
            <a:r>
              <a:rPr lang="ja-JP" altLang="en-US" sz="800" dirty="0">
                <a:latin typeface="Meiryo UI" panose="020B0604030504040204" pitchFamily="34" charset="-128"/>
                <a:ea typeface="Meiryo UI" panose="020B0604030504040204" pitchFamily="34" charset="-128"/>
                <a:cs typeface="Roboto" panose="02000000000000000000" pitchFamily="2" charset="0"/>
              </a:rPr>
              <a:t>において　</a:t>
            </a:r>
            <a:r>
              <a:rPr lang="en-US" altLang="ja-JP" sz="800" dirty="0">
                <a:latin typeface="Meiryo UI" panose="020B0604030504040204" pitchFamily="34" charset="-128"/>
                <a:ea typeface="Meiryo UI" panose="020B0604030504040204" pitchFamily="34" charset="-128"/>
                <a:cs typeface="Roboto" panose="02000000000000000000" pitchFamily="2" charset="0"/>
              </a:rPr>
              <a:t>2022</a:t>
            </a:r>
            <a:r>
              <a:rPr lang="ja-JP" altLang="en-US" sz="800" dirty="0">
                <a:latin typeface="Meiryo UI" panose="020B0604030504040204" pitchFamily="34" charset="-128"/>
                <a:ea typeface="Meiryo UI" panose="020B0604030504040204" pitchFamily="34" charset="-128"/>
                <a:cs typeface="Roboto" panose="02000000000000000000" pitchFamily="2" charset="0"/>
              </a:rPr>
              <a:t>年</a:t>
            </a:r>
            <a:r>
              <a:rPr lang="en-US" altLang="ja-JP" sz="800" dirty="0">
                <a:latin typeface="Meiryo UI" panose="020B0604030504040204" pitchFamily="34" charset="-128"/>
                <a:ea typeface="Meiryo UI" panose="020B0604030504040204" pitchFamily="34" charset="-128"/>
                <a:cs typeface="Roboto" panose="02000000000000000000" pitchFamily="2" charset="0"/>
              </a:rPr>
              <a:t>12</a:t>
            </a:r>
            <a:r>
              <a:rPr lang="ja-JP" altLang="en-US" sz="800" dirty="0">
                <a:latin typeface="Meiryo UI" panose="020B0604030504040204" pitchFamily="34" charset="-128"/>
                <a:ea typeface="Meiryo UI" panose="020B0604030504040204" pitchFamily="34" charset="-128"/>
                <a:cs typeface="Roboto" panose="02000000000000000000" pitchFamily="2" charset="0"/>
              </a:rPr>
              <a:t>月</a:t>
            </a:r>
            <a:r>
              <a:rPr lang="en-US" altLang="ja-JP" sz="800" dirty="0">
                <a:latin typeface="Meiryo UI" panose="020B0604030504040204" pitchFamily="34" charset="-128"/>
                <a:ea typeface="Meiryo UI" panose="020B0604030504040204" pitchFamily="34" charset="-128"/>
                <a:cs typeface="Roboto" panose="02000000000000000000" pitchFamily="2" charset="0"/>
              </a:rPr>
              <a:t>22</a:t>
            </a:r>
            <a:r>
              <a:rPr lang="ja-JP" altLang="en-US" sz="800" dirty="0">
                <a:latin typeface="Meiryo UI" panose="020B0604030504040204" pitchFamily="34" charset="-128"/>
                <a:ea typeface="Meiryo UI" panose="020B0604030504040204" pitchFamily="34" charset="-128"/>
                <a:cs typeface="Roboto" panose="02000000000000000000" pitchFamily="2" charset="0"/>
              </a:rPr>
              <a:t>日時点　株式会社</a:t>
            </a:r>
            <a:r>
              <a:rPr lang="en-US" altLang="ja-JP" sz="800" dirty="0">
                <a:latin typeface="Meiryo UI" panose="020B0604030504040204" pitchFamily="34" charset="-128"/>
                <a:ea typeface="Meiryo UI" panose="020B0604030504040204" pitchFamily="34" charset="-128"/>
                <a:cs typeface="Roboto" panose="02000000000000000000" pitchFamily="2" charset="0"/>
              </a:rPr>
              <a:t>IDEATECH</a:t>
            </a:r>
            <a:r>
              <a:rPr lang="ja-JP" altLang="en-US" sz="800" dirty="0">
                <a:latin typeface="Meiryo UI" panose="020B0604030504040204" pitchFamily="34" charset="-128"/>
                <a:ea typeface="Meiryo UI" panose="020B0604030504040204" pitchFamily="34" charset="-128"/>
                <a:cs typeface="Roboto" panose="02000000000000000000" pitchFamily="2" charset="0"/>
              </a:rPr>
              <a:t>運営リサーチ</a:t>
            </a:r>
            <a:r>
              <a:rPr lang="en-US" altLang="ja-JP" sz="800" dirty="0">
                <a:latin typeface="Meiryo UI" panose="020B0604030504040204" pitchFamily="34" charset="-128"/>
                <a:ea typeface="Meiryo UI" panose="020B0604030504040204" pitchFamily="34" charset="-128"/>
                <a:cs typeface="Roboto" panose="02000000000000000000" pitchFamily="2" charset="0"/>
              </a:rPr>
              <a:t>PR</a:t>
            </a:r>
            <a:r>
              <a:rPr lang="ja-JP" altLang="en-US" sz="800" dirty="0">
                <a:latin typeface="Meiryo UI" panose="020B0604030504040204" pitchFamily="34" charset="-128"/>
                <a:ea typeface="Meiryo UI" panose="020B0604030504040204" pitchFamily="34" charset="-128"/>
                <a:cs typeface="Roboto" panose="02000000000000000000" pitchFamily="2" charset="0"/>
              </a:rPr>
              <a:t>「リサピー</a:t>
            </a:r>
            <a:r>
              <a:rPr lang="en-US" altLang="ja-JP" sz="800" dirty="0">
                <a:latin typeface="Meiryo UI" panose="020B0604030504040204" pitchFamily="34" charset="-128"/>
                <a:ea typeface="Meiryo UI" panose="020B0604030504040204" pitchFamily="34" charset="-128"/>
                <a:cs typeface="Roboto" panose="02000000000000000000" pitchFamily="2" charset="0"/>
              </a:rPr>
              <a:t>®️</a:t>
            </a:r>
            <a:r>
              <a:rPr lang="ja-JP" altLang="en-US" sz="800" dirty="0">
                <a:latin typeface="Meiryo UI" panose="020B0604030504040204" pitchFamily="34" charset="-128"/>
                <a:ea typeface="Meiryo UI" panose="020B0604030504040204" pitchFamily="34" charset="-128"/>
                <a:cs typeface="Roboto" panose="02000000000000000000" pitchFamily="2" charset="0"/>
              </a:rPr>
              <a:t>」　調べ</a:t>
            </a:r>
            <a:endParaRPr lang="en-US" altLang="ja-JP" sz="800" dirty="0">
              <a:latin typeface="Meiryo UI" panose="020B0604030504040204" pitchFamily="34" charset="-128"/>
              <a:ea typeface="Meiryo UI" panose="020B0604030504040204" pitchFamily="34" charset="-128"/>
              <a:cs typeface="Roboto" panose="02000000000000000000" pitchFamily="2" charset="0"/>
            </a:endParaRPr>
          </a:p>
          <a:p>
            <a:r>
              <a:rPr lang="en-US" altLang="ja-JP" sz="800" dirty="0">
                <a:latin typeface="Meiryo UI" panose="020B0604030504040204" pitchFamily="34" charset="-128"/>
                <a:ea typeface="Meiryo UI" panose="020B0604030504040204" pitchFamily="34" charset="-128"/>
                <a:cs typeface="Roboto" panose="02000000000000000000" pitchFamily="2" charset="0"/>
              </a:rPr>
              <a:t>※2</a:t>
            </a:r>
            <a:r>
              <a:rPr lang="ja-JP" altLang="en-US" sz="800" dirty="0">
                <a:latin typeface="Meiryo UI" panose="020B0604030504040204" pitchFamily="34" charset="-128"/>
                <a:ea typeface="Meiryo UI" panose="020B0604030504040204" pitchFamily="34" charset="-128"/>
                <a:cs typeface="Roboto" panose="02000000000000000000" pitchFamily="2" charset="0"/>
              </a:rPr>
              <a:t>　</a:t>
            </a:r>
            <a:r>
              <a:rPr lang="ja-JP" altLang="ja-JP" sz="800" dirty="0">
                <a:effectLst/>
                <a:latin typeface="Meiryo UI" panose="020B0604030504040204" pitchFamily="34" charset="-128"/>
                <a:ea typeface="Meiryo UI" panose="020B0604030504040204" pitchFamily="34" charset="-128"/>
                <a:cs typeface="Roboto" panose="02000000000000000000" pitchFamily="2" charset="0"/>
              </a:rPr>
              <a:t>ミックITレポート2022年10月号</a:t>
            </a:r>
            <a:r>
              <a:rPr lang="en-US" altLang="ja-JP" sz="800" dirty="0">
                <a:latin typeface="Meiryo UI" panose="020B0604030504040204" pitchFamily="34" charset="-128"/>
                <a:ea typeface="Meiryo UI" panose="020B0604030504040204" pitchFamily="34" charset="-128"/>
                <a:cs typeface="Roboto" panose="02000000000000000000" pitchFamily="2" charset="0"/>
              </a:rPr>
              <a:t> </a:t>
            </a:r>
            <a:r>
              <a:rPr lang="ja-JP" altLang="ja-JP" sz="800" dirty="0">
                <a:effectLst/>
                <a:latin typeface="Meiryo UI" panose="020B0604030504040204" pitchFamily="34" charset="-128"/>
                <a:ea typeface="Meiryo UI" panose="020B0604030504040204" pitchFamily="34" charset="-128"/>
                <a:cs typeface="Roboto" panose="02000000000000000000" pitchFamily="2" charset="0"/>
              </a:rPr>
              <a:t>A2P-SMSの配信数と売上⾼の現状（38.9億通/207.6億円）と中期予測 / デロイト トーマツ ミック経済研究所</a:t>
            </a:r>
            <a:endParaRPr lang="en-US" altLang="ja-JP" sz="800" dirty="0">
              <a:effectLst/>
              <a:latin typeface="Meiryo UI" panose="020B0604030504040204" pitchFamily="34" charset="-128"/>
              <a:ea typeface="Meiryo UI" panose="020B0604030504040204" pitchFamily="34" charset="-128"/>
              <a:cs typeface="Roboto" panose="02000000000000000000" pitchFamily="2" charset="0"/>
            </a:endParaRPr>
          </a:p>
        </p:txBody>
      </p:sp>
      <p:sp>
        <p:nvSpPr>
          <p:cNvPr id="150" name="テキスト ボックス 1060">
            <a:extLst>
              <a:ext uri="{FF2B5EF4-FFF2-40B4-BE49-F238E27FC236}">
                <a16:creationId xmlns:a16="http://schemas.microsoft.com/office/drawing/2014/main" id="{83A9A059-1868-2729-5A9F-F21A01787836}"/>
              </a:ext>
            </a:extLst>
          </p:cNvPr>
          <p:cNvSpPr txBox="1"/>
          <p:nvPr/>
        </p:nvSpPr>
        <p:spPr>
          <a:xfrm>
            <a:off x="8757001" y="2314130"/>
            <a:ext cx="1446280" cy="276999"/>
          </a:xfrm>
          <a:prstGeom prst="rect">
            <a:avLst/>
          </a:prstGeom>
          <a:noFill/>
        </p:spPr>
        <p:txBody>
          <a:bodyPr wrap="square" rtlCol="0">
            <a:spAutoFit/>
          </a:bodyPr>
          <a:lstStyle/>
          <a:p>
            <a:r>
              <a:rPr kumimoji="1" lang="ja-JP" altLang="en-US" sz="1200" dirty="0">
                <a:latin typeface="Meiryo UI" panose="020B0604030504040204" pitchFamily="34" charset="-128"/>
                <a:ea typeface="Meiryo UI" panose="020B0604030504040204" pitchFamily="34" charset="-128"/>
              </a:rPr>
              <a:t>メール</a:t>
            </a:r>
          </a:p>
        </p:txBody>
      </p:sp>
      <p:sp>
        <p:nvSpPr>
          <p:cNvPr id="152" name="テキスト ボックス 1063">
            <a:extLst>
              <a:ext uri="{FF2B5EF4-FFF2-40B4-BE49-F238E27FC236}">
                <a16:creationId xmlns:a16="http://schemas.microsoft.com/office/drawing/2014/main" id="{F5C7AF97-EAD7-D967-3231-7B5705ADB6CD}"/>
              </a:ext>
            </a:extLst>
          </p:cNvPr>
          <p:cNvSpPr txBox="1"/>
          <p:nvPr/>
        </p:nvSpPr>
        <p:spPr>
          <a:xfrm>
            <a:off x="7083546" y="2831215"/>
            <a:ext cx="1446280" cy="276999"/>
          </a:xfrm>
          <a:prstGeom prst="rect">
            <a:avLst/>
          </a:prstGeom>
          <a:noFill/>
        </p:spPr>
        <p:txBody>
          <a:bodyPr wrap="square" rtlCol="0">
            <a:spAutoFit/>
          </a:bodyPr>
          <a:lstStyle/>
          <a:p>
            <a:r>
              <a:rPr kumimoji="1" lang="en-US" altLang="ja-JP" sz="1200" dirty="0">
                <a:latin typeface="Meiryo UI" panose="020B0604030504040204" pitchFamily="34" charset="-128"/>
                <a:ea typeface="Meiryo UI" panose="020B0604030504040204" pitchFamily="34" charset="-128"/>
              </a:rPr>
              <a:t>SMS</a:t>
            </a:r>
          </a:p>
        </p:txBody>
      </p:sp>
      <p:pic>
        <p:nvPicPr>
          <p:cNvPr id="155" name="図 1073">
            <a:extLst>
              <a:ext uri="{FF2B5EF4-FFF2-40B4-BE49-F238E27FC236}">
                <a16:creationId xmlns:a16="http://schemas.microsoft.com/office/drawing/2014/main" id="{AFDD2144-686F-3AB8-AA4D-7AD4794712A5}"/>
              </a:ext>
            </a:extLst>
          </p:cNvPr>
          <p:cNvPicPr>
            <a:picLocks noChangeAspect="1"/>
          </p:cNvPicPr>
          <p:nvPr/>
        </p:nvPicPr>
        <p:blipFill>
          <a:blip r:embed="rId11"/>
          <a:stretch>
            <a:fillRect/>
          </a:stretch>
        </p:blipFill>
        <p:spPr>
          <a:xfrm>
            <a:off x="6996043" y="5055686"/>
            <a:ext cx="460315" cy="491190"/>
          </a:xfrm>
          <a:prstGeom prst="rect">
            <a:avLst/>
          </a:prstGeom>
        </p:spPr>
      </p:pic>
      <p:sp>
        <p:nvSpPr>
          <p:cNvPr id="156" name="テキスト ボックス 1076">
            <a:extLst>
              <a:ext uri="{FF2B5EF4-FFF2-40B4-BE49-F238E27FC236}">
                <a16:creationId xmlns:a16="http://schemas.microsoft.com/office/drawing/2014/main" id="{9970623F-F889-B3F1-A26B-6ACAC77395C9}"/>
              </a:ext>
            </a:extLst>
          </p:cNvPr>
          <p:cNvSpPr txBox="1"/>
          <p:nvPr/>
        </p:nvSpPr>
        <p:spPr>
          <a:xfrm>
            <a:off x="6132492" y="6541402"/>
            <a:ext cx="6107228" cy="338554"/>
          </a:xfrm>
          <a:prstGeom prst="rect">
            <a:avLst/>
          </a:prstGeom>
          <a:noFill/>
        </p:spPr>
        <p:txBody>
          <a:bodyPr wrap="square">
            <a:spAutoFit/>
          </a:bodyPr>
          <a:lstStyle/>
          <a:p>
            <a:r>
              <a:rPr lang="en-US" altLang="ja-JP" sz="800" dirty="0">
                <a:latin typeface="Meiryo UI" panose="020B0604030504040204" pitchFamily="34" charset="-128"/>
                <a:ea typeface="Meiryo UI" panose="020B0604030504040204" pitchFamily="34" charset="-128"/>
              </a:rPr>
              <a:t>※3</a:t>
            </a:r>
            <a:r>
              <a:rPr lang="ja-JP" altLang="en-US" sz="800" dirty="0">
                <a:latin typeface="Meiryo UI" panose="020B0604030504040204" pitchFamily="34" charset="-128"/>
                <a:ea typeface="Meiryo UI" panose="020B0604030504040204" pitchFamily="34" charset="-128"/>
              </a:rPr>
              <a:t>　予告なく価格や内容等に変更が生じる可能性がございます。（５月</a:t>
            </a:r>
            <a:r>
              <a:rPr lang="en-US" altLang="ja-JP" sz="800" dirty="0">
                <a:latin typeface="Meiryo UI" panose="020B0604030504040204" pitchFamily="34" charset="-128"/>
                <a:ea typeface="Meiryo UI" panose="020B0604030504040204" pitchFamily="34" charset="-128"/>
              </a:rPr>
              <a:t>31</a:t>
            </a:r>
            <a:r>
              <a:rPr lang="ja-JP" altLang="en-US" sz="800" dirty="0">
                <a:latin typeface="Meiryo UI" panose="020B0604030504040204" pitchFamily="34" charset="-128"/>
                <a:ea typeface="Meiryo UI" panose="020B0604030504040204" pitchFamily="34" charset="-128"/>
              </a:rPr>
              <a:t>日時点）</a:t>
            </a:r>
            <a:endParaRPr lang="en-US" altLang="ja-JP" sz="800" dirty="0">
              <a:latin typeface="Meiryo UI" panose="020B0604030504040204" pitchFamily="34" charset="-128"/>
              <a:ea typeface="Meiryo UI" panose="020B0604030504040204" pitchFamily="34" charset="-128"/>
            </a:endParaRPr>
          </a:p>
          <a:p>
            <a:r>
              <a:rPr lang="en-US" altLang="ja-JP" sz="800" dirty="0">
                <a:latin typeface="Meiryo UI" panose="020B0604030504040204" pitchFamily="34" charset="-128"/>
                <a:ea typeface="Meiryo UI" panose="020B0604030504040204" pitchFamily="34" charset="-128"/>
              </a:rPr>
              <a:t>※</a:t>
            </a:r>
            <a:r>
              <a:rPr lang="en-US" altLang="ja-JP" sz="800" dirty="0" err="1">
                <a:latin typeface="Meiryo UI" panose="020B0604030504040204" pitchFamily="34" charset="-128"/>
                <a:ea typeface="Meiryo UI" panose="020B0604030504040204" pitchFamily="34" charset="-128"/>
              </a:rPr>
              <a:t>Symworld</a:t>
            </a:r>
            <a:r>
              <a:rPr lang="ja-JP" altLang="en-US" sz="800" dirty="0">
                <a:latin typeface="Meiryo UI" panose="020B0604030504040204" pitchFamily="34" charset="-128"/>
                <a:ea typeface="Meiryo UI" panose="020B0604030504040204" pitchFamily="34" charset="-128"/>
              </a:rPr>
              <a:t>は、シンガポールおよびその他の国や地域における楽天グループ株式会社またはその子会社の商標です。</a:t>
            </a:r>
            <a:endParaRPr lang="en-US" altLang="ja-JP" sz="800" dirty="0">
              <a:latin typeface="Meiryo UI" panose="020B0604030504040204" pitchFamily="34" charset="-128"/>
              <a:ea typeface="Meiryo UI" panose="020B0604030504040204" pitchFamily="34" charset="-128"/>
            </a:endParaRPr>
          </a:p>
        </p:txBody>
      </p:sp>
      <p:sp>
        <p:nvSpPr>
          <p:cNvPr id="157" name="正方形/長方形 3">
            <a:extLst>
              <a:ext uri="{FF2B5EF4-FFF2-40B4-BE49-F238E27FC236}">
                <a16:creationId xmlns:a16="http://schemas.microsoft.com/office/drawing/2014/main" id="{792BC533-CB87-AD3B-8AD3-9165AA9009B4}"/>
              </a:ext>
            </a:extLst>
          </p:cNvPr>
          <p:cNvSpPr/>
          <p:nvPr/>
        </p:nvSpPr>
        <p:spPr>
          <a:xfrm>
            <a:off x="319083" y="4990193"/>
            <a:ext cx="5760000" cy="216000"/>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latin typeface="Meiryo UI" panose="020B0604030504040204" pitchFamily="34" charset="-128"/>
                <a:ea typeface="Meiryo UI" panose="020B0604030504040204" pitchFamily="34" charset="-128"/>
              </a:rPr>
              <a:t>■基本プラン</a:t>
            </a:r>
          </a:p>
        </p:txBody>
      </p:sp>
      <p:sp>
        <p:nvSpPr>
          <p:cNvPr id="158" name="テキスト ボックス 7">
            <a:extLst>
              <a:ext uri="{FF2B5EF4-FFF2-40B4-BE49-F238E27FC236}">
                <a16:creationId xmlns:a16="http://schemas.microsoft.com/office/drawing/2014/main" id="{EDC87DC4-B1B7-9F5F-012C-C2F5CE3BC699}"/>
              </a:ext>
            </a:extLst>
          </p:cNvPr>
          <p:cNvSpPr txBox="1"/>
          <p:nvPr/>
        </p:nvSpPr>
        <p:spPr>
          <a:xfrm>
            <a:off x="10056877" y="1994033"/>
            <a:ext cx="292808" cy="184666"/>
          </a:xfrm>
          <a:prstGeom prst="rect">
            <a:avLst/>
          </a:prstGeom>
          <a:noFill/>
        </p:spPr>
        <p:txBody>
          <a:bodyPr wrap="square" rtlCol="0">
            <a:spAutoFit/>
          </a:bodyPr>
          <a:lstStyle/>
          <a:p>
            <a:r>
              <a:rPr lang="en-US" altLang="ja-JP" sz="600" dirty="0">
                <a:latin typeface="Meiryo UI" panose="020B0604030504040204" pitchFamily="34" charset="-128"/>
                <a:ea typeface="Meiryo UI" panose="020B0604030504040204" pitchFamily="34" charset="-128"/>
              </a:rPr>
              <a:t>1</a:t>
            </a:r>
            <a:endParaRPr kumimoji="1" lang="ja-JP" altLang="en-US" sz="600" dirty="0" err="1">
              <a:latin typeface="Meiryo UI" panose="020B0604030504040204" pitchFamily="34" charset="-128"/>
              <a:ea typeface="Meiryo UI" panose="020B0604030504040204" pitchFamily="34" charset="-128"/>
            </a:endParaRPr>
          </a:p>
        </p:txBody>
      </p:sp>
      <p:pic>
        <p:nvPicPr>
          <p:cNvPr id="161" name="Graphic 160" descr="Upward trend with solid fill">
            <a:extLst>
              <a:ext uri="{FF2B5EF4-FFF2-40B4-BE49-F238E27FC236}">
                <a16:creationId xmlns:a16="http://schemas.microsoft.com/office/drawing/2014/main" id="{4BD427E2-7046-8003-6A71-0FB3226471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364" y="2259130"/>
            <a:ext cx="787867" cy="787867"/>
          </a:xfrm>
          <a:prstGeom prst="rect">
            <a:avLst/>
          </a:prstGeom>
        </p:spPr>
      </p:pic>
      <p:pic>
        <p:nvPicPr>
          <p:cNvPr id="163" name="Graphic 162" descr="Ringer with solid fill">
            <a:extLst>
              <a:ext uri="{FF2B5EF4-FFF2-40B4-BE49-F238E27FC236}">
                <a16:creationId xmlns:a16="http://schemas.microsoft.com/office/drawing/2014/main" id="{82B886BC-B9D5-2C95-7FAD-D84432C285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4364" y="3211516"/>
            <a:ext cx="787867" cy="787867"/>
          </a:xfrm>
          <a:prstGeom prst="rect">
            <a:avLst/>
          </a:prstGeom>
        </p:spPr>
      </p:pic>
      <p:pic>
        <p:nvPicPr>
          <p:cNvPr id="165" name="Graphic 164" descr="Lock with solid fill">
            <a:extLst>
              <a:ext uri="{FF2B5EF4-FFF2-40B4-BE49-F238E27FC236}">
                <a16:creationId xmlns:a16="http://schemas.microsoft.com/office/drawing/2014/main" id="{B5F9C4B2-152D-6336-B406-5FEE5C3226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2806" y="4057752"/>
            <a:ext cx="787867" cy="787867"/>
          </a:xfrm>
          <a:prstGeom prst="rect">
            <a:avLst/>
          </a:prstGeom>
        </p:spPr>
      </p:pic>
      <p:pic>
        <p:nvPicPr>
          <p:cNvPr id="166" name="Graphic 165" descr="Chat outline">
            <a:extLst>
              <a:ext uri="{FF2B5EF4-FFF2-40B4-BE49-F238E27FC236}">
                <a16:creationId xmlns:a16="http://schemas.microsoft.com/office/drawing/2014/main" id="{D39E9C55-C1F9-D587-F4C2-97FB5B8D201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48183" y="2393847"/>
            <a:ext cx="520318" cy="520318"/>
          </a:xfrm>
          <a:prstGeom prst="rect">
            <a:avLst/>
          </a:prstGeom>
        </p:spPr>
      </p:pic>
      <p:pic>
        <p:nvPicPr>
          <p:cNvPr id="168" name="Graphic 167" descr="Upward trend with solid fill">
            <a:extLst>
              <a:ext uri="{FF2B5EF4-FFF2-40B4-BE49-F238E27FC236}">
                <a16:creationId xmlns:a16="http://schemas.microsoft.com/office/drawing/2014/main" id="{F61ED1D0-5ED9-9703-CA9C-56E06FF9244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35291" y="5016118"/>
            <a:ext cx="675624" cy="675624"/>
          </a:xfrm>
          <a:prstGeom prst="rect">
            <a:avLst/>
          </a:prstGeom>
        </p:spPr>
      </p:pic>
      <p:sp>
        <p:nvSpPr>
          <p:cNvPr id="4" name="テキスト ボックス 1060">
            <a:extLst>
              <a:ext uri="{FF2B5EF4-FFF2-40B4-BE49-F238E27FC236}">
                <a16:creationId xmlns:a16="http://schemas.microsoft.com/office/drawing/2014/main" id="{62DF592F-BF6A-C65A-62D5-A5989453907C}"/>
              </a:ext>
            </a:extLst>
          </p:cNvPr>
          <p:cNvSpPr txBox="1"/>
          <p:nvPr/>
        </p:nvSpPr>
        <p:spPr>
          <a:xfrm>
            <a:off x="9279685" y="1970854"/>
            <a:ext cx="209610" cy="169277"/>
          </a:xfrm>
          <a:prstGeom prst="rect">
            <a:avLst/>
          </a:prstGeom>
          <a:noFill/>
        </p:spPr>
        <p:txBody>
          <a:bodyPr wrap="square" rtlCol="0">
            <a:spAutoFit/>
          </a:bodyPr>
          <a:lstStyle/>
          <a:p>
            <a:r>
              <a:rPr kumimoji="1" lang="en-US" altLang="ja-JP" sz="500" dirty="0">
                <a:latin typeface="Meiryo UI" panose="020B0604030504040204" pitchFamily="34" charset="-128"/>
                <a:ea typeface="Meiryo UI" panose="020B0604030504040204" pitchFamily="34" charset="-128"/>
              </a:rPr>
              <a:t>1</a:t>
            </a:r>
            <a:endParaRPr kumimoji="1" lang="ja-JP" altLang="en-US" sz="5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32433257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63474738-8740-D8DC-E1E3-A82F220C06CD}"/>
              </a:ext>
            </a:extLst>
          </p:cNvPr>
          <p:cNvSpPr/>
          <p:nvPr/>
        </p:nvSpPr>
        <p:spPr>
          <a:xfrm>
            <a:off x="2704612" y="3145737"/>
            <a:ext cx="2172338" cy="845707"/>
          </a:xfrm>
          <a:prstGeom prst="ellipse">
            <a:avLst/>
          </a:prstGeom>
          <a:solidFill>
            <a:srgbClr val="FF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0" name="Oval 39">
            <a:extLst>
              <a:ext uri="{FF2B5EF4-FFF2-40B4-BE49-F238E27FC236}">
                <a16:creationId xmlns:a16="http://schemas.microsoft.com/office/drawing/2014/main" id="{339642D9-B88B-1F90-EB60-C210F80698C5}"/>
              </a:ext>
            </a:extLst>
          </p:cNvPr>
          <p:cNvSpPr/>
          <p:nvPr/>
        </p:nvSpPr>
        <p:spPr>
          <a:xfrm>
            <a:off x="350589" y="3128363"/>
            <a:ext cx="2172338" cy="845707"/>
          </a:xfrm>
          <a:prstGeom prst="ellipse">
            <a:avLst/>
          </a:prstGeom>
          <a:solidFill>
            <a:srgbClr val="FF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 name="Title 1">
            <a:extLst>
              <a:ext uri="{FF2B5EF4-FFF2-40B4-BE49-F238E27FC236}">
                <a16:creationId xmlns:a16="http://schemas.microsoft.com/office/drawing/2014/main" id="{112565F0-521B-0F06-7ECA-9CA86E03CE04}"/>
              </a:ext>
            </a:extLst>
          </p:cNvPr>
          <p:cNvSpPr>
            <a:spLocks noGrp="1"/>
          </p:cNvSpPr>
          <p:nvPr>
            <p:ph type="title"/>
          </p:nvPr>
        </p:nvSpPr>
        <p:spPr>
          <a:xfrm>
            <a:off x="341836" y="334405"/>
            <a:ext cx="11520000" cy="539667"/>
          </a:xfrm>
        </p:spPr>
        <p:txBody>
          <a:bodyPr anchor="t">
            <a:normAutofit/>
          </a:bodyPr>
          <a:lstStyle/>
          <a:p>
            <a:pPr algn="r"/>
            <a:r>
              <a:rPr lang="ja-JP" altLang="en-US" sz="1600" dirty="0"/>
              <a:t>提供会社：ワークスモバイルジャパン株式会社</a:t>
            </a:r>
            <a:endParaRPr lang="en-US" sz="1600" dirty="0"/>
          </a:p>
        </p:txBody>
      </p:sp>
      <p:sp>
        <p:nvSpPr>
          <p:cNvPr id="146" name="テキスト ボックス 23">
            <a:extLst>
              <a:ext uri="{FF2B5EF4-FFF2-40B4-BE49-F238E27FC236}">
                <a16:creationId xmlns:a16="http://schemas.microsoft.com/office/drawing/2014/main" id="{0F96CF55-0C27-79EA-EA9C-E5EF4CE4B651}"/>
              </a:ext>
            </a:extLst>
          </p:cNvPr>
          <p:cNvSpPr txBox="1"/>
          <p:nvPr/>
        </p:nvSpPr>
        <p:spPr>
          <a:xfrm>
            <a:off x="926358" y="686986"/>
            <a:ext cx="10332412" cy="461665"/>
          </a:xfrm>
          <a:prstGeom prst="rect">
            <a:avLst/>
          </a:prstGeom>
          <a:noFill/>
        </p:spPr>
        <p:txBody>
          <a:bodyPr wrap="square" lIns="91440" tIns="45720" rIns="91440" bIns="45720" anchor="t">
            <a:spAutoFit/>
          </a:bodyPr>
          <a:lstStyle/>
          <a:p>
            <a:pPr algn="ctr"/>
            <a:r>
              <a:rPr lang="ja-JP" altLang="en-US" sz="2400" b="1" dirty="0">
                <a:solidFill>
                  <a:srgbClr val="FF008C"/>
                </a:solidFill>
              </a:rPr>
              <a:t>充実した機能を備えたビジネス版</a:t>
            </a:r>
            <a:r>
              <a:rPr lang="en-US" altLang="ja-JP" sz="2400" b="1" dirty="0">
                <a:solidFill>
                  <a:srgbClr val="FF008C"/>
                </a:solidFill>
              </a:rPr>
              <a:t>LINE</a:t>
            </a:r>
          </a:p>
        </p:txBody>
      </p:sp>
      <p:sp>
        <p:nvSpPr>
          <p:cNvPr id="185" name="テキスト ボックス 26">
            <a:extLst>
              <a:ext uri="{FF2B5EF4-FFF2-40B4-BE49-F238E27FC236}">
                <a16:creationId xmlns:a16="http://schemas.microsoft.com/office/drawing/2014/main" id="{46049C6E-4297-9D8E-0628-BEF6D8097838}"/>
              </a:ext>
            </a:extLst>
          </p:cNvPr>
          <p:cNvSpPr txBox="1"/>
          <p:nvPr/>
        </p:nvSpPr>
        <p:spPr>
          <a:xfrm>
            <a:off x="383649" y="1131900"/>
            <a:ext cx="11422629" cy="646331"/>
          </a:xfrm>
          <a:prstGeom prst="rect">
            <a:avLst/>
          </a:prstGeom>
          <a:noFill/>
        </p:spPr>
        <p:txBody>
          <a:bodyPr wrap="square" rtlCol="0">
            <a:spAutoFit/>
          </a:bodyPr>
          <a:lstStyle/>
          <a:p>
            <a:pPr algn="ctr"/>
            <a:r>
              <a:rPr kumimoji="1" lang="ja-JP" altLang="en-US" dirty="0"/>
              <a:t>使い慣れた</a:t>
            </a:r>
            <a:r>
              <a:rPr kumimoji="1" lang="en-US" altLang="ja-JP" dirty="0"/>
              <a:t>LINE</a:t>
            </a:r>
            <a:r>
              <a:rPr kumimoji="1" lang="ja-JP" altLang="en-US" dirty="0"/>
              <a:t>をそのまま、</a:t>
            </a:r>
            <a:endParaRPr kumimoji="1" lang="en-US" altLang="ja-JP" dirty="0"/>
          </a:p>
          <a:p>
            <a:pPr algn="ctr"/>
            <a:r>
              <a:rPr kumimoji="1" lang="ja-JP" altLang="en-US" dirty="0"/>
              <a:t>各機能をビジネスに特化させたコミュニケーションアプリです。</a:t>
            </a:r>
          </a:p>
        </p:txBody>
      </p:sp>
      <p:pic>
        <p:nvPicPr>
          <p:cNvPr id="19" name="Picture 6" descr="LINE WORKS】「LINE」とつながる唯一のビジネスコミュニケーションツール「LINE WORKS」を提供開始 | ニュース | LINE株式会社">
            <a:extLst>
              <a:ext uri="{FF2B5EF4-FFF2-40B4-BE49-F238E27FC236}">
                <a16:creationId xmlns:a16="http://schemas.microsoft.com/office/drawing/2014/main" id="{89854657-89FC-82F4-A266-49338CB8A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64" y="160596"/>
            <a:ext cx="2393065" cy="52639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49">
            <a:extLst>
              <a:ext uri="{FF2B5EF4-FFF2-40B4-BE49-F238E27FC236}">
                <a16:creationId xmlns:a16="http://schemas.microsoft.com/office/drawing/2014/main" id="{7FBFEFC2-8A9E-89B8-6D3F-EB60848C7D5D}"/>
              </a:ext>
            </a:extLst>
          </p:cNvPr>
          <p:cNvSpPr txBox="1"/>
          <p:nvPr/>
        </p:nvSpPr>
        <p:spPr>
          <a:xfrm>
            <a:off x="1147827" y="901067"/>
            <a:ext cx="457200" cy="461665"/>
          </a:xfrm>
          <a:prstGeom prst="rect">
            <a:avLst/>
          </a:prstGeom>
          <a:noFill/>
        </p:spPr>
        <p:txBody>
          <a:bodyPr wrap="square">
            <a:spAutoFit/>
          </a:bodyPr>
          <a:lstStyle/>
          <a:p>
            <a:r>
              <a:rPr lang="en-US" altLang="ja-JP" sz="2400" b="1"/>
              <a:t>×</a:t>
            </a:r>
            <a:endParaRPr lang="ja-JP" altLang="en-US" sz="2400" b="1"/>
          </a:p>
        </p:txBody>
      </p:sp>
      <p:pic>
        <p:nvPicPr>
          <p:cNvPr id="5" name="Picture 4" descr="Logo&#10;&#10;Description automatically generated">
            <a:extLst>
              <a:ext uri="{FF2B5EF4-FFF2-40B4-BE49-F238E27FC236}">
                <a16:creationId xmlns:a16="http://schemas.microsoft.com/office/drawing/2014/main" id="{42D1FE48-D8BA-AF26-5279-F207DE3DF2D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608435" y="627536"/>
            <a:ext cx="904438" cy="904438"/>
          </a:xfrm>
          <a:prstGeom prst="rect">
            <a:avLst/>
          </a:prstGeom>
        </p:spPr>
      </p:pic>
      <p:pic>
        <p:nvPicPr>
          <p:cNvPr id="6" name="図 5" descr="アイコン&#10;&#10;自動的に生成された説明">
            <a:extLst>
              <a:ext uri="{FF2B5EF4-FFF2-40B4-BE49-F238E27FC236}">
                <a16:creationId xmlns:a16="http://schemas.microsoft.com/office/drawing/2014/main" id="{92DE008F-508F-1FE4-6B2F-497D574B0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629" y="789516"/>
            <a:ext cx="631949" cy="631318"/>
          </a:xfrm>
          <a:prstGeom prst="rect">
            <a:avLst/>
          </a:prstGeom>
        </p:spPr>
      </p:pic>
      <p:sp>
        <p:nvSpPr>
          <p:cNvPr id="7" name="思考の吹き出し: 雲形 9">
            <a:extLst>
              <a:ext uri="{FF2B5EF4-FFF2-40B4-BE49-F238E27FC236}">
                <a16:creationId xmlns:a16="http://schemas.microsoft.com/office/drawing/2014/main" id="{4EAB4260-5DC5-2A5D-B700-0A883CF0CEF3}"/>
              </a:ext>
            </a:extLst>
          </p:cNvPr>
          <p:cNvSpPr/>
          <p:nvPr/>
        </p:nvSpPr>
        <p:spPr>
          <a:xfrm>
            <a:off x="1497404" y="1857038"/>
            <a:ext cx="3200602" cy="741799"/>
          </a:xfrm>
          <a:prstGeom prst="wedgeRoundRectCallout">
            <a:avLst>
              <a:gd name="adj1" fmla="val -56259"/>
              <a:gd name="adj2" fmla="val 21519"/>
              <a:gd name="adj3" fmla="val 16667"/>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34" charset="-128"/>
                <a:ea typeface="Meiryo UI" panose="020B0604030504040204" pitchFamily="34" charset="-128"/>
              </a:rPr>
              <a:t>グループウエア導入を検討しているが</a:t>
            </a:r>
            <a:endParaRPr lang="en-US" altLang="ja-JP" sz="1400" dirty="0">
              <a:solidFill>
                <a:schemeClr val="tx1"/>
              </a:solidFill>
              <a:latin typeface="Meiryo UI" panose="020B0604030504040204" pitchFamily="34" charset="-128"/>
              <a:ea typeface="Meiryo UI" panose="020B0604030504040204" pitchFamily="34" charset="-128"/>
            </a:endParaRPr>
          </a:p>
          <a:p>
            <a:pPr algn="ctr"/>
            <a:r>
              <a:rPr lang="ja-JP" altLang="en-US" sz="1400" dirty="0">
                <a:solidFill>
                  <a:schemeClr val="tx1"/>
                </a:solidFill>
                <a:latin typeface="Meiryo UI" panose="020B0604030504040204" pitchFamily="34" charset="-128"/>
                <a:ea typeface="Meiryo UI" panose="020B0604030504040204" pitchFamily="34" charset="-128"/>
              </a:rPr>
              <a:t>コスト・時間がかかる</a:t>
            </a:r>
            <a:r>
              <a:rPr lang="en-US" altLang="ja-JP" sz="1400" dirty="0">
                <a:solidFill>
                  <a:schemeClr val="tx1"/>
                </a:solidFill>
                <a:latin typeface="Meiryo UI" panose="020B0604030504040204" pitchFamily="34" charset="-128"/>
                <a:ea typeface="Meiryo UI" panose="020B0604030504040204" pitchFamily="34" charset="-128"/>
              </a:rPr>
              <a:t>…</a:t>
            </a:r>
          </a:p>
        </p:txBody>
      </p:sp>
      <p:sp>
        <p:nvSpPr>
          <p:cNvPr id="8" name="テキスト ボックス 53">
            <a:extLst>
              <a:ext uri="{FF2B5EF4-FFF2-40B4-BE49-F238E27FC236}">
                <a16:creationId xmlns:a16="http://schemas.microsoft.com/office/drawing/2014/main" id="{2348E5A8-EE87-5A8A-456A-735038E1D9AC}"/>
              </a:ext>
            </a:extLst>
          </p:cNvPr>
          <p:cNvSpPr txBox="1"/>
          <p:nvPr/>
        </p:nvSpPr>
        <p:spPr>
          <a:xfrm>
            <a:off x="704308" y="5896108"/>
            <a:ext cx="3766851" cy="408623"/>
          </a:xfrm>
          <a:prstGeom prst="roundRect">
            <a:avLst/>
          </a:prstGeom>
          <a:noFill/>
          <a:ln w="38100">
            <a:solidFill>
              <a:srgbClr val="FF008C"/>
            </a:solidFill>
          </a:ln>
        </p:spPr>
        <p:txBody>
          <a:bodyPr wrap="square">
            <a:spAutoFit/>
          </a:bodyPr>
          <a:lstStyle/>
          <a:p>
            <a:pPr algn="ctr"/>
            <a:r>
              <a:rPr lang="ja-JP" altLang="en-US" sz="1400" b="1" dirty="0">
                <a:latin typeface="Meiryo UI" panose="020B0604030504040204" pitchFamily="34" charset="-128"/>
                <a:ea typeface="Meiryo UI" panose="020B0604030504040204" pitchFamily="34" charset="-128"/>
              </a:rPr>
              <a:t>無料トライアル実施中</a:t>
            </a:r>
            <a:r>
              <a:rPr lang="en-US" altLang="ja-JP" b="1" dirty="0">
                <a:solidFill>
                  <a:srgbClr val="FF008C"/>
                </a:solidFill>
                <a:latin typeface="Meiryo UI" panose="020B0604030504040204" pitchFamily="34" charset="-128"/>
                <a:ea typeface="Meiryo UI" panose="020B0604030504040204" pitchFamily="34" charset="-128"/>
              </a:rPr>
              <a:t>30</a:t>
            </a:r>
            <a:r>
              <a:rPr lang="ja-JP" altLang="en-US" b="1" dirty="0">
                <a:solidFill>
                  <a:srgbClr val="FF008C"/>
                </a:solidFill>
                <a:latin typeface="Meiryo UI" panose="020B0604030504040204" pitchFamily="34" charset="-128"/>
                <a:ea typeface="Meiryo UI" panose="020B0604030504040204" pitchFamily="34" charset="-128"/>
              </a:rPr>
              <a:t>日間無料</a:t>
            </a:r>
            <a:r>
              <a:rPr lang="en-US" altLang="ja-JP" sz="800" dirty="0">
                <a:latin typeface="Meiryo UI" panose="020B0604030504040204" pitchFamily="34" charset="-128"/>
                <a:ea typeface="Meiryo UI" panose="020B0604030504040204" pitchFamily="34" charset="-128"/>
              </a:rPr>
              <a:t>※1</a:t>
            </a:r>
            <a:endParaRPr lang="en-US" altLang="ja-JP" dirty="0">
              <a:latin typeface="Meiryo UI" panose="020B0604030504040204" pitchFamily="34" charset="-128"/>
              <a:ea typeface="Meiryo UI" panose="020B0604030504040204" pitchFamily="34" charset="-128"/>
            </a:endParaRPr>
          </a:p>
        </p:txBody>
      </p:sp>
      <p:sp>
        <p:nvSpPr>
          <p:cNvPr id="9" name="タイトル 1">
            <a:extLst>
              <a:ext uri="{FF2B5EF4-FFF2-40B4-BE49-F238E27FC236}">
                <a16:creationId xmlns:a16="http://schemas.microsoft.com/office/drawing/2014/main" id="{496A6B6F-C890-BFB1-9722-966B1206A4E6}"/>
              </a:ext>
            </a:extLst>
          </p:cNvPr>
          <p:cNvSpPr txBox="1">
            <a:spLocks/>
          </p:cNvSpPr>
          <p:nvPr/>
        </p:nvSpPr>
        <p:spPr>
          <a:xfrm>
            <a:off x="5029116" y="3562623"/>
            <a:ext cx="1994372" cy="847688"/>
          </a:xfrm>
          <a:prstGeom prst="rect">
            <a:avLst/>
          </a:prstGeom>
        </p:spPr>
        <p:txBody>
          <a:bodyPr anchor="ctr"/>
          <a:lstStyle>
            <a:lvl1pPr algn="l" defTabSz="914400" rtl="0" eaLnBrk="1" latinLnBrk="0" hangingPunct="1">
              <a:lnSpc>
                <a:spcPct val="90000"/>
              </a:lnSpc>
              <a:spcBef>
                <a:spcPct val="0"/>
              </a:spcBef>
              <a:buNone/>
              <a:defRPr kumimoji="1" sz="2800" kern="1200">
                <a:solidFill>
                  <a:schemeClr val="tx1">
                    <a:lumMod val="75000"/>
                    <a:lumOff val="25000"/>
                  </a:schemeClr>
                </a:solidFill>
                <a:latin typeface="Segoe UI" panose="020B0502040204020203" pitchFamily="34" charset="0"/>
                <a:ea typeface="Meiryo UI" panose="020B0604030504040204" pitchFamily="50" charset="-128"/>
                <a:cs typeface="Segoe UI" panose="020B0502040204020203" pitchFamily="34" charset="0"/>
              </a:defRPr>
            </a:lvl1pPr>
          </a:lstStyle>
          <a:p>
            <a:pPr algn="ctr">
              <a:lnSpc>
                <a:spcPct val="100000"/>
              </a:lnSpc>
            </a:pPr>
            <a:r>
              <a:rPr lang="ja-JP" altLang="en-US" sz="1200" b="1" spc="100" dirty="0">
                <a:solidFill>
                  <a:srgbClr val="000000">
                    <a:lumMod val="75000"/>
                    <a:lumOff val="25000"/>
                  </a:srgbClr>
                </a:solidFill>
                <a:latin typeface="Meiryo UI" panose="020B0604030504040204" pitchFamily="34" charset="-128"/>
                <a:ea typeface="Meiryo UI" panose="020B0604030504040204" pitchFamily="34" charset="-128"/>
              </a:rPr>
              <a:t>教育コスト不要</a:t>
            </a:r>
            <a:endParaRPr lang="en-US" altLang="ja-JP" sz="1200" b="1" spc="100" dirty="0">
              <a:solidFill>
                <a:srgbClr val="000000">
                  <a:lumMod val="75000"/>
                  <a:lumOff val="25000"/>
                </a:srgbClr>
              </a:solidFill>
              <a:latin typeface="Meiryo UI" panose="020B0604030504040204" pitchFamily="34" charset="-128"/>
              <a:ea typeface="Meiryo UI" panose="020B0604030504040204" pitchFamily="34" charset="-128"/>
            </a:endParaRPr>
          </a:p>
          <a:p>
            <a:pPr algn="ctr">
              <a:lnSpc>
                <a:spcPct val="100000"/>
              </a:lnSpc>
            </a:pPr>
            <a:r>
              <a:rPr lang="en-US" altLang="ja-JP" sz="1200" b="1" spc="100" dirty="0">
                <a:solidFill>
                  <a:srgbClr val="000000">
                    <a:lumMod val="75000"/>
                    <a:lumOff val="25000"/>
                  </a:srgbClr>
                </a:solidFill>
                <a:latin typeface="Meiryo UI" panose="020B0604030504040204" pitchFamily="34" charset="-128"/>
                <a:ea typeface="Meiryo UI" panose="020B0604030504040204" pitchFamily="34" charset="-128"/>
              </a:rPr>
              <a:t>IT</a:t>
            </a:r>
            <a:r>
              <a:rPr lang="ja-JP" altLang="en-US" sz="1200" b="1" spc="100" dirty="0">
                <a:solidFill>
                  <a:srgbClr val="000000">
                    <a:lumMod val="75000"/>
                    <a:lumOff val="25000"/>
                  </a:srgbClr>
                </a:solidFill>
                <a:latin typeface="Meiryo UI" panose="020B0604030504040204" pitchFamily="34" charset="-128"/>
                <a:ea typeface="Meiryo UI" panose="020B0604030504040204" pitchFamily="34" charset="-128"/>
              </a:rPr>
              <a:t>リテラシーを問わず</a:t>
            </a:r>
            <a:endParaRPr lang="en-US" altLang="ja-JP" sz="1200" b="1" spc="100" dirty="0">
              <a:solidFill>
                <a:srgbClr val="000000">
                  <a:lumMod val="75000"/>
                  <a:lumOff val="25000"/>
                </a:srgbClr>
              </a:solidFill>
              <a:latin typeface="Meiryo UI" panose="020B0604030504040204" pitchFamily="34" charset="-128"/>
              <a:ea typeface="Meiryo UI" panose="020B0604030504040204" pitchFamily="34" charset="-128"/>
            </a:endParaRPr>
          </a:p>
          <a:p>
            <a:pPr algn="ctr">
              <a:lnSpc>
                <a:spcPct val="100000"/>
              </a:lnSpc>
            </a:pPr>
            <a:r>
              <a:rPr lang="ja-JP" altLang="en-US" sz="1200" b="1" spc="100" dirty="0">
                <a:solidFill>
                  <a:srgbClr val="FF008C"/>
                </a:solidFill>
                <a:latin typeface="Meiryo UI" panose="020B0604030504040204" pitchFamily="34" charset="-128"/>
                <a:ea typeface="Meiryo UI" panose="020B0604030504040204" pitchFamily="34" charset="-128"/>
              </a:rPr>
              <a:t>だれでも使えるサービス</a:t>
            </a:r>
            <a:endParaRPr lang="en-US" altLang="ja-JP" sz="1200" b="1" spc="100" dirty="0">
              <a:solidFill>
                <a:srgbClr val="FF008C"/>
              </a:solidFill>
              <a:latin typeface="Meiryo UI" panose="020B0604030504040204" pitchFamily="34" charset="-128"/>
              <a:ea typeface="Meiryo UI" panose="020B0604030504040204" pitchFamily="34" charset="-128"/>
            </a:endParaRPr>
          </a:p>
        </p:txBody>
      </p:sp>
      <p:sp>
        <p:nvSpPr>
          <p:cNvPr id="10" name="角丸四角形 11">
            <a:extLst>
              <a:ext uri="{FF2B5EF4-FFF2-40B4-BE49-F238E27FC236}">
                <a16:creationId xmlns:a16="http://schemas.microsoft.com/office/drawing/2014/main" id="{9F356EBD-CD1D-7640-1A21-AF3C23A46716}"/>
              </a:ext>
            </a:extLst>
          </p:cNvPr>
          <p:cNvSpPr/>
          <p:nvPr/>
        </p:nvSpPr>
        <p:spPr>
          <a:xfrm>
            <a:off x="5093499" y="1974859"/>
            <a:ext cx="1957276" cy="415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ja-JP" altLang="en-US" sz="1400" b="1" u="sng" spc="100" dirty="0">
                <a:solidFill>
                  <a:srgbClr val="053766"/>
                </a:solidFill>
                <a:latin typeface="Meiryo UI" panose="020B0604030504040204" pitchFamily="34" charset="-128"/>
                <a:ea typeface="Meiryo UI" panose="020B0604030504040204" pitchFamily="34" charset="-128"/>
              </a:rPr>
              <a:t>国内利用</a:t>
            </a:r>
            <a:r>
              <a:rPr lang="en-US" altLang="ja-JP" sz="1400" b="1" u="sng" spc="100" dirty="0">
                <a:solidFill>
                  <a:srgbClr val="053766"/>
                </a:solidFill>
                <a:latin typeface="Meiryo UI" panose="020B0604030504040204" pitchFamily="34" charset="-128"/>
                <a:ea typeface="Meiryo UI" panose="020B0604030504040204" pitchFamily="34" charset="-128"/>
              </a:rPr>
              <a:t>43</a:t>
            </a:r>
            <a:r>
              <a:rPr lang="ja-JP" altLang="en-US" sz="1400" b="1" u="sng" spc="100" dirty="0">
                <a:solidFill>
                  <a:srgbClr val="053766"/>
                </a:solidFill>
                <a:latin typeface="Meiryo UI" panose="020B0604030504040204" pitchFamily="34" charset="-128"/>
                <a:ea typeface="Meiryo UI" panose="020B0604030504040204" pitchFamily="34" charset="-128"/>
              </a:rPr>
              <a:t>万社</a:t>
            </a:r>
          </a:p>
        </p:txBody>
      </p:sp>
      <p:sp>
        <p:nvSpPr>
          <p:cNvPr id="12" name="角丸四角形 29">
            <a:extLst>
              <a:ext uri="{FF2B5EF4-FFF2-40B4-BE49-F238E27FC236}">
                <a16:creationId xmlns:a16="http://schemas.microsoft.com/office/drawing/2014/main" id="{6215F64B-5319-8255-2A07-46091C311F11}"/>
              </a:ext>
            </a:extLst>
          </p:cNvPr>
          <p:cNvSpPr/>
          <p:nvPr/>
        </p:nvSpPr>
        <p:spPr>
          <a:xfrm>
            <a:off x="9711435" y="1928990"/>
            <a:ext cx="2213927" cy="4001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ja-JP" altLang="en-US" sz="1400" b="1" u="sng" spc="100" dirty="0">
                <a:solidFill>
                  <a:srgbClr val="053766"/>
                </a:solidFill>
                <a:latin typeface="Meiryo UI" panose="020B0604030504040204" pitchFamily="34" charset="-128"/>
                <a:ea typeface="Meiryo UI" panose="020B0604030504040204" pitchFamily="34" charset="-128"/>
              </a:rPr>
              <a:t>管理もできて</a:t>
            </a:r>
            <a:endParaRPr lang="en-US" altLang="ja-JP" sz="1400" b="1" u="sng" spc="100" dirty="0">
              <a:solidFill>
                <a:srgbClr val="053766"/>
              </a:solidFill>
              <a:latin typeface="Meiryo UI" panose="020B0604030504040204" pitchFamily="34" charset="-128"/>
              <a:ea typeface="Meiryo UI" panose="020B0604030504040204" pitchFamily="34" charset="-128"/>
            </a:endParaRPr>
          </a:p>
          <a:p>
            <a:pPr algn="ctr">
              <a:lnSpc>
                <a:spcPct val="100000"/>
              </a:lnSpc>
            </a:pPr>
            <a:r>
              <a:rPr lang="ja-JP" altLang="en-US" sz="1400" b="1" u="sng" spc="100" dirty="0">
                <a:solidFill>
                  <a:srgbClr val="053766"/>
                </a:solidFill>
                <a:latin typeface="Meiryo UI" panose="020B0604030504040204" pitchFamily="34" charset="-128"/>
                <a:ea typeface="Meiryo UI" panose="020B0604030504040204" pitchFamily="34" charset="-128"/>
              </a:rPr>
              <a:t>安心なセキュリティ</a:t>
            </a:r>
          </a:p>
        </p:txBody>
      </p:sp>
      <p:sp>
        <p:nvSpPr>
          <p:cNvPr id="14" name="タイトル 1">
            <a:extLst>
              <a:ext uri="{FF2B5EF4-FFF2-40B4-BE49-F238E27FC236}">
                <a16:creationId xmlns:a16="http://schemas.microsoft.com/office/drawing/2014/main" id="{E204FDA1-30B0-34ED-798F-2A4F5D185351}"/>
              </a:ext>
            </a:extLst>
          </p:cNvPr>
          <p:cNvSpPr txBox="1">
            <a:spLocks/>
          </p:cNvSpPr>
          <p:nvPr/>
        </p:nvSpPr>
        <p:spPr>
          <a:xfrm>
            <a:off x="9620523" y="3579610"/>
            <a:ext cx="2304839" cy="847688"/>
          </a:xfrm>
          <a:prstGeom prst="rect">
            <a:avLst/>
          </a:prstGeom>
        </p:spPr>
        <p:txBody>
          <a:bodyPr anchor="ctr"/>
          <a:lstStyle>
            <a:lvl1pPr algn="l" defTabSz="914400" rtl="0" eaLnBrk="1" latinLnBrk="0" hangingPunct="1">
              <a:lnSpc>
                <a:spcPct val="90000"/>
              </a:lnSpc>
              <a:spcBef>
                <a:spcPct val="0"/>
              </a:spcBef>
              <a:buNone/>
              <a:defRPr kumimoji="1" sz="2800" kern="1200">
                <a:solidFill>
                  <a:schemeClr val="tx1">
                    <a:lumMod val="75000"/>
                    <a:lumOff val="25000"/>
                  </a:schemeClr>
                </a:solidFill>
                <a:latin typeface="Segoe UI" panose="020B0502040204020203" pitchFamily="34" charset="0"/>
                <a:ea typeface="Meiryo UI" panose="020B0604030504040204" pitchFamily="50" charset="-128"/>
                <a:cs typeface="Segoe UI" panose="020B0502040204020203" pitchFamily="34" charset="0"/>
              </a:defRPr>
            </a:lvl1pPr>
          </a:lstStyle>
          <a:p>
            <a:pPr algn="ctr">
              <a:lnSpc>
                <a:spcPct val="100000"/>
              </a:lnSpc>
            </a:pPr>
            <a:r>
              <a:rPr lang="ja-JP" altLang="en-US" sz="1200" b="1" spc="100" dirty="0">
                <a:solidFill>
                  <a:srgbClr val="000000">
                    <a:lumMod val="75000"/>
                    <a:lumOff val="25000"/>
                  </a:srgbClr>
                </a:solidFill>
                <a:latin typeface="Meiryo UI" panose="020B0604030504040204" pitchFamily="34" charset="-128"/>
                <a:ea typeface="Meiryo UI" panose="020B0604030504040204" pitchFamily="34" charset="-128"/>
              </a:rPr>
              <a:t>金融機関も認める</a:t>
            </a:r>
            <a:endParaRPr lang="en-US" altLang="ja-JP" sz="1200" b="1" spc="100" dirty="0">
              <a:solidFill>
                <a:srgbClr val="000000">
                  <a:lumMod val="75000"/>
                  <a:lumOff val="25000"/>
                </a:srgbClr>
              </a:solidFill>
              <a:latin typeface="Meiryo UI" panose="020B0604030504040204" pitchFamily="34" charset="-128"/>
              <a:ea typeface="Meiryo UI" panose="020B0604030504040204" pitchFamily="34" charset="-128"/>
            </a:endParaRPr>
          </a:p>
          <a:p>
            <a:pPr algn="ctr">
              <a:lnSpc>
                <a:spcPct val="100000"/>
              </a:lnSpc>
            </a:pPr>
            <a:r>
              <a:rPr lang="ja-JP" altLang="en-US" sz="1200" b="1" spc="100" dirty="0">
                <a:solidFill>
                  <a:srgbClr val="000000">
                    <a:lumMod val="75000"/>
                    <a:lumOff val="25000"/>
                  </a:srgbClr>
                </a:solidFill>
                <a:latin typeface="Meiryo UI" panose="020B0604030504040204" pitchFamily="34" charset="-128"/>
                <a:ea typeface="Meiryo UI" panose="020B0604030504040204" pitchFamily="34" charset="-128"/>
              </a:rPr>
              <a:t>セキュリティをご提供</a:t>
            </a:r>
            <a:endParaRPr lang="en-US" altLang="ja-JP" sz="1200" b="1" spc="100" dirty="0">
              <a:solidFill>
                <a:srgbClr val="000000">
                  <a:lumMod val="75000"/>
                  <a:lumOff val="25000"/>
                </a:srgbClr>
              </a:solidFill>
              <a:latin typeface="Meiryo UI" panose="020B0604030504040204" pitchFamily="34" charset="-128"/>
              <a:ea typeface="Meiryo UI" panose="020B0604030504040204" pitchFamily="34" charset="-128"/>
            </a:endParaRPr>
          </a:p>
          <a:p>
            <a:pPr algn="ctr">
              <a:lnSpc>
                <a:spcPct val="100000"/>
              </a:lnSpc>
            </a:pPr>
            <a:r>
              <a:rPr lang="ja-JP" altLang="en-US" sz="1200" b="1" spc="100" dirty="0">
                <a:solidFill>
                  <a:srgbClr val="FF008C"/>
                </a:solidFill>
                <a:latin typeface="Meiryo UI" panose="020B0604030504040204" pitchFamily="34" charset="-128"/>
                <a:ea typeface="Meiryo UI" panose="020B0604030504040204" pitchFamily="34" charset="-128"/>
              </a:rPr>
              <a:t>お客様の情報をお守りします</a:t>
            </a:r>
            <a:endParaRPr lang="en-US" altLang="ja-JP" sz="1200" b="1" spc="100" dirty="0">
              <a:solidFill>
                <a:srgbClr val="FF008C"/>
              </a:solidFill>
              <a:latin typeface="Meiryo UI" panose="020B0604030504040204" pitchFamily="34" charset="-128"/>
              <a:ea typeface="Meiryo UI" panose="020B0604030504040204" pitchFamily="34" charset="-128"/>
            </a:endParaRPr>
          </a:p>
        </p:txBody>
      </p:sp>
      <p:sp>
        <p:nvSpPr>
          <p:cNvPr id="15" name="角丸四角形 21">
            <a:extLst>
              <a:ext uri="{FF2B5EF4-FFF2-40B4-BE49-F238E27FC236}">
                <a16:creationId xmlns:a16="http://schemas.microsoft.com/office/drawing/2014/main" id="{3E6DFD03-7EE4-B537-28C1-654FA1F8EB07}"/>
              </a:ext>
            </a:extLst>
          </p:cNvPr>
          <p:cNvSpPr/>
          <p:nvPr/>
        </p:nvSpPr>
        <p:spPr>
          <a:xfrm>
            <a:off x="7222486" y="1895892"/>
            <a:ext cx="2213927" cy="4618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ja-JP" sz="1400" b="1" u="sng" spc="100" dirty="0">
                <a:solidFill>
                  <a:srgbClr val="053766"/>
                </a:solidFill>
                <a:latin typeface="Meiryo UI" panose="020B0604030504040204" pitchFamily="34" charset="-128"/>
                <a:ea typeface="Meiryo UI" panose="020B0604030504040204" pitchFamily="34" charset="-128"/>
              </a:rPr>
              <a:t>LINE</a:t>
            </a:r>
            <a:r>
              <a:rPr lang="ja-JP" altLang="en-US" sz="1400" b="1" u="sng" spc="100" dirty="0">
                <a:solidFill>
                  <a:srgbClr val="053766"/>
                </a:solidFill>
                <a:latin typeface="Meiryo UI" panose="020B0604030504040204" pitchFamily="34" charset="-128"/>
                <a:ea typeface="Meiryo UI" panose="020B0604030504040204" pitchFamily="34" charset="-128"/>
              </a:rPr>
              <a:t>とつながる</a:t>
            </a:r>
            <a:endParaRPr lang="en-US" altLang="ja-JP" sz="1400" b="1" u="sng" spc="100" dirty="0">
              <a:solidFill>
                <a:srgbClr val="053766"/>
              </a:solidFill>
              <a:latin typeface="Meiryo UI" panose="020B0604030504040204" pitchFamily="34" charset="-128"/>
              <a:ea typeface="Meiryo UI" panose="020B0604030504040204" pitchFamily="34" charset="-128"/>
            </a:endParaRPr>
          </a:p>
          <a:p>
            <a:pPr algn="ctr">
              <a:lnSpc>
                <a:spcPct val="100000"/>
              </a:lnSpc>
            </a:pPr>
            <a:r>
              <a:rPr lang="ja-JP" altLang="en-US" sz="1400" b="1" u="sng" spc="100" dirty="0">
                <a:solidFill>
                  <a:srgbClr val="053766"/>
                </a:solidFill>
                <a:latin typeface="Meiryo UI" panose="020B0604030504040204" pitchFamily="34" charset="-128"/>
                <a:ea typeface="Meiryo UI" panose="020B0604030504040204" pitchFamily="34" charset="-128"/>
              </a:rPr>
              <a:t>唯一のビジネスチャット</a:t>
            </a:r>
          </a:p>
        </p:txBody>
      </p:sp>
      <p:sp>
        <p:nvSpPr>
          <p:cNvPr id="17" name="タイトル 1">
            <a:extLst>
              <a:ext uri="{FF2B5EF4-FFF2-40B4-BE49-F238E27FC236}">
                <a16:creationId xmlns:a16="http://schemas.microsoft.com/office/drawing/2014/main" id="{5CADC115-23C1-1C40-4BB1-6055B84D0483}"/>
              </a:ext>
            </a:extLst>
          </p:cNvPr>
          <p:cNvSpPr txBox="1">
            <a:spLocks/>
          </p:cNvSpPr>
          <p:nvPr/>
        </p:nvSpPr>
        <p:spPr>
          <a:xfrm>
            <a:off x="7058239" y="3555816"/>
            <a:ext cx="2773326" cy="847688"/>
          </a:xfrm>
          <a:prstGeom prst="rect">
            <a:avLst/>
          </a:prstGeom>
        </p:spPr>
        <p:txBody>
          <a:bodyPr anchor="ctr"/>
          <a:lstStyle>
            <a:lvl1pPr algn="l" defTabSz="914400" rtl="0" eaLnBrk="1" latinLnBrk="0" hangingPunct="1">
              <a:lnSpc>
                <a:spcPct val="90000"/>
              </a:lnSpc>
              <a:spcBef>
                <a:spcPct val="0"/>
              </a:spcBef>
              <a:buNone/>
              <a:defRPr kumimoji="1" sz="2800" kern="1200">
                <a:solidFill>
                  <a:schemeClr val="tx1">
                    <a:lumMod val="75000"/>
                    <a:lumOff val="25000"/>
                  </a:schemeClr>
                </a:solidFill>
                <a:latin typeface="Segoe UI" panose="020B0502040204020203" pitchFamily="34" charset="0"/>
                <a:ea typeface="Meiryo UI" panose="020B0604030504040204" pitchFamily="50" charset="-128"/>
                <a:cs typeface="Segoe UI" panose="020B0502040204020203" pitchFamily="34" charset="0"/>
              </a:defRPr>
            </a:lvl1pPr>
          </a:lstStyle>
          <a:p>
            <a:pPr algn="ctr">
              <a:lnSpc>
                <a:spcPct val="100000"/>
              </a:lnSpc>
            </a:pPr>
            <a:r>
              <a:rPr lang="ja-JP" altLang="en-US" sz="1200" b="1" spc="100" dirty="0">
                <a:solidFill>
                  <a:srgbClr val="000000">
                    <a:lumMod val="75000"/>
                    <a:lumOff val="25000"/>
                  </a:srgbClr>
                </a:solidFill>
                <a:latin typeface="Meiryo UI" panose="020B0604030504040204" pitchFamily="34" charset="-128"/>
                <a:ea typeface="Meiryo UI" panose="020B0604030504040204" pitchFamily="34" charset="-128"/>
              </a:rPr>
              <a:t>社内だけでなく、</a:t>
            </a:r>
            <a:endParaRPr lang="en-US" altLang="ja-JP" sz="1200" b="1" spc="100" dirty="0">
              <a:solidFill>
                <a:srgbClr val="000000">
                  <a:lumMod val="75000"/>
                  <a:lumOff val="25000"/>
                </a:srgbClr>
              </a:solidFill>
              <a:latin typeface="Meiryo UI" panose="020B0604030504040204" pitchFamily="34" charset="-128"/>
              <a:ea typeface="Meiryo UI" panose="020B0604030504040204" pitchFamily="34" charset="-128"/>
            </a:endParaRPr>
          </a:p>
          <a:p>
            <a:pPr algn="ctr">
              <a:lnSpc>
                <a:spcPct val="100000"/>
              </a:lnSpc>
            </a:pPr>
            <a:r>
              <a:rPr lang="ja-JP" altLang="en-US" sz="1200" b="1" spc="100" dirty="0">
                <a:solidFill>
                  <a:srgbClr val="000000">
                    <a:lumMod val="75000"/>
                    <a:lumOff val="25000"/>
                  </a:srgbClr>
                </a:solidFill>
                <a:latin typeface="Meiryo UI" panose="020B0604030504040204" pitchFamily="34" charset="-128"/>
                <a:ea typeface="Meiryo UI" panose="020B0604030504040204" pitchFamily="34" charset="-128"/>
              </a:rPr>
              <a:t>お客様とお取引先との</a:t>
            </a:r>
            <a:endParaRPr lang="en-US" altLang="ja-JP" sz="1200" b="1" spc="100" dirty="0">
              <a:solidFill>
                <a:srgbClr val="000000">
                  <a:lumMod val="75000"/>
                  <a:lumOff val="25000"/>
                </a:srgbClr>
              </a:solidFill>
              <a:latin typeface="Meiryo UI" panose="020B0604030504040204" pitchFamily="34" charset="-128"/>
              <a:ea typeface="Meiryo UI" panose="020B0604030504040204" pitchFamily="34" charset="-128"/>
            </a:endParaRPr>
          </a:p>
          <a:p>
            <a:pPr algn="ctr">
              <a:lnSpc>
                <a:spcPct val="100000"/>
              </a:lnSpc>
            </a:pPr>
            <a:r>
              <a:rPr lang="ja-JP" altLang="en-US" sz="1200" b="1" spc="100" dirty="0">
                <a:solidFill>
                  <a:srgbClr val="000000">
                    <a:lumMod val="75000"/>
                    <a:lumOff val="25000"/>
                  </a:srgbClr>
                </a:solidFill>
                <a:latin typeface="Meiryo UI" panose="020B0604030504040204" pitchFamily="34" charset="-128"/>
                <a:ea typeface="Meiryo UI" panose="020B0604030504040204" pitchFamily="34" charset="-128"/>
              </a:rPr>
              <a:t>コミュニケーションも</a:t>
            </a:r>
            <a:endParaRPr lang="en-US" altLang="ja-JP" sz="1200" b="1" spc="100" dirty="0">
              <a:solidFill>
                <a:srgbClr val="000000">
                  <a:lumMod val="75000"/>
                  <a:lumOff val="25000"/>
                </a:srgbClr>
              </a:solidFill>
              <a:latin typeface="Meiryo UI" panose="020B0604030504040204" pitchFamily="34" charset="-128"/>
              <a:ea typeface="Meiryo UI" panose="020B0604030504040204" pitchFamily="34" charset="-128"/>
            </a:endParaRPr>
          </a:p>
          <a:p>
            <a:pPr algn="ctr">
              <a:lnSpc>
                <a:spcPct val="100000"/>
              </a:lnSpc>
            </a:pPr>
            <a:r>
              <a:rPr lang="en-US" altLang="ja-JP" sz="1200" b="1" spc="100" dirty="0">
                <a:solidFill>
                  <a:srgbClr val="FF008C"/>
                </a:solidFill>
                <a:latin typeface="Meiryo UI" panose="020B0604030504040204" pitchFamily="34" charset="-128"/>
                <a:ea typeface="Meiryo UI" panose="020B0604030504040204" pitchFamily="34" charset="-128"/>
              </a:rPr>
              <a:t>LINE</a:t>
            </a:r>
            <a:r>
              <a:rPr lang="ja-JP" altLang="en-US" sz="1200" b="1" spc="100" dirty="0">
                <a:solidFill>
                  <a:srgbClr val="FF008C"/>
                </a:solidFill>
                <a:latin typeface="Meiryo UI" panose="020B0604030504040204" pitchFamily="34" charset="-128"/>
                <a:ea typeface="Meiryo UI" panose="020B0604030504040204" pitchFamily="34" charset="-128"/>
              </a:rPr>
              <a:t> </a:t>
            </a:r>
            <a:r>
              <a:rPr lang="en-US" altLang="ja-JP" sz="1200" b="1" spc="100" dirty="0">
                <a:solidFill>
                  <a:srgbClr val="FF008C"/>
                </a:solidFill>
                <a:latin typeface="Meiryo UI" panose="020B0604030504040204" pitchFamily="34" charset="-128"/>
                <a:ea typeface="Meiryo UI" panose="020B0604030504040204" pitchFamily="34" charset="-128"/>
              </a:rPr>
              <a:t>WORKS</a:t>
            </a:r>
            <a:r>
              <a:rPr lang="ja-JP" altLang="en-US" sz="1200" b="1" spc="100" dirty="0">
                <a:solidFill>
                  <a:srgbClr val="FF008C"/>
                </a:solidFill>
                <a:latin typeface="Meiryo UI" panose="020B0604030504040204" pitchFamily="34" charset="-128"/>
                <a:ea typeface="Meiryo UI" panose="020B0604030504040204" pitchFamily="34" charset="-128"/>
              </a:rPr>
              <a:t>ひとつで完結</a:t>
            </a:r>
            <a:endParaRPr lang="en-US" altLang="ja-JP" sz="1200" b="1" spc="100" dirty="0">
              <a:solidFill>
                <a:srgbClr val="FF008C"/>
              </a:solidFill>
              <a:latin typeface="Meiryo UI" panose="020B0604030504040204" pitchFamily="34" charset="-128"/>
              <a:ea typeface="Meiryo UI" panose="020B0604030504040204" pitchFamily="34" charset="-128"/>
            </a:endParaRPr>
          </a:p>
        </p:txBody>
      </p:sp>
      <p:graphicFrame>
        <p:nvGraphicFramePr>
          <p:cNvPr id="18" name="表 57">
            <a:extLst>
              <a:ext uri="{FF2B5EF4-FFF2-40B4-BE49-F238E27FC236}">
                <a16:creationId xmlns:a16="http://schemas.microsoft.com/office/drawing/2014/main" id="{550B7BFD-97DB-945C-16DA-81DE5ABB5B55}"/>
              </a:ext>
            </a:extLst>
          </p:cNvPr>
          <p:cNvGraphicFramePr>
            <a:graphicFrameLocks noGrp="1"/>
          </p:cNvGraphicFramePr>
          <p:nvPr/>
        </p:nvGraphicFramePr>
        <p:xfrm>
          <a:off x="378060" y="4270283"/>
          <a:ext cx="4591656" cy="1341120"/>
        </p:xfrm>
        <a:graphic>
          <a:graphicData uri="http://schemas.openxmlformats.org/drawingml/2006/table">
            <a:tbl>
              <a:tblPr firstRow="1" bandRow="1">
                <a:tableStyleId>{5C22544A-7EE6-4342-B048-85BDC9FD1C3A}</a:tableStyleId>
              </a:tblPr>
              <a:tblGrid>
                <a:gridCol w="746075">
                  <a:extLst>
                    <a:ext uri="{9D8B030D-6E8A-4147-A177-3AD203B41FA5}">
                      <a16:colId xmlns:a16="http://schemas.microsoft.com/office/drawing/2014/main" val="3032311774"/>
                    </a:ext>
                  </a:extLst>
                </a:gridCol>
                <a:gridCol w="539014">
                  <a:extLst>
                    <a:ext uri="{9D8B030D-6E8A-4147-A177-3AD203B41FA5}">
                      <a16:colId xmlns:a16="http://schemas.microsoft.com/office/drawing/2014/main" val="1180379891"/>
                    </a:ext>
                  </a:extLst>
                </a:gridCol>
                <a:gridCol w="642001">
                  <a:extLst>
                    <a:ext uri="{9D8B030D-6E8A-4147-A177-3AD203B41FA5}">
                      <a16:colId xmlns:a16="http://schemas.microsoft.com/office/drawing/2014/main" val="3962806899"/>
                    </a:ext>
                  </a:extLst>
                </a:gridCol>
                <a:gridCol w="1280516">
                  <a:extLst>
                    <a:ext uri="{9D8B030D-6E8A-4147-A177-3AD203B41FA5}">
                      <a16:colId xmlns:a16="http://schemas.microsoft.com/office/drawing/2014/main" val="254951969"/>
                    </a:ext>
                  </a:extLst>
                </a:gridCol>
                <a:gridCol w="1384050">
                  <a:extLst>
                    <a:ext uri="{9D8B030D-6E8A-4147-A177-3AD203B41FA5}">
                      <a16:colId xmlns:a16="http://schemas.microsoft.com/office/drawing/2014/main" val="3649878369"/>
                    </a:ext>
                  </a:extLst>
                </a:gridCol>
              </a:tblGrid>
              <a:tr h="357187">
                <a:tc gridSpan="2">
                  <a:txBody>
                    <a:bodyPr/>
                    <a:lstStyle/>
                    <a:p>
                      <a:pPr algn="ctr"/>
                      <a:r>
                        <a:rPr lang="ja-JP" altLang="en-US" sz="1100" dirty="0">
                          <a:solidFill>
                            <a:srgbClr val="FFFFFF"/>
                          </a:solidFill>
                          <a:latin typeface="Meiryo UI" panose="020B0604030504040204" pitchFamily="34" charset="-128"/>
                          <a:ea typeface="Meiryo UI" panose="020B0604030504040204" pitchFamily="34" charset="-128"/>
                        </a:rPr>
                        <a:t>製品プラン</a:t>
                      </a:r>
                      <a:endParaRPr lang="en-US" sz="1100" dirty="0">
                        <a:solidFill>
                          <a:srgbClr val="FFFFFF"/>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ja-JP" altLang="en-US" sz="1100" dirty="0">
                          <a:solidFill>
                            <a:srgbClr val="FFFFFF"/>
                          </a:solidFill>
                          <a:latin typeface="Meiryo UI" panose="020B0604030504040204" pitchFamily="34" charset="-128"/>
                          <a:ea typeface="Meiryo UI" panose="020B0604030504040204" pitchFamily="34" charset="-128"/>
                        </a:rPr>
                        <a:t>フリー　</a:t>
                      </a:r>
                      <a:endParaRPr lang="en-US" altLang="ja-JP" sz="1100" dirty="0">
                        <a:solidFill>
                          <a:srgbClr val="FFFFFF"/>
                        </a:solidFill>
                        <a:latin typeface="Meiryo UI" panose="020B0604030504040204" pitchFamily="34" charset="-128"/>
                        <a:ea typeface="Meiryo UI" panose="020B0604030504040204" pitchFamily="34" charset="-128"/>
                      </a:endParaRPr>
                    </a:p>
                    <a:p>
                      <a:pPr algn="ctr"/>
                      <a:r>
                        <a:rPr lang="en-US" altLang="ja-JP" sz="1100" dirty="0">
                          <a:solidFill>
                            <a:srgbClr val="FFFFFF"/>
                          </a:solidFill>
                          <a:latin typeface="Meiryo UI" panose="020B0604030504040204" pitchFamily="34" charset="-128"/>
                          <a:ea typeface="Meiryo UI" panose="020B0604030504040204" pitchFamily="34" charset="-128"/>
                        </a:rPr>
                        <a:t>Free</a:t>
                      </a:r>
                      <a:endParaRPr lang="en-US" sz="1100" dirty="0">
                        <a:solidFill>
                          <a:srgbClr val="FFFFFF"/>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pPr algn="ctr"/>
                      <a:r>
                        <a:rPr lang="ja-JP" altLang="en-US" sz="1100" dirty="0">
                          <a:solidFill>
                            <a:srgbClr val="FFFFFF"/>
                          </a:solidFill>
                          <a:latin typeface="Meiryo UI" panose="020B0604030504040204" pitchFamily="34" charset="-128"/>
                          <a:ea typeface="Meiryo UI" panose="020B0604030504040204" pitchFamily="34" charset="-128"/>
                        </a:rPr>
                        <a:t>スタンダード　</a:t>
                      </a:r>
                      <a:endParaRPr lang="en-US" altLang="ja-JP" sz="1100" dirty="0">
                        <a:solidFill>
                          <a:srgbClr val="FFFFFF"/>
                        </a:solidFill>
                        <a:latin typeface="Meiryo UI" panose="020B0604030504040204" pitchFamily="34" charset="-128"/>
                        <a:ea typeface="Meiryo UI" panose="020B0604030504040204" pitchFamily="34" charset="-128"/>
                      </a:endParaRPr>
                    </a:p>
                    <a:p>
                      <a:pPr algn="ctr"/>
                      <a:r>
                        <a:rPr lang="en-US" altLang="ja-JP" sz="1100" dirty="0">
                          <a:solidFill>
                            <a:srgbClr val="FFFFFF"/>
                          </a:solidFill>
                          <a:latin typeface="Meiryo UI" panose="020B0604030504040204" pitchFamily="34" charset="-128"/>
                          <a:ea typeface="Meiryo UI" panose="020B0604030504040204" pitchFamily="34" charset="-128"/>
                        </a:rPr>
                        <a:t>Standard</a:t>
                      </a:r>
                      <a:endParaRPr lang="en-US" sz="1100" dirty="0">
                        <a:solidFill>
                          <a:srgbClr val="FFFFFF"/>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53766"/>
                    </a:solidFill>
                  </a:tcPr>
                </a:tc>
                <a:tc>
                  <a:txBody>
                    <a:bodyPr/>
                    <a:lstStyle/>
                    <a:p>
                      <a:pPr algn="ctr"/>
                      <a:r>
                        <a:rPr lang="ja-JP" altLang="en-US" sz="1100" dirty="0">
                          <a:solidFill>
                            <a:srgbClr val="FFFFFF"/>
                          </a:solidFill>
                          <a:latin typeface="Meiryo UI" panose="020B0604030504040204" pitchFamily="34" charset="-128"/>
                          <a:ea typeface="Meiryo UI" panose="020B0604030504040204" pitchFamily="34" charset="-128"/>
                        </a:rPr>
                        <a:t>アドバンスド</a:t>
                      </a:r>
                      <a:endParaRPr lang="en-US" altLang="ja-JP" sz="1100" dirty="0">
                        <a:solidFill>
                          <a:srgbClr val="FFFFFF"/>
                        </a:solidFill>
                        <a:latin typeface="Meiryo UI" panose="020B0604030504040204" pitchFamily="34" charset="-128"/>
                        <a:ea typeface="Meiryo UI" panose="020B0604030504040204" pitchFamily="34" charset="-128"/>
                      </a:endParaRPr>
                    </a:p>
                    <a:p>
                      <a:pPr algn="ctr"/>
                      <a:r>
                        <a:rPr lang="en-US" altLang="ja-JP" sz="1100" dirty="0">
                          <a:solidFill>
                            <a:srgbClr val="FFFFFF"/>
                          </a:solidFill>
                          <a:latin typeface="Meiryo UI" panose="020B0604030504040204" pitchFamily="34" charset="-128"/>
                          <a:ea typeface="Meiryo UI" panose="020B0604030504040204" pitchFamily="34" charset="-128"/>
                        </a:rPr>
                        <a:t>Advanced</a:t>
                      </a:r>
                      <a:endParaRPr lang="en-US" sz="1100" dirty="0">
                        <a:solidFill>
                          <a:srgbClr val="FFFFFF"/>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53766"/>
                    </a:solidFill>
                  </a:tcPr>
                </a:tc>
                <a:extLst>
                  <a:ext uri="{0D108BD9-81ED-4DB2-BD59-A6C34878D82A}">
                    <a16:rowId xmlns:a16="http://schemas.microsoft.com/office/drawing/2014/main" val="1892012477"/>
                  </a:ext>
                </a:extLst>
              </a:tr>
              <a:tr h="382700">
                <a:tc rowSpan="2">
                  <a:txBody>
                    <a:bodyPr/>
                    <a:lstStyle/>
                    <a:p>
                      <a:pPr algn="ctr"/>
                      <a:r>
                        <a:rPr lang="ja-JP" altLang="en-US" sz="1000" b="0" dirty="0">
                          <a:solidFill>
                            <a:schemeClr val="tx1"/>
                          </a:solidFill>
                          <a:latin typeface="Meiryo UI" panose="020B0604030504040204" pitchFamily="34" charset="-128"/>
                          <a:ea typeface="Meiryo UI" panose="020B0604030504040204" pitchFamily="34" charset="-128"/>
                        </a:rPr>
                        <a:t>利用料金</a:t>
                      </a:r>
                      <a:endParaRPr lang="en-US" altLang="ja-JP" sz="1000" b="0" dirty="0">
                        <a:solidFill>
                          <a:schemeClr val="tx1"/>
                        </a:solidFill>
                        <a:latin typeface="Meiryo UI" panose="020B0604030504040204" pitchFamily="34" charset="-128"/>
                        <a:ea typeface="Meiryo UI" panose="020B0604030504040204" pitchFamily="34" charset="-128"/>
                      </a:endParaRPr>
                    </a:p>
                    <a:p>
                      <a:pPr algn="ctr"/>
                      <a:r>
                        <a:rPr lang="en-US" altLang="ja-JP" sz="1000" b="0" dirty="0">
                          <a:solidFill>
                            <a:schemeClr val="tx1"/>
                          </a:solidFill>
                          <a:latin typeface="Meiryo UI" panose="020B0604030504040204" pitchFamily="34" charset="-128"/>
                          <a:ea typeface="Meiryo UI" panose="020B0604030504040204" pitchFamily="34" charset="-128"/>
                        </a:rPr>
                        <a:t>/</a:t>
                      </a:r>
                      <a:r>
                        <a:rPr lang="ja-JP" altLang="en-US" sz="1000" b="0" dirty="0">
                          <a:solidFill>
                            <a:schemeClr val="tx1"/>
                          </a:solidFill>
                          <a:latin typeface="Meiryo UI" panose="020B0604030504040204" pitchFamily="34" charset="-128"/>
                          <a:ea typeface="Meiryo UI" panose="020B0604030504040204" pitchFamily="34" charset="-128"/>
                        </a:rPr>
                        <a:t>ユーザ</a:t>
                      </a:r>
                      <a:endParaRPr lang="en-US" sz="1000" b="0" dirty="0">
                        <a:solidFill>
                          <a:schemeClr val="tx1"/>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ja-JP" altLang="en-US" sz="1200" b="0" dirty="0">
                          <a:solidFill>
                            <a:schemeClr val="tx1"/>
                          </a:solidFill>
                          <a:latin typeface="Meiryo UI" panose="020B0604030504040204" pitchFamily="34" charset="-128"/>
                          <a:ea typeface="Meiryo UI" panose="020B0604030504040204" pitchFamily="34" charset="-128"/>
                        </a:rPr>
                        <a:t>年額</a:t>
                      </a:r>
                      <a:endParaRPr lang="en-US" sz="1200" b="0" dirty="0">
                        <a:solidFill>
                          <a:schemeClr val="tx1"/>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2">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eiryo UI" panose="020B0604030504040204" pitchFamily="34" charset="-128"/>
                          <a:ea typeface="Meiryo UI" panose="020B0604030504040204" pitchFamily="34" charset="-128"/>
                        </a:rPr>
                        <a:t>0</a:t>
                      </a:r>
                      <a:r>
                        <a:rPr lang="ja-JP" altLang="en-US" sz="1200" b="0" dirty="0">
                          <a:solidFill>
                            <a:schemeClr val="tx1"/>
                          </a:solidFill>
                          <a:latin typeface="Meiryo UI" panose="020B0604030504040204" pitchFamily="34" charset="-128"/>
                          <a:ea typeface="Meiryo UI" panose="020B0604030504040204" pitchFamily="34" charset="-128"/>
                        </a:rPr>
                        <a:t>円</a:t>
                      </a:r>
                      <a:endParaRPr lang="en-US" sz="1200" b="0" dirty="0">
                        <a:solidFill>
                          <a:schemeClr val="tx1"/>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34" charset="-128"/>
                          <a:ea typeface="Meiryo UI" panose="020B0604030504040204" pitchFamily="34" charset="-128"/>
                        </a:rPr>
                        <a:t>450</a:t>
                      </a:r>
                      <a:r>
                        <a:rPr lang="ja-JP" altLang="en-US" sz="1200" b="0" dirty="0">
                          <a:solidFill>
                            <a:schemeClr val="tx1"/>
                          </a:solidFill>
                          <a:latin typeface="Meiryo UI" panose="020B0604030504040204" pitchFamily="34" charset="-128"/>
                          <a:ea typeface="Meiryo UI" panose="020B0604030504040204" pitchFamily="34" charset="-128"/>
                        </a:rPr>
                        <a:t>円</a:t>
                      </a:r>
                      <a:r>
                        <a:rPr lang="en-US" altLang="ja-JP" sz="1200" b="0" dirty="0">
                          <a:solidFill>
                            <a:schemeClr val="tx1"/>
                          </a:solidFill>
                          <a:latin typeface="Meiryo UI" panose="020B0604030504040204" pitchFamily="34" charset="-128"/>
                          <a:ea typeface="Meiryo UI" panose="020B0604030504040204" pitchFamily="34" charset="-128"/>
                        </a:rPr>
                        <a:t>/</a:t>
                      </a:r>
                      <a:r>
                        <a:rPr lang="ja-JP" altLang="en-US" sz="1200" b="0" dirty="0">
                          <a:solidFill>
                            <a:schemeClr val="tx1"/>
                          </a:solidFill>
                          <a:latin typeface="Meiryo UI" panose="020B0604030504040204" pitchFamily="34" charset="-128"/>
                          <a:ea typeface="Meiryo UI" panose="020B0604030504040204" pitchFamily="34" charset="-128"/>
                        </a:rPr>
                        <a:t>月</a:t>
                      </a:r>
                      <a:endParaRPr lang="en-US" altLang="ja-JP" sz="1200" b="0" dirty="0">
                        <a:solidFill>
                          <a:schemeClr val="tx1"/>
                        </a:solidFill>
                        <a:latin typeface="Meiryo UI" panose="020B0604030504040204" pitchFamily="34" charset="-128"/>
                        <a:ea typeface="Meiryo UI" panose="020B0604030504040204" pitchFamily="34" charset="-128"/>
                      </a:endParaRPr>
                    </a:p>
                    <a:p>
                      <a:pPr marL="0" marR="0" lvl="0" indent="0" algn="ctr" defTabSz="548474"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34" charset="-128"/>
                          <a:ea typeface="Meiryo UI" panose="020B0604030504040204" pitchFamily="34" charset="-128"/>
                        </a:rPr>
                        <a:t>（税込</a:t>
                      </a:r>
                      <a:r>
                        <a:rPr lang="en-US" altLang="ja-JP" sz="1200" b="0" dirty="0">
                          <a:solidFill>
                            <a:schemeClr val="tx1"/>
                          </a:solidFill>
                          <a:latin typeface="Meiryo UI" panose="020B0604030504040204" pitchFamily="34" charset="-128"/>
                          <a:ea typeface="Meiryo UI" panose="020B0604030504040204" pitchFamily="34" charset="-128"/>
                        </a:rPr>
                        <a:t>495</a:t>
                      </a:r>
                      <a:r>
                        <a:rPr lang="ja-JP" altLang="en-US" sz="1200" b="0" dirty="0">
                          <a:solidFill>
                            <a:schemeClr val="tx1"/>
                          </a:solidFill>
                          <a:latin typeface="Meiryo UI" panose="020B0604030504040204" pitchFamily="34" charset="-128"/>
                          <a:ea typeface="Meiryo UI" panose="020B0604030504040204" pitchFamily="34" charset="-128"/>
                        </a:rPr>
                        <a:t>円）</a:t>
                      </a:r>
                      <a:endParaRPr lang="en-US" sz="1200" b="0" dirty="0">
                        <a:solidFill>
                          <a:schemeClr val="tx1"/>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ja-JP" sz="1200" b="0" dirty="0">
                          <a:solidFill>
                            <a:schemeClr val="tx1"/>
                          </a:solidFill>
                          <a:latin typeface="Meiryo UI" panose="020B0604030504040204" pitchFamily="34" charset="-128"/>
                          <a:ea typeface="Meiryo UI" panose="020B0604030504040204" pitchFamily="34" charset="-128"/>
                        </a:rPr>
                        <a:t>800</a:t>
                      </a:r>
                      <a:r>
                        <a:rPr lang="ja-JP" altLang="en-US" sz="1200" b="0" dirty="0">
                          <a:solidFill>
                            <a:schemeClr val="tx1"/>
                          </a:solidFill>
                          <a:latin typeface="Meiryo UI" panose="020B0604030504040204" pitchFamily="34" charset="-128"/>
                          <a:ea typeface="Meiryo UI" panose="020B0604030504040204" pitchFamily="34" charset="-128"/>
                        </a:rPr>
                        <a:t>円</a:t>
                      </a:r>
                      <a:r>
                        <a:rPr lang="en-US" altLang="ja-JP" sz="1200" b="0" dirty="0">
                          <a:solidFill>
                            <a:schemeClr val="tx1"/>
                          </a:solidFill>
                          <a:latin typeface="Meiryo UI" panose="020B0604030504040204" pitchFamily="34" charset="-128"/>
                          <a:ea typeface="Meiryo UI" panose="020B0604030504040204" pitchFamily="34" charset="-128"/>
                        </a:rPr>
                        <a:t>/</a:t>
                      </a:r>
                      <a:r>
                        <a:rPr lang="ja-JP" altLang="en-US" sz="1200" b="0" dirty="0">
                          <a:solidFill>
                            <a:schemeClr val="tx1"/>
                          </a:solidFill>
                          <a:latin typeface="Meiryo UI" panose="020B0604030504040204" pitchFamily="34" charset="-128"/>
                          <a:ea typeface="Meiryo UI" panose="020B0604030504040204" pitchFamily="34" charset="-128"/>
                        </a:rPr>
                        <a:t>月</a:t>
                      </a:r>
                      <a:endParaRPr lang="en-US" altLang="ja-JP" sz="1200" b="0" dirty="0">
                        <a:solidFill>
                          <a:schemeClr val="tx1"/>
                        </a:solidFill>
                        <a:latin typeface="Meiryo UI" panose="020B0604030504040204" pitchFamily="34" charset="-128"/>
                        <a:ea typeface="Meiryo UI" panose="020B0604030504040204" pitchFamily="34" charset="-128"/>
                      </a:endParaRPr>
                    </a:p>
                    <a:p>
                      <a:pPr algn="ctr"/>
                      <a:r>
                        <a:rPr lang="ja-JP" altLang="en-US" sz="1200" b="0" dirty="0">
                          <a:solidFill>
                            <a:schemeClr val="tx1"/>
                          </a:solidFill>
                          <a:latin typeface="Meiryo UI" panose="020B0604030504040204" pitchFamily="34" charset="-128"/>
                          <a:ea typeface="Meiryo UI" panose="020B0604030504040204" pitchFamily="34" charset="-128"/>
                        </a:rPr>
                        <a:t>（税込</a:t>
                      </a:r>
                      <a:r>
                        <a:rPr lang="en-US" altLang="ja-JP" sz="1200" b="0" dirty="0">
                          <a:solidFill>
                            <a:schemeClr val="tx1"/>
                          </a:solidFill>
                          <a:latin typeface="Meiryo UI" panose="020B0604030504040204" pitchFamily="34" charset="-128"/>
                          <a:ea typeface="Meiryo UI" panose="020B0604030504040204" pitchFamily="34" charset="-128"/>
                        </a:rPr>
                        <a:t>880</a:t>
                      </a:r>
                      <a:r>
                        <a:rPr lang="ja-JP" altLang="en-US" sz="1200" b="0" dirty="0">
                          <a:solidFill>
                            <a:schemeClr val="tx1"/>
                          </a:solidFill>
                          <a:latin typeface="Meiryo UI" panose="020B0604030504040204" pitchFamily="34" charset="-128"/>
                          <a:ea typeface="Meiryo UI" panose="020B0604030504040204" pitchFamily="34" charset="-128"/>
                        </a:rPr>
                        <a:t>円）</a:t>
                      </a:r>
                      <a:endParaRPr lang="en-US" sz="1200" b="0" dirty="0">
                        <a:solidFill>
                          <a:schemeClr val="tx1"/>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687662"/>
                  </a:ext>
                </a:extLst>
              </a:tr>
              <a:tr h="38270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ja-JP" altLang="en-US" sz="1200" b="0" dirty="0">
                          <a:solidFill>
                            <a:schemeClr val="tx1"/>
                          </a:solidFill>
                          <a:latin typeface="Meiryo UI" panose="020B0604030504040204" pitchFamily="34" charset="-128"/>
                          <a:ea typeface="Meiryo UI" panose="020B0604030504040204" pitchFamily="34" charset="-128"/>
                        </a:rPr>
                        <a:t>月額</a:t>
                      </a:r>
                      <a:endParaRPr lang="en-US" sz="1200" b="0" dirty="0">
                        <a:solidFill>
                          <a:schemeClr val="tx1"/>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34" charset="-128"/>
                          <a:ea typeface="Meiryo UI" panose="020B0604030504040204" pitchFamily="34" charset="-128"/>
                        </a:rPr>
                        <a:t>540</a:t>
                      </a:r>
                      <a:r>
                        <a:rPr lang="ja-JP" altLang="en-US" sz="1200" b="0" dirty="0">
                          <a:solidFill>
                            <a:schemeClr val="tx1"/>
                          </a:solidFill>
                          <a:latin typeface="Meiryo UI" panose="020B0604030504040204" pitchFamily="34" charset="-128"/>
                          <a:ea typeface="Meiryo UI" panose="020B0604030504040204" pitchFamily="34" charset="-128"/>
                        </a:rPr>
                        <a:t>円</a:t>
                      </a:r>
                      <a:endParaRPr lang="en-US" altLang="ja-JP" sz="1200" b="0" dirty="0">
                        <a:solidFill>
                          <a:schemeClr val="tx1"/>
                        </a:solidFill>
                        <a:latin typeface="Meiryo UI" panose="020B0604030504040204" pitchFamily="34" charset="-128"/>
                        <a:ea typeface="Meiryo UI" panose="020B0604030504040204" pitchFamily="34" charset="-128"/>
                      </a:endParaRPr>
                    </a:p>
                    <a:p>
                      <a:pPr marL="0" marR="0" lvl="0" indent="0" algn="ctr" defTabSz="548474"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34" charset="-128"/>
                          <a:ea typeface="Meiryo UI" panose="020B0604030504040204" pitchFamily="34" charset="-128"/>
                        </a:rPr>
                        <a:t>（</a:t>
                      </a:r>
                      <a:r>
                        <a:rPr lang="en-US" altLang="ja-JP" sz="1200" b="0" dirty="0">
                          <a:solidFill>
                            <a:schemeClr val="tx1"/>
                          </a:solidFill>
                          <a:latin typeface="Meiryo UI" panose="020B0604030504040204" pitchFamily="34" charset="-128"/>
                          <a:ea typeface="Meiryo UI" panose="020B0604030504040204" pitchFamily="34" charset="-128"/>
                        </a:rPr>
                        <a:t>594</a:t>
                      </a:r>
                      <a:r>
                        <a:rPr lang="ja-JP" altLang="en-US" sz="1200" b="0" dirty="0">
                          <a:solidFill>
                            <a:schemeClr val="tx1"/>
                          </a:solidFill>
                          <a:latin typeface="Meiryo UI" panose="020B0604030504040204" pitchFamily="34" charset="-128"/>
                          <a:ea typeface="Meiryo UI" panose="020B0604030504040204" pitchFamily="34" charset="-128"/>
                        </a:rPr>
                        <a:t>円</a:t>
                      </a:r>
                      <a:r>
                        <a:rPr lang="en-US" altLang="ja-JP" sz="1200" b="0" dirty="0">
                          <a:solidFill>
                            <a:schemeClr val="tx1"/>
                          </a:solidFill>
                          <a:latin typeface="Meiryo UI" panose="020B0604030504040204" pitchFamily="34" charset="-128"/>
                          <a:ea typeface="Meiryo UI" panose="020B0604030504040204" pitchFamily="34" charset="-128"/>
                        </a:rPr>
                        <a:t>/</a:t>
                      </a:r>
                      <a:r>
                        <a:rPr lang="ja-JP" altLang="en-US" sz="1200" b="0" dirty="0">
                          <a:solidFill>
                            <a:schemeClr val="tx1"/>
                          </a:solidFill>
                          <a:latin typeface="Meiryo UI" panose="020B0604030504040204" pitchFamily="34" charset="-128"/>
                          <a:ea typeface="Meiryo UI" panose="020B0604030504040204" pitchFamily="34" charset="-128"/>
                        </a:rPr>
                        <a:t>月）</a:t>
                      </a:r>
                      <a:endParaRPr lang="en-US" sz="1200" b="0" dirty="0">
                        <a:solidFill>
                          <a:schemeClr val="tx1"/>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48474"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34" charset="-128"/>
                          <a:ea typeface="Meiryo UI" panose="020B0604030504040204" pitchFamily="34" charset="-128"/>
                        </a:rPr>
                        <a:t>960</a:t>
                      </a:r>
                      <a:r>
                        <a:rPr lang="ja-JP" altLang="en-US" sz="1200" b="0" dirty="0">
                          <a:solidFill>
                            <a:schemeClr val="tx1"/>
                          </a:solidFill>
                          <a:latin typeface="Meiryo UI" panose="020B0604030504040204" pitchFamily="34" charset="-128"/>
                          <a:ea typeface="Meiryo UI" panose="020B0604030504040204" pitchFamily="34" charset="-128"/>
                        </a:rPr>
                        <a:t>円</a:t>
                      </a:r>
                      <a:r>
                        <a:rPr lang="en-US" altLang="ja-JP" sz="1200" b="0" dirty="0">
                          <a:solidFill>
                            <a:schemeClr val="tx1"/>
                          </a:solidFill>
                          <a:latin typeface="Meiryo UI" panose="020B0604030504040204" pitchFamily="34" charset="-128"/>
                          <a:ea typeface="Meiryo UI" panose="020B0604030504040204" pitchFamily="34" charset="-128"/>
                        </a:rPr>
                        <a:t>/</a:t>
                      </a:r>
                      <a:r>
                        <a:rPr lang="ja-JP" altLang="en-US" sz="1200" b="0" dirty="0">
                          <a:solidFill>
                            <a:schemeClr val="tx1"/>
                          </a:solidFill>
                          <a:latin typeface="Meiryo UI" panose="020B0604030504040204" pitchFamily="34" charset="-128"/>
                          <a:ea typeface="Meiryo UI" panose="020B0604030504040204" pitchFamily="34" charset="-128"/>
                        </a:rPr>
                        <a:t>月</a:t>
                      </a:r>
                      <a:endParaRPr lang="en-US" altLang="ja-JP" sz="1200" b="0" dirty="0">
                        <a:solidFill>
                          <a:schemeClr val="tx1"/>
                        </a:solidFill>
                        <a:latin typeface="Meiryo UI" panose="020B0604030504040204" pitchFamily="34" charset="-128"/>
                        <a:ea typeface="Meiryo UI" panose="020B0604030504040204" pitchFamily="34" charset="-128"/>
                      </a:endParaRPr>
                    </a:p>
                    <a:p>
                      <a:pPr marL="0" marR="0" lvl="0" indent="0" algn="ctr" defTabSz="548474"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34" charset="-128"/>
                          <a:ea typeface="Meiryo UI" panose="020B0604030504040204" pitchFamily="34" charset="-128"/>
                        </a:rPr>
                        <a:t>（税込</a:t>
                      </a:r>
                      <a:r>
                        <a:rPr lang="en-US" altLang="ja-JP" sz="1200" b="0" dirty="0">
                          <a:solidFill>
                            <a:schemeClr val="tx1"/>
                          </a:solidFill>
                          <a:latin typeface="Meiryo UI" panose="020B0604030504040204" pitchFamily="34" charset="-128"/>
                          <a:ea typeface="Meiryo UI" panose="020B0604030504040204" pitchFamily="34" charset="-128"/>
                        </a:rPr>
                        <a:t>1,056</a:t>
                      </a:r>
                      <a:r>
                        <a:rPr lang="ja-JP" altLang="en-US" sz="1200" b="0" dirty="0">
                          <a:solidFill>
                            <a:schemeClr val="tx1"/>
                          </a:solidFill>
                          <a:latin typeface="Meiryo UI" panose="020B0604030504040204" pitchFamily="34" charset="-128"/>
                          <a:ea typeface="Meiryo UI" panose="020B0604030504040204" pitchFamily="34" charset="-128"/>
                        </a:rPr>
                        <a:t>円）</a:t>
                      </a:r>
                      <a:endParaRPr lang="en-US" sz="1200" b="0" dirty="0">
                        <a:solidFill>
                          <a:schemeClr val="tx1"/>
                        </a:solidFill>
                        <a:latin typeface="Meiryo UI" panose="020B0604030504040204" pitchFamily="34" charset="-128"/>
                        <a:ea typeface="Meiryo UI" panose="020B0604030504040204" pitchFamily="34" charset="-128"/>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127778"/>
                  </a:ext>
                </a:extLst>
              </a:tr>
            </a:tbl>
          </a:graphicData>
        </a:graphic>
      </p:graphicFrame>
      <p:sp>
        <p:nvSpPr>
          <p:cNvPr id="20" name="正方形/長方形 31">
            <a:extLst>
              <a:ext uri="{FF2B5EF4-FFF2-40B4-BE49-F238E27FC236}">
                <a16:creationId xmlns:a16="http://schemas.microsoft.com/office/drawing/2014/main" id="{50DBA76C-E87C-274A-7918-432B28D65A32}"/>
              </a:ext>
            </a:extLst>
          </p:cNvPr>
          <p:cNvSpPr/>
          <p:nvPr/>
        </p:nvSpPr>
        <p:spPr>
          <a:xfrm>
            <a:off x="5135938" y="4436677"/>
            <a:ext cx="2104727" cy="9182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spcBef>
                <a:spcPts val="0"/>
              </a:spcBef>
              <a:spcAft>
                <a:spcPts val="0"/>
              </a:spcAft>
            </a:pPr>
            <a:r>
              <a:rPr kumimoji="1" lang="ja-JP" altLang="ja-JP" sz="1200" b="1" kern="1200" spc="100" dirty="0">
                <a:solidFill>
                  <a:srgbClr val="053766"/>
                </a:solidFill>
                <a:effectLst/>
                <a:latin typeface="Meiryo UI" panose="020B0604030504040204" pitchFamily="34" charset="-128"/>
                <a:ea typeface="Meiryo UI" panose="020B0604030504040204" pitchFamily="34" charset="-128"/>
              </a:rPr>
              <a:t>グループウェア機能</a:t>
            </a:r>
            <a:endParaRPr kumimoji="1" lang="en-US" altLang="ja-JP" sz="1200" b="1" kern="1200" spc="100" dirty="0">
              <a:solidFill>
                <a:srgbClr val="053766"/>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カレンダー、フォルダ、ノートや</a:t>
            </a:r>
            <a:endParaRPr kumimoji="1" lang="en-US" altLang="ja-JP" sz="1200" kern="1200" dirty="0">
              <a:solidFill>
                <a:srgbClr val="000000"/>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グループ予定などプロジェクトや</a:t>
            </a:r>
            <a:endParaRPr kumimoji="1" lang="en-US" altLang="ja-JP" sz="1200" kern="1200" dirty="0">
              <a:solidFill>
                <a:srgbClr val="000000"/>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チームコラボレーションに最適</a:t>
            </a:r>
            <a:endParaRPr lang="ja-JP" altLang="ja-JP" sz="1200" dirty="0">
              <a:effectLst/>
              <a:latin typeface="Meiryo UI" panose="020B0604030504040204" pitchFamily="34" charset="-128"/>
              <a:ea typeface="Meiryo UI" panose="020B0604030504040204" pitchFamily="34" charset="-128"/>
            </a:endParaRPr>
          </a:p>
        </p:txBody>
      </p:sp>
      <p:sp>
        <p:nvSpPr>
          <p:cNvPr id="21" name="正方形/長方形 40">
            <a:extLst>
              <a:ext uri="{FF2B5EF4-FFF2-40B4-BE49-F238E27FC236}">
                <a16:creationId xmlns:a16="http://schemas.microsoft.com/office/drawing/2014/main" id="{777AF027-4941-C512-373A-7FE7F661EDDE}"/>
              </a:ext>
            </a:extLst>
          </p:cNvPr>
          <p:cNvSpPr/>
          <p:nvPr/>
        </p:nvSpPr>
        <p:spPr>
          <a:xfrm>
            <a:off x="7457148" y="4433735"/>
            <a:ext cx="2104727" cy="9182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spcBef>
                <a:spcPts val="0"/>
              </a:spcBef>
              <a:spcAft>
                <a:spcPts val="0"/>
              </a:spcAft>
            </a:pPr>
            <a:r>
              <a:rPr kumimoji="1" lang="ja-JP" altLang="ja-JP" sz="1200" b="1" kern="1200" spc="100" dirty="0">
                <a:solidFill>
                  <a:srgbClr val="053766"/>
                </a:solidFill>
                <a:effectLst/>
                <a:latin typeface="Meiryo UI" panose="020B0604030504040204" pitchFamily="34" charset="-128"/>
                <a:ea typeface="Meiryo UI" panose="020B0604030504040204" pitchFamily="34" charset="-128"/>
              </a:rPr>
              <a:t>掲示板</a:t>
            </a:r>
            <a:endParaRPr kumimoji="1" lang="en-US" altLang="ja-JP" sz="1200" b="1" kern="1200" spc="100" dirty="0">
              <a:solidFill>
                <a:srgbClr val="053766"/>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組織</a:t>
            </a:r>
            <a:r>
              <a:rPr kumimoji="1" lang="en-US" altLang="ja-JP" sz="1200" kern="1200" dirty="0">
                <a:solidFill>
                  <a:srgbClr val="000000"/>
                </a:solidFill>
                <a:effectLst/>
                <a:latin typeface="Meiryo UI" panose="020B0604030504040204" pitchFamily="34" charset="-128"/>
                <a:ea typeface="Meiryo UI" panose="020B0604030504040204" pitchFamily="34" charset="-128"/>
              </a:rPr>
              <a:t>/</a:t>
            </a:r>
            <a:r>
              <a:rPr kumimoji="1" lang="ja-JP" altLang="ja-JP" sz="1200" kern="1200" dirty="0">
                <a:solidFill>
                  <a:srgbClr val="000000"/>
                </a:solidFill>
                <a:effectLst/>
                <a:latin typeface="Meiryo UI" panose="020B0604030504040204" pitchFamily="34" charset="-128"/>
                <a:ea typeface="Meiryo UI" panose="020B0604030504040204" pitchFamily="34" charset="-128"/>
              </a:rPr>
              <a:t>テーマ単位で柔軟に管理</a:t>
            </a:r>
            <a:endParaRPr lang="ja-JP" altLang="ja-JP" sz="1200" dirty="0">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必読・既読確認機能で</a:t>
            </a:r>
            <a:endParaRPr kumimoji="1" lang="en-US" altLang="ja-JP" sz="1200" kern="1200" dirty="0">
              <a:solidFill>
                <a:srgbClr val="000000"/>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読み逃し防止</a:t>
            </a:r>
            <a:endParaRPr lang="ja-JP" altLang="ja-JP" sz="1200" dirty="0">
              <a:effectLst/>
              <a:latin typeface="Meiryo UI" panose="020B0604030504040204" pitchFamily="34" charset="-128"/>
              <a:ea typeface="Meiryo UI" panose="020B0604030504040204" pitchFamily="34" charset="-128"/>
            </a:endParaRPr>
          </a:p>
        </p:txBody>
      </p:sp>
      <p:sp>
        <p:nvSpPr>
          <p:cNvPr id="22" name="正方形/長方形 41">
            <a:extLst>
              <a:ext uri="{FF2B5EF4-FFF2-40B4-BE49-F238E27FC236}">
                <a16:creationId xmlns:a16="http://schemas.microsoft.com/office/drawing/2014/main" id="{C2DA9C02-F680-186E-B161-A9937E267390}"/>
              </a:ext>
            </a:extLst>
          </p:cNvPr>
          <p:cNvSpPr/>
          <p:nvPr/>
        </p:nvSpPr>
        <p:spPr>
          <a:xfrm>
            <a:off x="7435237" y="5440753"/>
            <a:ext cx="2104727" cy="9182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spcBef>
                <a:spcPts val="0"/>
              </a:spcBef>
              <a:spcAft>
                <a:spcPts val="0"/>
              </a:spcAft>
            </a:pPr>
            <a:r>
              <a:rPr kumimoji="1" lang="ja-JP" altLang="ja-JP" sz="1200" b="1" kern="1200" dirty="0">
                <a:solidFill>
                  <a:srgbClr val="053766"/>
                </a:solidFill>
                <a:effectLst/>
                <a:latin typeface="Meiryo UI" panose="020B0604030504040204" pitchFamily="34" charset="-128"/>
                <a:ea typeface="Meiryo UI" panose="020B0604030504040204" pitchFamily="34" charset="-128"/>
              </a:rPr>
              <a:t>高度な管理とセキュリティ対策</a:t>
            </a:r>
            <a:endParaRPr kumimoji="1" lang="en-US" altLang="ja-JP" sz="1200" b="1" kern="1200" dirty="0">
              <a:solidFill>
                <a:srgbClr val="053766"/>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組織・メンバー管理、</a:t>
            </a:r>
            <a:endParaRPr kumimoji="1" lang="en-US" altLang="ja-JP" sz="1200" kern="1200" dirty="0">
              <a:solidFill>
                <a:srgbClr val="000000"/>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利用制限、</a:t>
            </a:r>
            <a:endParaRPr lang="ja-JP" altLang="ja-JP" sz="1200" dirty="0">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盗難対策、監査ログなど</a:t>
            </a:r>
            <a:endParaRPr lang="ja-JP" altLang="ja-JP" sz="1200" dirty="0">
              <a:effectLst/>
              <a:latin typeface="Meiryo UI" panose="020B0604030504040204" pitchFamily="34" charset="-128"/>
              <a:ea typeface="Meiryo UI" panose="020B0604030504040204" pitchFamily="34" charset="-128"/>
            </a:endParaRPr>
          </a:p>
        </p:txBody>
      </p:sp>
      <p:sp>
        <p:nvSpPr>
          <p:cNvPr id="23" name="正方形/長方形 32">
            <a:extLst>
              <a:ext uri="{FF2B5EF4-FFF2-40B4-BE49-F238E27FC236}">
                <a16:creationId xmlns:a16="http://schemas.microsoft.com/office/drawing/2014/main" id="{87E67338-47F2-9DD7-A2BD-8959916386BD}"/>
              </a:ext>
            </a:extLst>
          </p:cNvPr>
          <p:cNvSpPr/>
          <p:nvPr/>
        </p:nvSpPr>
        <p:spPr>
          <a:xfrm>
            <a:off x="9757109" y="4445137"/>
            <a:ext cx="2104727" cy="9182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spcBef>
                <a:spcPts val="0"/>
              </a:spcBef>
              <a:spcAft>
                <a:spcPts val="0"/>
              </a:spcAft>
            </a:pPr>
            <a:r>
              <a:rPr kumimoji="1" lang="ja-JP" altLang="ja-JP" sz="1200" b="1" kern="1200" dirty="0">
                <a:solidFill>
                  <a:srgbClr val="053766"/>
                </a:solidFill>
                <a:effectLst/>
                <a:latin typeface="Meiryo UI" panose="020B0604030504040204" pitchFamily="34" charset="-128"/>
                <a:ea typeface="Meiryo UI" panose="020B0604030504040204" pitchFamily="34" charset="-128"/>
              </a:rPr>
              <a:t>組織階層型アドレス帳</a:t>
            </a:r>
            <a:endParaRPr kumimoji="1" lang="en-US" altLang="ja-JP" sz="1200" b="1" kern="1200" dirty="0">
              <a:solidFill>
                <a:srgbClr val="053766"/>
              </a:solidFill>
              <a:effectLst/>
              <a:latin typeface="Meiryo UI" panose="020B0604030504040204" pitchFamily="34" charset="-128"/>
              <a:ea typeface="Meiryo UI" panose="020B0604030504040204" pitchFamily="34" charset="-128"/>
            </a:endParaRPr>
          </a:p>
          <a:p>
            <a:pPr algn="ctr"/>
            <a:r>
              <a:rPr kumimoji="1" lang="ja-JP" altLang="ja-JP" sz="1200" kern="1200" dirty="0">
                <a:solidFill>
                  <a:srgbClr val="000000"/>
                </a:solidFill>
                <a:effectLst/>
                <a:latin typeface="Meiryo UI" panose="020B0604030504040204" pitchFamily="34" charset="-128"/>
                <a:ea typeface="Meiryo UI" panose="020B0604030504040204" pitchFamily="34" charset="-128"/>
              </a:rPr>
              <a:t>部署、兼務なども簡単に設定可能</a:t>
            </a:r>
            <a:endParaRPr kumimoji="1" lang="en-US" altLang="ja-JP" sz="1200" kern="1200" dirty="0">
              <a:solidFill>
                <a:srgbClr val="000000"/>
              </a:solidFill>
              <a:effectLst/>
              <a:latin typeface="Meiryo UI" panose="020B0604030504040204" pitchFamily="34" charset="-128"/>
              <a:ea typeface="Meiryo UI" panose="020B0604030504040204" pitchFamily="34" charset="-128"/>
            </a:endParaRPr>
          </a:p>
          <a:p>
            <a:pPr algn="ctr"/>
            <a:r>
              <a:rPr kumimoji="1" lang="ja-JP" altLang="ja-JP" sz="1200" kern="1200" dirty="0">
                <a:solidFill>
                  <a:srgbClr val="000000"/>
                </a:solidFill>
                <a:effectLst/>
                <a:latin typeface="Meiryo UI" panose="020B0604030504040204" pitchFamily="34" charset="-128"/>
                <a:ea typeface="Meiryo UI" panose="020B0604030504040204" pitchFamily="34" charset="-128"/>
              </a:rPr>
              <a:t>アドレス帳から直接トークや予定調整も</a:t>
            </a:r>
            <a:r>
              <a:rPr lang="ja-JP" altLang="en-US" sz="1200" dirty="0">
                <a:solidFill>
                  <a:srgbClr val="000000"/>
                </a:solidFill>
                <a:latin typeface="Meiryo UI" panose="020B0604030504040204" pitchFamily="34" charset="-128"/>
                <a:ea typeface="Meiryo UI" panose="020B0604030504040204" pitchFamily="34" charset="-128"/>
              </a:rPr>
              <a:t>可能</a:t>
            </a:r>
            <a:endParaRPr lang="ja-JP" altLang="ja-JP" sz="1200" dirty="0">
              <a:effectLst/>
              <a:latin typeface="Meiryo UI" panose="020B0604030504040204" pitchFamily="34" charset="-128"/>
              <a:ea typeface="Meiryo UI" panose="020B0604030504040204" pitchFamily="34" charset="-128"/>
            </a:endParaRPr>
          </a:p>
        </p:txBody>
      </p:sp>
      <p:sp>
        <p:nvSpPr>
          <p:cNvPr id="24" name="正方形/長方形 39">
            <a:extLst>
              <a:ext uri="{FF2B5EF4-FFF2-40B4-BE49-F238E27FC236}">
                <a16:creationId xmlns:a16="http://schemas.microsoft.com/office/drawing/2014/main" id="{16B96E4A-A5BA-F7A9-F4E5-23D9A433F712}"/>
              </a:ext>
            </a:extLst>
          </p:cNvPr>
          <p:cNvSpPr/>
          <p:nvPr/>
        </p:nvSpPr>
        <p:spPr>
          <a:xfrm>
            <a:off x="5135607" y="5435134"/>
            <a:ext cx="2104727" cy="9182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spcBef>
                <a:spcPts val="0"/>
              </a:spcBef>
              <a:spcAft>
                <a:spcPts val="0"/>
              </a:spcAft>
            </a:pPr>
            <a:r>
              <a:rPr kumimoji="1" lang="ja-JP" altLang="ja-JP" sz="1200" b="1" kern="1200" dirty="0">
                <a:solidFill>
                  <a:srgbClr val="053766"/>
                </a:solidFill>
                <a:effectLst/>
                <a:latin typeface="Meiryo UI" panose="020B0604030504040204" pitchFamily="34" charset="-128"/>
                <a:ea typeface="Meiryo UI" panose="020B0604030504040204" pitchFamily="34" charset="-128"/>
              </a:rPr>
              <a:t>アンケート</a:t>
            </a:r>
            <a:endParaRPr kumimoji="1" lang="en-US" altLang="ja-JP" sz="1200" b="1" kern="1200" dirty="0">
              <a:solidFill>
                <a:srgbClr val="053766"/>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多彩なテンプレートをご用意</a:t>
            </a:r>
            <a:endParaRPr lang="ja-JP" altLang="ja-JP" sz="1200" dirty="0">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結果はグラフで</a:t>
            </a:r>
            <a:endParaRPr kumimoji="1" lang="en-US" altLang="ja-JP" sz="1200" kern="1200" dirty="0">
              <a:solidFill>
                <a:srgbClr val="000000"/>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自動集計</a:t>
            </a:r>
            <a:endParaRPr lang="ja-JP" altLang="ja-JP" sz="1200" dirty="0">
              <a:effectLst/>
              <a:latin typeface="Meiryo UI" panose="020B0604030504040204" pitchFamily="34" charset="-128"/>
              <a:ea typeface="Meiryo UI" panose="020B0604030504040204" pitchFamily="34" charset="-128"/>
            </a:endParaRPr>
          </a:p>
        </p:txBody>
      </p:sp>
      <p:sp>
        <p:nvSpPr>
          <p:cNvPr id="25" name="正方形/長方形 42">
            <a:extLst>
              <a:ext uri="{FF2B5EF4-FFF2-40B4-BE49-F238E27FC236}">
                <a16:creationId xmlns:a16="http://schemas.microsoft.com/office/drawing/2014/main" id="{AF757082-FE36-34BD-D2E9-FB298C1C1358}"/>
              </a:ext>
            </a:extLst>
          </p:cNvPr>
          <p:cNvSpPr/>
          <p:nvPr/>
        </p:nvSpPr>
        <p:spPr>
          <a:xfrm>
            <a:off x="9757109" y="5436193"/>
            <a:ext cx="2104727" cy="9182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spcBef>
                <a:spcPts val="0"/>
              </a:spcBef>
              <a:spcAft>
                <a:spcPts val="0"/>
              </a:spcAft>
            </a:pPr>
            <a:r>
              <a:rPr kumimoji="1" lang="en-US" altLang="ja-JP" sz="1200" b="1" kern="1200" dirty="0">
                <a:solidFill>
                  <a:srgbClr val="053766"/>
                </a:solidFill>
                <a:effectLst/>
                <a:latin typeface="Meiryo UI" panose="020B0604030504040204" pitchFamily="34" charset="-128"/>
                <a:ea typeface="Meiryo UI" panose="020B0604030504040204" pitchFamily="34" charset="-128"/>
              </a:rPr>
              <a:t>API</a:t>
            </a: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多様なシステムの連携や、</a:t>
            </a:r>
            <a:endParaRPr lang="ja-JP" altLang="ja-JP" sz="1200" dirty="0">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チャット</a:t>
            </a:r>
            <a:r>
              <a:rPr kumimoji="1" lang="en-US" altLang="ja-JP" sz="1200" kern="1200" dirty="0">
                <a:solidFill>
                  <a:srgbClr val="000000"/>
                </a:solidFill>
                <a:effectLst/>
                <a:latin typeface="Meiryo UI" panose="020B0604030504040204" pitchFamily="34" charset="-128"/>
                <a:ea typeface="Meiryo UI" panose="020B0604030504040204" pitchFamily="34" charset="-128"/>
              </a:rPr>
              <a:t>bot</a:t>
            </a:r>
            <a:r>
              <a:rPr kumimoji="1" lang="ja-JP" altLang="ja-JP" sz="1200" kern="1200" dirty="0">
                <a:solidFill>
                  <a:srgbClr val="000000"/>
                </a:solidFill>
                <a:effectLst/>
                <a:latin typeface="Meiryo UI" panose="020B0604030504040204" pitchFamily="34" charset="-128"/>
                <a:ea typeface="Meiryo UI" panose="020B0604030504040204" pitchFamily="34" charset="-128"/>
              </a:rPr>
              <a:t>開発が</a:t>
            </a:r>
            <a:endParaRPr kumimoji="1" lang="en-US" altLang="ja-JP" sz="1200" kern="1200" dirty="0">
              <a:solidFill>
                <a:srgbClr val="000000"/>
              </a:solidFill>
              <a:effectLst/>
              <a:latin typeface="Meiryo UI" panose="020B0604030504040204" pitchFamily="34" charset="-128"/>
              <a:ea typeface="Meiryo UI" panose="020B0604030504040204" pitchFamily="34" charset="-128"/>
            </a:endParaRPr>
          </a:p>
          <a:p>
            <a:pPr marL="0" algn="ctr" rtl="0" eaLnBrk="1" latinLnBrk="0" hangingPunct="1">
              <a:spcBef>
                <a:spcPts val="0"/>
              </a:spcBef>
              <a:spcAft>
                <a:spcPts val="0"/>
              </a:spcAft>
            </a:pPr>
            <a:r>
              <a:rPr kumimoji="1" lang="ja-JP" altLang="ja-JP" sz="1200" kern="1200" dirty="0">
                <a:solidFill>
                  <a:srgbClr val="000000"/>
                </a:solidFill>
                <a:effectLst/>
                <a:latin typeface="Meiryo UI" panose="020B0604030504040204" pitchFamily="34" charset="-128"/>
                <a:ea typeface="Meiryo UI" panose="020B0604030504040204" pitchFamily="34" charset="-128"/>
              </a:rPr>
              <a:t>可能</a:t>
            </a:r>
            <a:endParaRPr lang="ja-JP" altLang="ja-JP" sz="1200" dirty="0">
              <a:effectLst/>
              <a:latin typeface="Meiryo UI" panose="020B0604030504040204" pitchFamily="34" charset="-128"/>
              <a:ea typeface="Meiryo UI" panose="020B0604030504040204" pitchFamily="34" charset="-128"/>
            </a:endParaRPr>
          </a:p>
        </p:txBody>
      </p:sp>
      <p:sp>
        <p:nvSpPr>
          <p:cNvPr id="26" name="正方形/長方形 1039">
            <a:extLst>
              <a:ext uri="{FF2B5EF4-FFF2-40B4-BE49-F238E27FC236}">
                <a16:creationId xmlns:a16="http://schemas.microsoft.com/office/drawing/2014/main" id="{4A1CA8F0-26DE-C9F0-D960-A16F85DB603E}"/>
              </a:ext>
            </a:extLst>
          </p:cNvPr>
          <p:cNvSpPr/>
          <p:nvPr/>
        </p:nvSpPr>
        <p:spPr>
          <a:xfrm>
            <a:off x="409446" y="3094033"/>
            <a:ext cx="2145240" cy="921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Segoe UI" panose="020B0502040204020203" pitchFamily="34" charset="0"/>
              </a:rPr>
              <a:t>グループウエアと比較して</a:t>
            </a:r>
            <a:endParaRPr kumimoji="1" lang="en-US" altLang="ja-JP" sz="140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Segoe UI" panose="020B0502040204020203" pitchFamily="34" charset="0"/>
              </a:rPr>
              <a:t>費用を抑えられる</a:t>
            </a:r>
          </a:p>
        </p:txBody>
      </p:sp>
      <p:sp>
        <p:nvSpPr>
          <p:cNvPr id="27" name="正方形/長方形 1041">
            <a:extLst>
              <a:ext uri="{FF2B5EF4-FFF2-40B4-BE49-F238E27FC236}">
                <a16:creationId xmlns:a16="http://schemas.microsoft.com/office/drawing/2014/main" id="{873AAB63-27F6-9DFC-5518-3DD8BDB54DB6}"/>
              </a:ext>
            </a:extLst>
          </p:cNvPr>
          <p:cNvSpPr/>
          <p:nvPr/>
        </p:nvSpPr>
        <p:spPr>
          <a:xfrm>
            <a:off x="2706648" y="3116566"/>
            <a:ext cx="2145240" cy="84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Segoe UI" panose="020B0502040204020203" pitchFamily="34" charset="0"/>
              </a:rPr>
              <a:t>使い慣れた</a:t>
            </a:r>
            <a:r>
              <a:rPr kumimoji="1" lang="en-US" altLang="ja-JP" sz="140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Segoe UI" panose="020B0502040204020203" pitchFamily="34" charset="0"/>
              </a:rPr>
              <a:t>LINE</a:t>
            </a:r>
            <a:r>
              <a:rPr kumimoji="1" lang="ja-JP" altLang="en-US" sz="140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Segoe UI" panose="020B0502040204020203" pitchFamily="34" charset="0"/>
              </a:rPr>
              <a:t>と</a:t>
            </a:r>
            <a:endParaRPr kumimoji="1" lang="en-US" altLang="ja-JP" sz="140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srgbClr val="FF008C"/>
                </a:solidFill>
                <a:latin typeface="Meiryo UI" panose="020B0604030504040204" pitchFamily="34" charset="-128"/>
                <a:ea typeface="Meiryo UI" panose="020B0604030504040204" pitchFamily="34" charset="-128"/>
                <a:cs typeface="Segoe UI" panose="020B0502040204020203" pitchFamily="34" charset="0"/>
              </a:rPr>
              <a:t>同</a:t>
            </a:r>
            <a:r>
              <a:rPr kumimoji="1" lang="ja-JP" altLang="en-US" sz="1400" b="1"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Segoe UI" panose="020B0502040204020203" pitchFamily="34" charset="0"/>
              </a:rPr>
              <a:t>じ</a:t>
            </a:r>
            <a:r>
              <a:rPr kumimoji="1" lang="en-US" altLang="ja-JP" sz="1400" b="1"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Segoe UI" panose="020B0502040204020203" pitchFamily="34" charset="0"/>
              </a:rPr>
              <a:t>UI</a:t>
            </a:r>
            <a:r>
              <a:rPr kumimoji="1" lang="ja-JP" altLang="en-US" sz="1400" b="1" i="0" u="none" strike="noStrike" kern="1200" cap="none" spc="0" normalizeH="0" baseline="0" noProof="0" dirty="0">
                <a:ln>
                  <a:noFill/>
                </a:ln>
                <a:solidFill>
                  <a:srgbClr val="FF008C"/>
                </a:solidFill>
                <a:effectLst/>
                <a:uLnTx/>
                <a:uFillTx/>
                <a:latin typeface="Meiryo UI" panose="020B0604030504040204" pitchFamily="34" charset="-128"/>
                <a:ea typeface="Meiryo UI" panose="020B0604030504040204" pitchFamily="34" charset="-128"/>
                <a:cs typeface="Segoe UI" panose="020B0502040204020203" pitchFamily="34" charset="0"/>
              </a:rPr>
              <a:t>のため導入しやすい</a:t>
            </a:r>
          </a:p>
        </p:txBody>
      </p:sp>
      <p:sp>
        <p:nvSpPr>
          <p:cNvPr id="29" name="矢印: 右 15">
            <a:extLst>
              <a:ext uri="{FF2B5EF4-FFF2-40B4-BE49-F238E27FC236}">
                <a16:creationId xmlns:a16="http://schemas.microsoft.com/office/drawing/2014/main" id="{EECC59CE-E47D-9D72-6DFE-BD51597A97FC}"/>
              </a:ext>
            </a:extLst>
          </p:cNvPr>
          <p:cNvSpPr/>
          <p:nvPr/>
        </p:nvSpPr>
        <p:spPr>
          <a:xfrm>
            <a:off x="8096142" y="2737663"/>
            <a:ext cx="379253" cy="188596"/>
          </a:xfrm>
          <a:prstGeom prst="rightArrow">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右 16">
            <a:extLst>
              <a:ext uri="{FF2B5EF4-FFF2-40B4-BE49-F238E27FC236}">
                <a16:creationId xmlns:a16="http://schemas.microsoft.com/office/drawing/2014/main" id="{7F0CF47D-84BE-C778-7A75-0768536F49D0}"/>
              </a:ext>
            </a:extLst>
          </p:cNvPr>
          <p:cNvSpPr/>
          <p:nvPr/>
        </p:nvSpPr>
        <p:spPr>
          <a:xfrm flipH="1" flipV="1">
            <a:off x="8088041" y="2979358"/>
            <a:ext cx="379252" cy="186688"/>
          </a:xfrm>
          <a:prstGeom prst="rightArrow">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18">
            <a:extLst>
              <a:ext uri="{FF2B5EF4-FFF2-40B4-BE49-F238E27FC236}">
                <a16:creationId xmlns:a16="http://schemas.microsoft.com/office/drawing/2014/main" id="{D102E9A3-8EFA-9A78-A4C6-8040FD699BB6}"/>
              </a:ext>
            </a:extLst>
          </p:cNvPr>
          <p:cNvPicPr>
            <a:picLocks noChangeAspect="1"/>
          </p:cNvPicPr>
          <p:nvPr/>
        </p:nvPicPr>
        <p:blipFill>
          <a:blip r:embed="rId6"/>
          <a:stretch>
            <a:fillRect/>
          </a:stretch>
        </p:blipFill>
        <p:spPr>
          <a:xfrm flipH="1">
            <a:off x="8419236" y="2659206"/>
            <a:ext cx="747778" cy="854977"/>
          </a:xfrm>
          <a:prstGeom prst="rect">
            <a:avLst/>
          </a:prstGeom>
        </p:spPr>
      </p:pic>
      <p:pic>
        <p:nvPicPr>
          <p:cNvPr id="32" name="図 21">
            <a:extLst>
              <a:ext uri="{FF2B5EF4-FFF2-40B4-BE49-F238E27FC236}">
                <a16:creationId xmlns:a16="http://schemas.microsoft.com/office/drawing/2014/main" id="{7DD28E7F-B40F-21F9-44DE-587D8E17DB42}"/>
              </a:ext>
            </a:extLst>
          </p:cNvPr>
          <p:cNvPicPr>
            <a:picLocks noChangeAspect="1"/>
          </p:cNvPicPr>
          <p:nvPr/>
        </p:nvPicPr>
        <p:blipFill>
          <a:blip r:embed="rId7"/>
          <a:stretch>
            <a:fillRect/>
          </a:stretch>
        </p:blipFill>
        <p:spPr>
          <a:xfrm>
            <a:off x="7297946" y="2595867"/>
            <a:ext cx="861172" cy="924377"/>
          </a:xfrm>
          <a:prstGeom prst="rect">
            <a:avLst/>
          </a:prstGeom>
        </p:spPr>
      </p:pic>
      <p:pic>
        <p:nvPicPr>
          <p:cNvPr id="33" name="Picture 4" descr="Logo&#10;&#10;Description automatically generated">
            <a:extLst>
              <a:ext uri="{FF2B5EF4-FFF2-40B4-BE49-F238E27FC236}">
                <a16:creationId xmlns:a16="http://schemas.microsoft.com/office/drawing/2014/main" id="{1A8380A1-9D49-F29B-A103-B87642A364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163977" y="2419350"/>
            <a:ext cx="473675" cy="473675"/>
          </a:xfrm>
          <a:prstGeom prst="rect">
            <a:avLst/>
          </a:prstGeom>
        </p:spPr>
      </p:pic>
      <p:pic>
        <p:nvPicPr>
          <p:cNvPr id="34" name="図 14" descr="アイコン&#10;&#10;自動的に生成された説明">
            <a:extLst>
              <a:ext uri="{FF2B5EF4-FFF2-40B4-BE49-F238E27FC236}">
                <a16:creationId xmlns:a16="http://schemas.microsoft.com/office/drawing/2014/main" id="{24D5C210-E6AD-C373-BFAE-721801B785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4295" y="2491522"/>
            <a:ext cx="332647" cy="332315"/>
          </a:xfrm>
          <a:prstGeom prst="rect">
            <a:avLst/>
          </a:prstGeom>
        </p:spPr>
      </p:pic>
      <p:pic>
        <p:nvPicPr>
          <p:cNvPr id="35" name="図 23">
            <a:extLst>
              <a:ext uri="{FF2B5EF4-FFF2-40B4-BE49-F238E27FC236}">
                <a16:creationId xmlns:a16="http://schemas.microsoft.com/office/drawing/2014/main" id="{6C6002DC-354F-8573-9856-538D15E6DEB7}"/>
              </a:ext>
            </a:extLst>
          </p:cNvPr>
          <p:cNvPicPr>
            <a:picLocks noChangeAspect="1"/>
          </p:cNvPicPr>
          <p:nvPr/>
        </p:nvPicPr>
        <p:blipFill>
          <a:blip r:embed="rId9"/>
          <a:stretch>
            <a:fillRect/>
          </a:stretch>
        </p:blipFill>
        <p:spPr>
          <a:xfrm>
            <a:off x="4934671" y="2359920"/>
            <a:ext cx="2052637" cy="1176337"/>
          </a:xfrm>
          <a:prstGeom prst="rect">
            <a:avLst/>
          </a:prstGeom>
        </p:spPr>
      </p:pic>
      <p:pic>
        <p:nvPicPr>
          <p:cNvPr id="36" name="図 28">
            <a:extLst>
              <a:ext uri="{FF2B5EF4-FFF2-40B4-BE49-F238E27FC236}">
                <a16:creationId xmlns:a16="http://schemas.microsoft.com/office/drawing/2014/main" id="{ACA05566-B8AE-A044-9E58-62F0DB8ABE0D}"/>
              </a:ext>
            </a:extLst>
          </p:cNvPr>
          <p:cNvPicPr>
            <a:picLocks noChangeAspect="1"/>
          </p:cNvPicPr>
          <p:nvPr/>
        </p:nvPicPr>
        <p:blipFill>
          <a:blip r:embed="rId10"/>
          <a:stretch>
            <a:fillRect/>
          </a:stretch>
        </p:blipFill>
        <p:spPr>
          <a:xfrm>
            <a:off x="9987520" y="2465230"/>
            <a:ext cx="1661759" cy="925353"/>
          </a:xfrm>
          <a:prstGeom prst="rect">
            <a:avLst/>
          </a:prstGeom>
        </p:spPr>
      </p:pic>
      <p:pic>
        <p:nvPicPr>
          <p:cNvPr id="38" name="図 40">
            <a:extLst>
              <a:ext uri="{FF2B5EF4-FFF2-40B4-BE49-F238E27FC236}">
                <a16:creationId xmlns:a16="http://schemas.microsoft.com/office/drawing/2014/main" id="{A7975205-80CA-7012-28FD-8FE212CB31CB}"/>
              </a:ext>
            </a:extLst>
          </p:cNvPr>
          <p:cNvPicPr>
            <a:picLocks noChangeAspect="1"/>
          </p:cNvPicPr>
          <p:nvPr/>
        </p:nvPicPr>
        <p:blipFill rotWithShape="1">
          <a:blip r:embed="rId11"/>
          <a:srcRect l="58476" t="-2" r="32304" b="-1378"/>
          <a:stretch/>
        </p:blipFill>
        <p:spPr>
          <a:xfrm>
            <a:off x="340535" y="1634051"/>
            <a:ext cx="940316" cy="1337040"/>
          </a:xfrm>
          <a:prstGeom prst="rect">
            <a:avLst/>
          </a:prstGeom>
        </p:spPr>
      </p:pic>
      <p:sp>
        <p:nvSpPr>
          <p:cNvPr id="39" name="二等辺三角形 28">
            <a:extLst>
              <a:ext uri="{FF2B5EF4-FFF2-40B4-BE49-F238E27FC236}">
                <a16:creationId xmlns:a16="http://schemas.microsoft.com/office/drawing/2014/main" id="{65DC6ADC-4C40-74CF-40E7-21595DD1E373}"/>
              </a:ext>
            </a:extLst>
          </p:cNvPr>
          <p:cNvSpPr/>
          <p:nvPr/>
        </p:nvSpPr>
        <p:spPr>
          <a:xfrm rot="10800000">
            <a:off x="2286651" y="2787753"/>
            <a:ext cx="562089" cy="204030"/>
          </a:xfrm>
          <a:prstGeom prst="triangle">
            <a:avLst/>
          </a:prstGeom>
          <a:solidFill>
            <a:srgbClr val="FF008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3" name="テキスト ボックス 28">
            <a:extLst>
              <a:ext uri="{FF2B5EF4-FFF2-40B4-BE49-F238E27FC236}">
                <a16:creationId xmlns:a16="http://schemas.microsoft.com/office/drawing/2014/main" id="{8858BEDF-3E24-A1EF-9788-4E6966A32683}"/>
              </a:ext>
            </a:extLst>
          </p:cNvPr>
          <p:cNvSpPr txBox="1"/>
          <p:nvPr/>
        </p:nvSpPr>
        <p:spPr>
          <a:xfrm>
            <a:off x="704308" y="6417072"/>
            <a:ext cx="6593638"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dirty="0">
                <a:latin typeface="Meiryo UI" panose="020B0604030504040204" pitchFamily="34" charset="-128"/>
                <a:ea typeface="Meiryo UI" panose="020B0604030504040204" pitchFamily="34" charset="-128"/>
              </a:rPr>
              <a:t>※1 </a:t>
            </a:r>
            <a:r>
              <a:rPr lang="ja-JP" altLang="en-US" sz="800" dirty="0">
                <a:latin typeface="Meiryo UI" panose="020B0604030504040204" pitchFamily="34" charset="-128"/>
                <a:ea typeface="Meiryo UI" panose="020B0604030504040204" pitchFamily="34" charset="-128"/>
              </a:rPr>
              <a:t>予告なく価格や内容等に変更が生じる可能性がございます。</a:t>
            </a:r>
            <a:r>
              <a:rPr lang="ja-JP" altLang="en-US" sz="800" dirty="0">
                <a:latin typeface="Meiryo UI" panose="020B0604030504040204" pitchFamily="34" charset="-128"/>
                <a:ea typeface="Meiryo UI" panose="020B0604030504040204" pitchFamily="34" charset="-128"/>
                <a:cs typeface="+mn-lt"/>
              </a:rPr>
              <a:t>詳細は</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ホームページにて、ご確認の程よろしくお願いいたします</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a:t>
            </a:r>
            <a:r>
              <a:rPr lang="en-US" altLang="ja-JP" sz="800" dirty="0">
                <a:latin typeface="Meiryo UI" panose="020B0604030504040204" pitchFamily="34" charset="-128"/>
                <a:ea typeface="Meiryo UI" panose="020B0604030504040204" pitchFamily="34" charset="-128"/>
                <a:cs typeface="+mn-lt"/>
              </a:rPr>
              <a:t>5</a:t>
            </a:r>
            <a:r>
              <a:rPr lang="ja-JP" altLang="en-US" sz="800" dirty="0">
                <a:latin typeface="Meiryo UI" panose="020B0604030504040204" pitchFamily="34" charset="-128"/>
                <a:ea typeface="Meiryo UI" panose="020B0604030504040204" pitchFamily="34" charset="-128"/>
                <a:cs typeface="+mn-lt"/>
              </a:rPr>
              <a:t>月</a:t>
            </a:r>
            <a:r>
              <a:rPr lang="en-US" altLang="ja-JP" sz="800" dirty="0">
                <a:latin typeface="Meiryo UI" panose="020B0604030504040204" pitchFamily="34" charset="-128"/>
                <a:ea typeface="Meiryo UI" panose="020B0604030504040204" pitchFamily="34" charset="-128"/>
                <a:cs typeface="+mn-lt"/>
              </a:rPr>
              <a:t>31</a:t>
            </a:r>
            <a:r>
              <a:rPr lang="ja-JP" altLang="en-US" sz="800" dirty="0">
                <a:latin typeface="Meiryo UI" panose="020B0604030504040204" pitchFamily="34" charset="-128"/>
                <a:ea typeface="Meiryo UI" panose="020B0604030504040204" pitchFamily="34" charset="-128"/>
                <a:cs typeface="+mn-lt"/>
              </a:rPr>
              <a:t>日時点）</a:t>
            </a:r>
            <a:endParaRPr lang="en-US" altLang="ja-JP" sz="800" dirty="0">
              <a:latin typeface="Meiryo UI" panose="020B0604030504040204" pitchFamily="34" charset="-128"/>
              <a:ea typeface="Meiryo UI" panose="020B0604030504040204" pitchFamily="34" charset="-128"/>
              <a:cs typeface="+mn-lt"/>
            </a:endParaRPr>
          </a:p>
          <a:p>
            <a:r>
              <a:rPr lang="en-US" altLang="ja-JP" sz="800" dirty="0">
                <a:latin typeface="Meiryo UI" panose="020B0604030504040204" pitchFamily="34" charset="-128"/>
                <a:ea typeface="Meiryo UI" panose="020B0604030504040204" pitchFamily="34" charset="-128"/>
              </a:rPr>
              <a:t>※LINE</a:t>
            </a:r>
            <a:r>
              <a:rPr lang="ja-JP" altLang="en-US" sz="800" dirty="0">
                <a:latin typeface="Meiryo UI" panose="020B0604030504040204" pitchFamily="34" charset="-128"/>
                <a:ea typeface="Meiryo UI" panose="020B0604030504040204" pitchFamily="34" charset="-128"/>
              </a:rPr>
              <a:t>は、</a:t>
            </a:r>
            <a:r>
              <a:rPr lang="en-US" altLang="ja-JP" sz="800" dirty="0">
                <a:latin typeface="Meiryo UI" panose="020B0604030504040204" pitchFamily="34" charset="-128"/>
                <a:ea typeface="Meiryo UI" panose="020B0604030504040204" pitchFamily="34" charset="-128"/>
              </a:rPr>
              <a:t>LINE</a:t>
            </a:r>
            <a:r>
              <a:rPr lang="ja-JP" altLang="en-US" sz="800" dirty="0">
                <a:latin typeface="Meiryo UI" panose="020B0604030504040204" pitchFamily="34" charset="-128"/>
                <a:ea typeface="Meiryo UI" panose="020B0604030504040204" pitchFamily="34" charset="-128"/>
              </a:rPr>
              <a:t>株式会社の商標または登録商標です。</a:t>
            </a:r>
            <a:endParaRPr lang="en-US" sz="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76438837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Oval 240">
            <a:extLst>
              <a:ext uri="{FF2B5EF4-FFF2-40B4-BE49-F238E27FC236}">
                <a16:creationId xmlns:a16="http://schemas.microsoft.com/office/drawing/2014/main" id="{00567C54-E9D0-A007-DD0F-5984F0484653}"/>
              </a:ext>
            </a:extLst>
          </p:cNvPr>
          <p:cNvSpPr/>
          <p:nvPr/>
        </p:nvSpPr>
        <p:spPr>
          <a:xfrm>
            <a:off x="10362210" y="3230079"/>
            <a:ext cx="1341053" cy="887847"/>
          </a:xfrm>
          <a:prstGeom prst="ellipse">
            <a:avLst/>
          </a:prstGeom>
          <a:solidFill>
            <a:schemeClr val="bg1"/>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42" name="Oval 241">
            <a:extLst>
              <a:ext uri="{FF2B5EF4-FFF2-40B4-BE49-F238E27FC236}">
                <a16:creationId xmlns:a16="http://schemas.microsoft.com/office/drawing/2014/main" id="{3F3F8917-C2DB-8F1A-0642-AD448CC2EC33}"/>
              </a:ext>
            </a:extLst>
          </p:cNvPr>
          <p:cNvSpPr/>
          <p:nvPr/>
        </p:nvSpPr>
        <p:spPr>
          <a:xfrm>
            <a:off x="8981233" y="3230457"/>
            <a:ext cx="1341053" cy="887847"/>
          </a:xfrm>
          <a:prstGeom prst="ellipse">
            <a:avLst/>
          </a:prstGeom>
          <a:solidFill>
            <a:schemeClr val="bg1"/>
          </a:solid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3" name="Rectangle 42">
            <a:extLst>
              <a:ext uri="{FF2B5EF4-FFF2-40B4-BE49-F238E27FC236}">
                <a16:creationId xmlns:a16="http://schemas.microsoft.com/office/drawing/2014/main" id="{33ADE7E9-A36B-5DB9-6FB8-28B90236B6DB}"/>
              </a:ext>
            </a:extLst>
          </p:cNvPr>
          <p:cNvSpPr/>
          <p:nvPr/>
        </p:nvSpPr>
        <p:spPr>
          <a:xfrm>
            <a:off x="375504" y="3123160"/>
            <a:ext cx="5485273" cy="1203514"/>
          </a:xfrm>
          <a:prstGeom prst="rect">
            <a:avLst/>
          </a:prstGeom>
          <a:solidFill>
            <a:srgbClr val="FF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4" name="Rectangle 43">
            <a:extLst>
              <a:ext uri="{FF2B5EF4-FFF2-40B4-BE49-F238E27FC236}">
                <a16:creationId xmlns:a16="http://schemas.microsoft.com/office/drawing/2014/main" id="{2FC5AF27-DFFE-6AB0-6847-FA5064EB0C99}"/>
              </a:ext>
            </a:extLst>
          </p:cNvPr>
          <p:cNvSpPr/>
          <p:nvPr/>
        </p:nvSpPr>
        <p:spPr>
          <a:xfrm>
            <a:off x="359967" y="1636648"/>
            <a:ext cx="5485273" cy="1187224"/>
          </a:xfrm>
          <a:prstGeom prst="rect">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5" name="テキスト ボックス 12">
            <a:extLst>
              <a:ext uri="{FF2B5EF4-FFF2-40B4-BE49-F238E27FC236}">
                <a16:creationId xmlns:a16="http://schemas.microsoft.com/office/drawing/2014/main" id="{0DD37CCE-274D-F6C9-4E6D-0BFDC947C401}"/>
              </a:ext>
            </a:extLst>
          </p:cNvPr>
          <p:cNvSpPr txBox="1"/>
          <p:nvPr/>
        </p:nvSpPr>
        <p:spPr>
          <a:xfrm>
            <a:off x="406454" y="1597503"/>
            <a:ext cx="735448" cy="400110"/>
          </a:xfrm>
          <a:prstGeom prst="rect">
            <a:avLst/>
          </a:prstGeom>
          <a:noFill/>
        </p:spPr>
        <p:txBody>
          <a:bodyPr wrap="square" rtlCol="0">
            <a:spAutoFit/>
          </a:bodyPr>
          <a:lstStyle/>
          <a:p>
            <a:r>
              <a:rPr kumimoji="1" lang="en-US" altLang="ja-JP" sz="2000" b="1" dirty="0">
                <a:solidFill>
                  <a:srgbClr val="053766"/>
                </a:solidFill>
                <a:latin typeface="Rakuten Serif SemiBold" panose="02040703050505020204" pitchFamily="18" charset="0"/>
                <a:cs typeface="Rakuten Serif SemiBold" panose="02040703050505020204" pitchFamily="18" charset="0"/>
              </a:rPr>
              <a:t>As is</a:t>
            </a:r>
            <a:endParaRPr kumimoji="1" lang="ja-JP" altLang="en-US" sz="2000" b="1" dirty="0" err="1">
              <a:solidFill>
                <a:srgbClr val="053766"/>
              </a:solidFill>
              <a:latin typeface="Rakuten Serif SemiBold" panose="02040703050505020204" pitchFamily="18" charset="0"/>
              <a:cs typeface="Rakuten Serif SemiBold" panose="02040703050505020204" pitchFamily="18" charset="0"/>
            </a:endParaRPr>
          </a:p>
        </p:txBody>
      </p:sp>
      <p:sp>
        <p:nvSpPr>
          <p:cNvPr id="46" name="テキスト ボックス 13">
            <a:extLst>
              <a:ext uri="{FF2B5EF4-FFF2-40B4-BE49-F238E27FC236}">
                <a16:creationId xmlns:a16="http://schemas.microsoft.com/office/drawing/2014/main" id="{2FAE3FAA-2219-4BE5-D18F-3905A803E4A2}"/>
              </a:ext>
            </a:extLst>
          </p:cNvPr>
          <p:cNvSpPr txBox="1"/>
          <p:nvPr/>
        </p:nvSpPr>
        <p:spPr>
          <a:xfrm>
            <a:off x="406454" y="3129302"/>
            <a:ext cx="849119" cy="400110"/>
          </a:xfrm>
          <a:prstGeom prst="rect">
            <a:avLst/>
          </a:prstGeom>
          <a:noFill/>
        </p:spPr>
        <p:txBody>
          <a:bodyPr wrap="square" rtlCol="0">
            <a:spAutoFit/>
          </a:bodyPr>
          <a:lstStyle/>
          <a:p>
            <a:r>
              <a:rPr kumimoji="1" lang="en-US" altLang="ja-JP" sz="2000" b="1" dirty="0">
                <a:solidFill>
                  <a:srgbClr val="FF008C"/>
                </a:solidFill>
                <a:latin typeface="Rakuten Serif SemiBold" panose="02040703050505020204" pitchFamily="18" charset="0"/>
                <a:cs typeface="Rakuten Serif SemiBold" panose="02040703050505020204" pitchFamily="18" charset="0"/>
              </a:rPr>
              <a:t>To be</a:t>
            </a:r>
            <a:endParaRPr kumimoji="1" lang="ja-JP" altLang="en-US" sz="2000" b="1" dirty="0" err="1">
              <a:solidFill>
                <a:srgbClr val="FF008C"/>
              </a:solidFill>
              <a:latin typeface="Rakuten Serif SemiBold" panose="02040703050505020204" pitchFamily="18" charset="0"/>
              <a:cs typeface="Rakuten Serif SemiBold" panose="02040703050505020204" pitchFamily="18" charset="0"/>
            </a:endParaRPr>
          </a:p>
        </p:txBody>
      </p:sp>
      <p:sp>
        <p:nvSpPr>
          <p:cNvPr id="2" name="Title 1">
            <a:extLst>
              <a:ext uri="{FF2B5EF4-FFF2-40B4-BE49-F238E27FC236}">
                <a16:creationId xmlns:a16="http://schemas.microsoft.com/office/drawing/2014/main" id="{112565F0-521B-0F06-7ECA-9CA86E03CE04}"/>
              </a:ext>
            </a:extLst>
          </p:cNvPr>
          <p:cNvSpPr>
            <a:spLocks noGrp="1"/>
          </p:cNvSpPr>
          <p:nvPr>
            <p:ph type="title"/>
          </p:nvPr>
        </p:nvSpPr>
        <p:spPr/>
        <p:txBody>
          <a:bodyPr anchor="t">
            <a:normAutofit/>
          </a:bodyPr>
          <a:lstStyle/>
          <a:p>
            <a:pPr algn="r"/>
            <a:r>
              <a:rPr lang="ja-JP" altLang="en-US" sz="1600" dirty="0"/>
              <a:t>提供会社：</a:t>
            </a:r>
            <a:r>
              <a:rPr lang="en-US" altLang="ja-JP" sz="1600" dirty="0"/>
              <a:t>Google Inc.</a:t>
            </a:r>
            <a:endParaRPr lang="en-US" sz="1600" dirty="0"/>
          </a:p>
        </p:txBody>
      </p:sp>
      <p:sp>
        <p:nvSpPr>
          <p:cNvPr id="146" name="テキスト ボックス 23">
            <a:extLst>
              <a:ext uri="{FF2B5EF4-FFF2-40B4-BE49-F238E27FC236}">
                <a16:creationId xmlns:a16="http://schemas.microsoft.com/office/drawing/2014/main" id="{0F96CF55-0C27-79EA-EA9C-E5EF4CE4B651}"/>
              </a:ext>
            </a:extLst>
          </p:cNvPr>
          <p:cNvSpPr txBox="1"/>
          <p:nvPr/>
        </p:nvSpPr>
        <p:spPr>
          <a:xfrm>
            <a:off x="926358" y="686986"/>
            <a:ext cx="10332412" cy="461665"/>
          </a:xfrm>
          <a:prstGeom prst="rect">
            <a:avLst/>
          </a:prstGeom>
          <a:noFill/>
        </p:spPr>
        <p:txBody>
          <a:bodyPr wrap="square" lIns="91440" tIns="45720" rIns="91440" bIns="45720" anchor="t">
            <a:spAutoFit/>
          </a:bodyPr>
          <a:lstStyle/>
          <a:p>
            <a:pPr algn="ctr"/>
            <a:r>
              <a:rPr lang="ja-JP" altLang="en-US" sz="2400" b="1" dirty="0">
                <a:solidFill>
                  <a:srgbClr val="FF008C"/>
                </a:solidFill>
              </a:rPr>
              <a:t>時間・場所・デバイスに縛られない、ビジネス総合ツール！</a:t>
            </a:r>
          </a:p>
        </p:txBody>
      </p:sp>
      <p:sp>
        <p:nvSpPr>
          <p:cNvPr id="4" name="正方形/長方形 1123">
            <a:extLst>
              <a:ext uri="{FF2B5EF4-FFF2-40B4-BE49-F238E27FC236}">
                <a16:creationId xmlns:a16="http://schemas.microsoft.com/office/drawing/2014/main" id="{25E4AB4F-20FB-6993-0638-688C5F893364}"/>
              </a:ext>
            </a:extLst>
          </p:cNvPr>
          <p:cNvSpPr/>
          <p:nvPr/>
        </p:nvSpPr>
        <p:spPr>
          <a:xfrm>
            <a:off x="359966" y="4564773"/>
            <a:ext cx="5479007" cy="200941"/>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9" name="テキスト ボックス 12">
            <a:extLst>
              <a:ext uri="{FF2B5EF4-FFF2-40B4-BE49-F238E27FC236}">
                <a16:creationId xmlns:a16="http://schemas.microsoft.com/office/drawing/2014/main" id="{9D34B919-242B-B5A6-F0EB-16FF5BE711A5}"/>
              </a:ext>
            </a:extLst>
          </p:cNvPr>
          <p:cNvSpPr txBox="1"/>
          <p:nvPr/>
        </p:nvSpPr>
        <p:spPr>
          <a:xfrm>
            <a:off x="5991089" y="1692762"/>
            <a:ext cx="17342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a:t>
            </a:r>
            <a:r>
              <a:rPr kumimoji="1" lang="en-US" altLang="ja-JP" sz="1200" b="1" i="0" u="none" strike="noStrike" kern="1200" cap="none" spc="0" normalizeH="0" baseline="0" noProof="0" dirty="0">
                <a:ln>
                  <a:noFill/>
                </a:ln>
                <a:solidFill>
                  <a:schemeClr val="bg1"/>
                </a:solidFill>
                <a:effectLst/>
                <a:uLnTx/>
                <a:uFillTx/>
                <a:latin typeface="メイリオ"/>
                <a:ea typeface="メイリオ"/>
                <a:cs typeface="+mn-cs"/>
              </a:rPr>
              <a:t>3</a:t>
            </a: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つの特徴</a:t>
            </a:r>
          </a:p>
        </p:txBody>
      </p:sp>
      <p:sp>
        <p:nvSpPr>
          <p:cNvPr id="11" name="二等辺三角形 28">
            <a:extLst>
              <a:ext uri="{FF2B5EF4-FFF2-40B4-BE49-F238E27FC236}">
                <a16:creationId xmlns:a16="http://schemas.microsoft.com/office/drawing/2014/main" id="{17FE6F02-2F4D-0EF6-1B16-49FF0B80E220}"/>
              </a:ext>
            </a:extLst>
          </p:cNvPr>
          <p:cNvSpPr/>
          <p:nvPr/>
        </p:nvSpPr>
        <p:spPr>
          <a:xfrm rot="10800000">
            <a:off x="2816938" y="2896089"/>
            <a:ext cx="562089" cy="204030"/>
          </a:xfrm>
          <a:prstGeom prst="triangle">
            <a:avLst/>
          </a:prstGeom>
          <a:solidFill>
            <a:srgbClr val="FF008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Rakuten Sans"/>
              <a:ea typeface="メイリオ"/>
              <a:cs typeface="+mn-cs"/>
            </a:endParaRPr>
          </a:p>
        </p:txBody>
      </p:sp>
      <p:sp>
        <p:nvSpPr>
          <p:cNvPr id="12" name="テキスト ボックス 11">
            <a:extLst>
              <a:ext uri="{FF2B5EF4-FFF2-40B4-BE49-F238E27FC236}">
                <a16:creationId xmlns:a16="http://schemas.microsoft.com/office/drawing/2014/main" id="{467B5754-31C8-4CC4-CDA7-A4F0AC4FB428}"/>
              </a:ext>
            </a:extLst>
          </p:cNvPr>
          <p:cNvSpPr txBox="1"/>
          <p:nvPr/>
        </p:nvSpPr>
        <p:spPr>
          <a:xfrm>
            <a:off x="337351" y="4540783"/>
            <a:ext cx="175410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Rakuten Sans"/>
                <a:ea typeface="メイリオ"/>
                <a:cs typeface="+mn-cs"/>
              </a:rPr>
              <a:t>■</a:t>
            </a: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基本プラン</a:t>
            </a:r>
            <a:endParaRPr kumimoji="1" lang="en-US" altLang="ja-JP" sz="1200" b="1" i="0" u="none" strike="noStrike" kern="1200" cap="none" spc="0" normalizeH="0" baseline="0" noProof="0" dirty="0">
              <a:ln>
                <a:noFill/>
              </a:ln>
              <a:solidFill>
                <a:schemeClr val="bg1"/>
              </a:solidFill>
              <a:effectLst/>
              <a:uLnTx/>
              <a:uFillTx/>
              <a:latin typeface="メイリオ"/>
              <a:ea typeface="メイリオ"/>
              <a:cs typeface="+mn-cs"/>
            </a:endParaRPr>
          </a:p>
        </p:txBody>
      </p:sp>
      <p:sp>
        <p:nvSpPr>
          <p:cNvPr id="17" name="テキスト ボックス 5">
            <a:extLst>
              <a:ext uri="{FF2B5EF4-FFF2-40B4-BE49-F238E27FC236}">
                <a16:creationId xmlns:a16="http://schemas.microsoft.com/office/drawing/2014/main" id="{700A92ED-5161-B012-EFE0-5381479F3A02}"/>
              </a:ext>
            </a:extLst>
          </p:cNvPr>
          <p:cNvSpPr txBox="1"/>
          <p:nvPr/>
        </p:nvSpPr>
        <p:spPr>
          <a:xfrm>
            <a:off x="1190754" y="1686454"/>
            <a:ext cx="4616938" cy="1100301"/>
          </a:xfrm>
          <a:prstGeom prst="rect">
            <a:avLst/>
          </a:prstGeom>
          <a:noFill/>
        </p:spPr>
        <p:txBody>
          <a:bodyPr wrap="square" rtlCol="0">
            <a:spAutoFit/>
          </a:bodyPr>
          <a:lstStyle/>
          <a:p>
            <a:pPr>
              <a:lnSpc>
                <a:spcPts val="2000"/>
              </a:lnSpc>
            </a:pPr>
            <a:r>
              <a:rPr lang="ja-JP" altLang="en-US" sz="1200" dirty="0">
                <a:latin typeface="+mn-ea"/>
              </a:rPr>
              <a:t>・コミュニケーション活性化と業務効率化をしたい</a:t>
            </a:r>
            <a:r>
              <a:rPr lang="en-US" altLang="ja-JP" sz="1200" dirty="0">
                <a:latin typeface="+mn-ea"/>
              </a:rPr>
              <a:t>…</a:t>
            </a:r>
          </a:p>
          <a:p>
            <a:pPr>
              <a:lnSpc>
                <a:spcPts val="2000"/>
              </a:lnSpc>
            </a:pPr>
            <a:r>
              <a:rPr lang="ja-JP" altLang="en-US" sz="1200" dirty="0">
                <a:latin typeface="+mn-ea"/>
              </a:rPr>
              <a:t>・ビジネスツールを</a:t>
            </a:r>
            <a:r>
              <a:rPr lang="en-US" altLang="ja-JP" sz="1200" dirty="0">
                <a:latin typeface="+mn-ea"/>
              </a:rPr>
              <a:t>1</a:t>
            </a:r>
            <a:r>
              <a:rPr lang="ja-JP" altLang="en-US" sz="1200" dirty="0">
                <a:latin typeface="+mn-ea"/>
              </a:rPr>
              <a:t>つにまとめたい</a:t>
            </a:r>
            <a:r>
              <a:rPr lang="en-US" altLang="ja-JP" sz="1200" dirty="0">
                <a:latin typeface="+mn-ea"/>
              </a:rPr>
              <a:t>…</a:t>
            </a:r>
            <a:endParaRPr kumimoji="1" lang="en-US" altLang="ja-JP" sz="1200" dirty="0">
              <a:latin typeface="+mn-ea"/>
            </a:endParaRPr>
          </a:p>
          <a:p>
            <a:pPr>
              <a:lnSpc>
                <a:spcPts val="2000"/>
              </a:lnSpc>
            </a:pPr>
            <a:r>
              <a:rPr kumimoji="1" lang="ja-JP" altLang="en-US" sz="1200" dirty="0">
                <a:latin typeface="+mn-ea"/>
              </a:rPr>
              <a:t>・質を担保しつつ、よりコストを下げたい</a:t>
            </a:r>
            <a:r>
              <a:rPr kumimoji="1" lang="en-US" altLang="ja-JP" sz="1200" dirty="0">
                <a:latin typeface="+mn-ea"/>
              </a:rPr>
              <a:t>…</a:t>
            </a:r>
          </a:p>
          <a:p>
            <a:pPr>
              <a:lnSpc>
                <a:spcPts val="2000"/>
              </a:lnSpc>
            </a:pPr>
            <a:r>
              <a:rPr lang="ja-JP" altLang="en-US" sz="1200" dirty="0">
                <a:latin typeface="+mn-ea"/>
              </a:rPr>
              <a:t>・リダンダンシー対策も行なっていきたい</a:t>
            </a:r>
            <a:r>
              <a:rPr lang="en-US" altLang="ja-JP" sz="1200" dirty="0">
                <a:latin typeface="+mn-ea"/>
              </a:rPr>
              <a:t>…</a:t>
            </a:r>
          </a:p>
        </p:txBody>
      </p:sp>
      <p:sp>
        <p:nvSpPr>
          <p:cNvPr id="18" name="テキスト ボックス 7">
            <a:extLst>
              <a:ext uri="{FF2B5EF4-FFF2-40B4-BE49-F238E27FC236}">
                <a16:creationId xmlns:a16="http://schemas.microsoft.com/office/drawing/2014/main" id="{B538400D-E2BB-F1D9-07A6-F60A44D023E7}"/>
              </a:ext>
            </a:extLst>
          </p:cNvPr>
          <p:cNvSpPr txBox="1"/>
          <p:nvPr/>
        </p:nvSpPr>
        <p:spPr>
          <a:xfrm>
            <a:off x="1141902" y="3138577"/>
            <a:ext cx="4663358" cy="1100301"/>
          </a:xfrm>
          <a:prstGeom prst="rect">
            <a:avLst/>
          </a:prstGeom>
          <a:noFill/>
        </p:spPr>
        <p:txBody>
          <a:bodyPr wrap="square" rtlCol="0">
            <a:spAutoFit/>
          </a:bodyPr>
          <a:lstStyle/>
          <a:p>
            <a:pPr>
              <a:lnSpc>
                <a:spcPts val="2000"/>
              </a:lnSpc>
            </a:pPr>
            <a:r>
              <a:rPr kumimoji="1" lang="ja-JP" altLang="en-US" sz="1200" dirty="0">
                <a:latin typeface="+mn-ea"/>
              </a:rPr>
              <a:t>・ブラウザ上で複数人の共同作業可能！</a:t>
            </a:r>
            <a:endParaRPr kumimoji="1" lang="en-US" altLang="ja-JP" sz="1200" dirty="0">
              <a:latin typeface="+mn-ea"/>
            </a:endParaRPr>
          </a:p>
          <a:p>
            <a:pPr>
              <a:lnSpc>
                <a:spcPts val="2000"/>
              </a:lnSpc>
            </a:pPr>
            <a:r>
              <a:rPr lang="ja-JP" altLang="en-US" sz="1200" dirty="0">
                <a:latin typeface="+mn-ea"/>
              </a:rPr>
              <a:t>・チャットや</a:t>
            </a:r>
            <a:r>
              <a:rPr lang="en-US" altLang="ja-JP" sz="1200" dirty="0">
                <a:latin typeface="+mn-ea"/>
              </a:rPr>
              <a:t>Web</a:t>
            </a:r>
            <a:r>
              <a:rPr lang="ja-JP" altLang="en-US" sz="1200" dirty="0">
                <a:latin typeface="+mn-ea"/>
              </a:rPr>
              <a:t>会議機能で、円滑なコミュニケーション実現！</a:t>
            </a:r>
            <a:endParaRPr lang="en-US" altLang="ja-JP" sz="1200" dirty="0">
              <a:latin typeface="+mn-ea"/>
            </a:endParaRPr>
          </a:p>
          <a:p>
            <a:pPr>
              <a:lnSpc>
                <a:spcPts val="2000"/>
              </a:lnSpc>
            </a:pPr>
            <a:r>
              <a:rPr kumimoji="1" lang="ja-JP" altLang="en-US" sz="1200" dirty="0">
                <a:latin typeface="+mn-ea"/>
              </a:rPr>
              <a:t>・導入コストや運用コスト削減可能！</a:t>
            </a:r>
            <a:endParaRPr kumimoji="1" lang="en-US" altLang="ja-JP" sz="1200" dirty="0">
              <a:latin typeface="+mn-ea"/>
            </a:endParaRPr>
          </a:p>
          <a:p>
            <a:pPr>
              <a:lnSpc>
                <a:spcPts val="2000"/>
              </a:lnSpc>
            </a:pPr>
            <a:r>
              <a:rPr lang="ja-JP" altLang="en-US" sz="1200" dirty="0">
                <a:latin typeface="+mn-ea"/>
              </a:rPr>
              <a:t>・クラウド型のため、物理的な障害の対策にも対応！</a:t>
            </a:r>
            <a:endParaRPr kumimoji="1" lang="en-US" altLang="ja-JP" sz="1200" dirty="0">
              <a:latin typeface="+mn-ea"/>
            </a:endParaRPr>
          </a:p>
        </p:txBody>
      </p:sp>
      <p:graphicFrame>
        <p:nvGraphicFramePr>
          <p:cNvPr id="175" name="表 1106">
            <a:extLst>
              <a:ext uri="{FF2B5EF4-FFF2-40B4-BE49-F238E27FC236}">
                <a16:creationId xmlns:a16="http://schemas.microsoft.com/office/drawing/2014/main" id="{09A6571D-DAF3-7236-4AA4-784D3BD850C1}"/>
              </a:ext>
            </a:extLst>
          </p:cNvPr>
          <p:cNvGraphicFramePr>
            <a:graphicFrameLocks noGrp="1"/>
          </p:cNvGraphicFramePr>
          <p:nvPr/>
        </p:nvGraphicFramePr>
        <p:xfrm>
          <a:off x="359967" y="5061802"/>
          <a:ext cx="5486245" cy="726680"/>
        </p:xfrm>
        <a:graphic>
          <a:graphicData uri="http://schemas.openxmlformats.org/drawingml/2006/table">
            <a:tbl>
              <a:tblPr/>
              <a:tblGrid>
                <a:gridCol w="731540">
                  <a:extLst>
                    <a:ext uri="{9D8B030D-6E8A-4147-A177-3AD203B41FA5}">
                      <a16:colId xmlns:a16="http://schemas.microsoft.com/office/drawing/2014/main" val="2996818707"/>
                    </a:ext>
                  </a:extLst>
                </a:gridCol>
                <a:gridCol w="883053">
                  <a:extLst>
                    <a:ext uri="{9D8B030D-6E8A-4147-A177-3AD203B41FA5}">
                      <a16:colId xmlns:a16="http://schemas.microsoft.com/office/drawing/2014/main" val="4231079647"/>
                    </a:ext>
                  </a:extLst>
                </a:gridCol>
                <a:gridCol w="967913">
                  <a:extLst>
                    <a:ext uri="{9D8B030D-6E8A-4147-A177-3AD203B41FA5}">
                      <a16:colId xmlns:a16="http://schemas.microsoft.com/office/drawing/2014/main" val="2679795719"/>
                    </a:ext>
                  </a:extLst>
                </a:gridCol>
                <a:gridCol w="967913">
                  <a:extLst>
                    <a:ext uri="{9D8B030D-6E8A-4147-A177-3AD203B41FA5}">
                      <a16:colId xmlns:a16="http://schemas.microsoft.com/office/drawing/2014/main" val="2527357366"/>
                    </a:ext>
                  </a:extLst>
                </a:gridCol>
                <a:gridCol w="967913">
                  <a:extLst>
                    <a:ext uri="{9D8B030D-6E8A-4147-A177-3AD203B41FA5}">
                      <a16:colId xmlns:a16="http://schemas.microsoft.com/office/drawing/2014/main" val="1414628144"/>
                    </a:ext>
                  </a:extLst>
                </a:gridCol>
                <a:gridCol w="967913">
                  <a:extLst>
                    <a:ext uri="{9D8B030D-6E8A-4147-A177-3AD203B41FA5}">
                      <a16:colId xmlns:a16="http://schemas.microsoft.com/office/drawing/2014/main" val="863762935"/>
                    </a:ext>
                  </a:extLst>
                </a:gridCol>
              </a:tblGrid>
              <a:tr h="367278">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ja-JP" altLang="en-US" sz="900" b="1" dirty="0">
                          <a:effectLst/>
                          <a:latin typeface="Meiryo" panose="020B0604030504040204" pitchFamily="34" charset="-128"/>
                          <a:ea typeface="Meiryo" panose="020B0604030504040204" pitchFamily="34" charset="-128"/>
                        </a:rPr>
                        <a:t>プラン</a:t>
                      </a: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en-US" altLang="ja-JP" sz="1050" b="1" dirty="0">
                          <a:effectLst/>
                          <a:latin typeface="Meiryo" panose="020B0604030504040204" pitchFamily="34" charset="-128"/>
                          <a:ea typeface="Meiryo" panose="020B0604030504040204" pitchFamily="34" charset="-128"/>
                        </a:rPr>
                        <a:t>B</a:t>
                      </a:r>
                      <a:r>
                        <a:rPr lang="af-ZA" sz="1050" b="1" dirty="0">
                          <a:effectLst/>
                          <a:latin typeface="Meiryo" panose="020B0604030504040204" pitchFamily="34" charset="-128"/>
                          <a:ea typeface="Meiryo" panose="020B0604030504040204" pitchFamily="34" charset="-128"/>
                        </a:rPr>
                        <a:t>usiness</a:t>
                      </a:r>
                    </a:p>
                    <a:p>
                      <a:pPr algn="ctr" fontAlgn="ctr"/>
                      <a:r>
                        <a:rPr lang="af-ZA" sz="1050" b="1" dirty="0">
                          <a:effectLst/>
                          <a:latin typeface="Meiryo" panose="020B0604030504040204" pitchFamily="34" charset="-128"/>
                          <a:ea typeface="Meiryo" panose="020B0604030504040204" pitchFamily="34" charset="-128"/>
                        </a:rPr>
                        <a:t>Starter</a:t>
                      </a: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af-ZA" sz="1050" b="1" dirty="0">
                          <a:effectLst/>
                          <a:latin typeface="Meiryo" panose="020B0604030504040204" pitchFamily="34" charset="-128"/>
                          <a:ea typeface="Meiryo" panose="020B0604030504040204" pitchFamily="34" charset="-128"/>
                        </a:rPr>
                        <a:t>Business</a:t>
                      </a:r>
                    </a:p>
                    <a:p>
                      <a:pPr algn="ctr" fontAlgn="ctr"/>
                      <a:r>
                        <a:rPr lang="af-ZA" sz="1050" b="1" dirty="0">
                          <a:effectLst/>
                          <a:latin typeface="Meiryo" panose="020B0604030504040204" pitchFamily="34" charset="-128"/>
                          <a:ea typeface="Meiryo" panose="020B0604030504040204" pitchFamily="34" charset="-128"/>
                        </a:rPr>
                        <a:t>Standard</a:t>
                      </a: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af-ZA" sz="1050" b="1" dirty="0">
                          <a:effectLst/>
                          <a:latin typeface="Meiryo" panose="020B0604030504040204" pitchFamily="34" charset="-128"/>
                          <a:ea typeface="Meiryo" panose="020B0604030504040204" pitchFamily="34" charset="-128"/>
                        </a:rPr>
                        <a:t>Business</a:t>
                      </a:r>
                    </a:p>
                    <a:p>
                      <a:pPr algn="ctr" fontAlgn="ctr"/>
                      <a:r>
                        <a:rPr lang="af-ZA" sz="1050" b="1" dirty="0">
                          <a:effectLst/>
                          <a:latin typeface="Meiryo" panose="020B0604030504040204" pitchFamily="34" charset="-128"/>
                          <a:ea typeface="Meiryo" panose="020B0604030504040204" pitchFamily="34" charset="-128"/>
                        </a:rPr>
                        <a:t>Plus</a:t>
                      </a: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af-ZA" altLang="ja-JP" sz="1050" b="1" dirty="0">
                          <a:effectLst/>
                          <a:latin typeface="Meiryo" panose="020B0604030504040204" pitchFamily="34" charset="-128"/>
                          <a:ea typeface="Meiryo" panose="020B0604030504040204" pitchFamily="34" charset="-128"/>
                        </a:rPr>
                        <a:t>Enterprise</a:t>
                      </a:r>
                    </a:p>
                    <a:p>
                      <a:pPr algn="ctr" fontAlgn="ctr"/>
                      <a:r>
                        <a:rPr lang="af-ZA" altLang="ja-JP" sz="1050" b="1" dirty="0">
                          <a:effectLst/>
                          <a:latin typeface="Meiryo" panose="020B0604030504040204" pitchFamily="34" charset="-128"/>
                          <a:ea typeface="Meiryo" panose="020B0604030504040204" pitchFamily="34" charset="-128"/>
                        </a:rPr>
                        <a:t>Standard</a:t>
                      </a:r>
                      <a:endParaRPr lang="ja-JP" altLang="en-US" sz="1050" b="1" dirty="0">
                        <a:effectLst/>
                        <a:latin typeface="Meiryo" panose="020B0604030504040204" pitchFamily="34" charset="-128"/>
                        <a:ea typeface="Meiryo"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af-ZA" altLang="ja-JP" sz="1050" b="1" dirty="0">
                          <a:effectLst/>
                          <a:latin typeface="Meiryo" panose="020B0604030504040204" pitchFamily="34" charset="-128"/>
                          <a:ea typeface="Meiryo" panose="020B0604030504040204" pitchFamily="34" charset="-128"/>
                        </a:rPr>
                        <a:t>Enterprise</a:t>
                      </a:r>
                    </a:p>
                    <a:p>
                      <a:pPr algn="ctr" fontAlgn="ctr"/>
                      <a:r>
                        <a:rPr lang="af-ZA" altLang="ja-JP" sz="1050" b="1" dirty="0">
                          <a:effectLst/>
                          <a:latin typeface="Meiryo" panose="020B0604030504040204" pitchFamily="34" charset="-128"/>
                          <a:ea typeface="Meiryo" panose="020B0604030504040204" pitchFamily="34" charset="-128"/>
                        </a:rPr>
                        <a:t>Plus</a:t>
                      </a:r>
                      <a:endParaRPr lang="ja-JP" altLang="en-US" sz="1050" b="1" dirty="0">
                        <a:effectLst/>
                        <a:latin typeface="Meiryo" panose="020B0604030504040204" pitchFamily="34" charset="-128"/>
                        <a:ea typeface="Meiryo"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DF5"/>
                    </a:solidFill>
                  </a:tcPr>
                </a:tc>
                <a:extLst>
                  <a:ext uri="{0D108BD9-81ED-4DB2-BD59-A6C34878D82A}">
                    <a16:rowId xmlns:a16="http://schemas.microsoft.com/office/drawing/2014/main" val="2532386454"/>
                  </a:ext>
                </a:extLst>
              </a:tr>
              <a:tr h="310774">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ja-JP" altLang="en-US" sz="900" b="1" dirty="0">
                          <a:effectLst/>
                          <a:latin typeface="Meiryo" panose="020B0604030504040204" pitchFamily="34" charset="-128"/>
                          <a:ea typeface="Meiryo" panose="020B0604030504040204" pitchFamily="34" charset="-128"/>
                        </a:rPr>
                        <a:t>利用料金</a:t>
                      </a:r>
                      <a:endParaRPr lang="en-US" altLang="ja-JP" sz="900" b="1" dirty="0">
                        <a:effectLst/>
                        <a:latin typeface="Meiryo" panose="020B0604030504040204" pitchFamily="34" charset="-128"/>
                        <a:ea typeface="Meiryo" panose="020B0604030504040204" pitchFamily="34" charset="-128"/>
                      </a:endParaRPr>
                    </a:p>
                    <a:p>
                      <a:pPr algn="ctr" fontAlgn="ctr"/>
                      <a:r>
                        <a:rPr lang="en-US" altLang="ja-JP" sz="900" b="1" dirty="0">
                          <a:effectLst/>
                          <a:latin typeface="Meiryo" panose="020B0604030504040204" pitchFamily="34" charset="-128"/>
                          <a:ea typeface="Meiryo" panose="020B0604030504040204" pitchFamily="34" charset="-128"/>
                        </a:rPr>
                        <a:t>(1ID)</a:t>
                      </a:r>
                      <a:endParaRPr lang="ja-JP" altLang="en-US" sz="900" b="1" dirty="0">
                        <a:effectLst/>
                        <a:latin typeface="Meiryo" panose="020B0604030504040204" pitchFamily="34" charset="-128"/>
                        <a:ea typeface="Meiryo"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algn="ctr" fontAlgn="ctr"/>
                      <a:r>
                        <a:rPr lang="af-ZA" sz="1050" b="1" dirty="0">
                          <a:effectLst/>
                          <a:latin typeface="Meiryo" panose="020B0604030504040204" pitchFamily="34" charset="-128"/>
                          <a:ea typeface="Meiryo" panose="020B0604030504040204" pitchFamily="34" charset="-128"/>
                        </a:rPr>
                        <a:t>680</a:t>
                      </a:r>
                      <a:r>
                        <a:rPr lang="ja-JP" altLang="en-US" sz="1050" b="1" dirty="0">
                          <a:effectLst/>
                          <a:latin typeface="Meiryo" panose="020B0604030504040204" pitchFamily="34" charset="-128"/>
                          <a:ea typeface="Meiryo" panose="020B0604030504040204" pitchFamily="34" charset="-128"/>
                        </a:rPr>
                        <a:t>円</a:t>
                      </a:r>
                      <a:endParaRPr lang="en-US" altLang="ja-JP" sz="1050" b="1" dirty="0">
                        <a:effectLst/>
                        <a:latin typeface="Meiryo" panose="020B0604030504040204" pitchFamily="34" charset="-128"/>
                        <a:ea typeface="Meiryo" panose="020B0604030504040204" pitchFamily="34" charset="-128"/>
                      </a:endParaRPr>
                    </a:p>
                    <a:p>
                      <a:pPr algn="ctr" fontAlgn="ctr"/>
                      <a:r>
                        <a:rPr lang="ja-JP" altLang="en-US" sz="900" b="0" dirty="0">
                          <a:effectLst/>
                          <a:latin typeface="Meiryo" panose="020B0604030504040204" pitchFamily="34" charset="-128"/>
                          <a:ea typeface="Meiryo" panose="020B0604030504040204" pitchFamily="34" charset="-128"/>
                        </a:rPr>
                        <a:t>（税込</a:t>
                      </a:r>
                      <a:r>
                        <a:rPr lang="en-US" altLang="ja-JP" sz="900" b="0" dirty="0">
                          <a:effectLst/>
                          <a:latin typeface="Meiryo" panose="020B0604030504040204" pitchFamily="34" charset="-128"/>
                          <a:ea typeface="Meiryo" panose="020B0604030504040204" pitchFamily="34" charset="-128"/>
                        </a:rPr>
                        <a:t>748</a:t>
                      </a:r>
                      <a:r>
                        <a:rPr lang="ja-JP" altLang="en-US" sz="900" b="0" dirty="0">
                          <a:effectLst/>
                          <a:latin typeface="Meiryo" panose="020B0604030504040204" pitchFamily="34" charset="-128"/>
                          <a:ea typeface="Meiryo" panose="020B0604030504040204" pitchFamily="34" charset="-128"/>
                        </a:rPr>
                        <a:t>円）</a:t>
                      </a:r>
                      <a:endParaRPr lang="af-ZA" sz="900" b="0" dirty="0">
                        <a:effectLst/>
                        <a:latin typeface="Meiryo" panose="020B0604030504040204" pitchFamily="34" charset="-128"/>
                        <a:ea typeface="Meiryo"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af-ZA" altLang="ja-JP" sz="1050" b="1" dirty="0">
                          <a:effectLst/>
                          <a:latin typeface="Meiryo" panose="020B0604030504040204" pitchFamily="34" charset="-128"/>
                          <a:ea typeface="Meiryo" panose="020B0604030504040204" pitchFamily="34" charset="-128"/>
                        </a:rPr>
                        <a:t>1,360</a:t>
                      </a:r>
                      <a:r>
                        <a:rPr lang="ja-JP" altLang="en-US" sz="1050" b="1" dirty="0">
                          <a:effectLst/>
                          <a:latin typeface="Meiryo" panose="020B0604030504040204" pitchFamily="34" charset="-128"/>
                          <a:ea typeface="Meiryo" panose="020B0604030504040204" pitchFamily="34" charset="-128"/>
                        </a:rPr>
                        <a:t>円</a:t>
                      </a:r>
                      <a:endParaRPr lang="en-US" altLang="ja-JP" sz="1050" b="1" dirty="0">
                        <a:effectLst/>
                        <a:latin typeface="Meiryo" panose="020B0604030504040204" pitchFamily="34" charset="-128"/>
                        <a:ea typeface="Meiryo" panose="020B0604030504040204"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dirty="0">
                          <a:effectLst/>
                          <a:latin typeface="Meiryo" panose="020B0604030504040204" pitchFamily="34" charset="-128"/>
                          <a:ea typeface="Meiryo" panose="020B0604030504040204" pitchFamily="34" charset="-128"/>
                        </a:rPr>
                        <a:t>（税込</a:t>
                      </a:r>
                      <a:r>
                        <a:rPr lang="en-US" altLang="ja-JP" sz="900" b="0" dirty="0">
                          <a:effectLst/>
                          <a:latin typeface="Meiryo" panose="020B0604030504040204" pitchFamily="34" charset="-128"/>
                          <a:ea typeface="Meiryo" panose="020B0604030504040204" pitchFamily="34" charset="-128"/>
                        </a:rPr>
                        <a:t>1,496</a:t>
                      </a:r>
                      <a:r>
                        <a:rPr lang="ja-JP" altLang="en-US" sz="900" b="0" dirty="0">
                          <a:effectLst/>
                          <a:latin typeface="Meiryo" panose="020B0604030504040204" pitchFamily="34" charset="-128"/>
                          <a:ea typeface="Meiryo" panose="020B0604030504040204" pitchFamily="34" charset="-128"/>
                        </a:rPr>
                        <a:t>円）</a:t>
                      </a:r>
                      <a:endParaRPr lang="af-ZA" altLang="ja-JP" sz="900" b="0" dirty="0">
                        <a:effectLst/>
                        <a:latin typeface="Meiryo" panose="020B0604030504040204" pitchFamily="34" charset="-128"/>
                        <a:ea typeface="Meiryo"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af-ZA" altLang="ja-JP" sz="1050" b="1" dirty="0">
                          <a:effectLst/>
                          <a:latin typeface="Meiryo" panose="020B0604030504040204" pitchFamily="34" charset="-128"/>
                          <a:ea typeface="Meiryo" panose="020B0604030504040204" pitchFamily="34" charset="-128"/>
                        </a:rPr>
                        <a:t>2,040</a:t>
                      </a:r>
                      <a:r>
                        <a:rPr lang="ja-JP" altLang="en-US" sz="1050" b="1" dirty="0">
                          <a:effectLst/>
                          <a:latin typeface="Meiryo" panose="020B0604030504040204" pitchFamily="34" charset="-128"/>
                          <a:ea typeface="Meiryo" panose="020B0604030504040204" pitchFamily="34" charset="-128"/>
                        </a:rPr>
                        <a:t>円</a:t>
                      </a:r>
                      <a:endParaRPr lang="en-US" altLang="ja-JP" sz="1050" b="1" dirty="0">
                        <a:effectLst/>
                        <a:latin typeface="Meiryo" panose="020B0604030504040204" pitchFamily="34" charset="-128"/>
                        <a:ea typeface="Meiryo" panose="020B0604030504040204"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dirty="0">
                          <a:effectLst/>
                          <a:latin typeface="Meiryo" panose="020B0604030504040204" pitchFamily="34" charset="-128"/>
                          <a:ea typeface="Meiryo" panose="020B0604030504040204" pitchFamily="34" charset="-128"/>
                        </a:rPr>
                        <a:t>（税込</a:t>
                      </a:r>
                      <a:r>
                        <a:rPr lang="en-US" altLang="ja-JP" sz="900" b="0" dirty="0">
                          <a:effectLst/>
                          <a:latin typeface="Meiryo" panose="020B0604030504040204" pitchFamily="34" charset="-128"/>
                          <a:ea typeface="Meiryo" panose="020B0604030504040204" pitchFamily="34" charset="-128"/>
                        </a:rPr>
                        <a:t>2,244</a:t>
                      </a:r>
                      <a:r>
                        <a:rPr lang="ja-JP" altLang="en-US" sz="900" b="0" dirty="0">
                          <a:effectLst/>
                          <a:latin typeface="Meiryo" panose="020B0604030504040204" pitchFamily="34" charset="-128"/>
                          <a:ea typeface="Meiryo" panose="020B0604030504040204" pitchFamily="34" charset="-128"/>
                        </a:rPr>
                        <a:t>円）</a:t>
                      </a:r>
                      <a:endParaRPr lang="af-ZA" altLang="ja-JP" sz="900" b="0" dirty="0">
                        <a:effectLst/>
                        <a:latin typeface="Meiryo" panose="020B0604030504040204" pitchFamily="34" charset="-128"/>
                        <a:ea typeface="Meiryo"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af-ZA" altLang="ja-JP" sz="1050" b="1" dirty="0">
                          <a:effectLst/>
                          <a:latin typeface="Meiryo" panose="020B0604030504040204" pitchFamily="34" charset="-128"/>
                          <a:ea typeface="Meiryo" panose="020B0604030504040204" pitchFamily="34" charset="-128"/>
                        </a:rPr>
                        <a:t>2,260</a:t>
                      </a:r>
                      <a:r>
                        <a:rPr lang="ja-JP" altLang="en-US" sz="1050" b="1" dirty="0">
                          <a:effectLst/>
                          <a:latin typeface="Meiryo" panose="020B0604030504040204" pitchFamily="34" charset="-128"/>
                          <a:ea typeface="Meiryo" panose="020B0604030504040204" pitchFamily="34" charset="-128"/>
                        </a:rPr>
                        <a:t>円</a:t>
                      </a:r>
                      <a:endParaRPr lang="en-US" altLang="ja-JP" sz="1050" b="1" dirty="0">
                        <a:effectLst/>
                        <a:latin typeface="Meiryo" panose="020B0604030504040204" pitchFamily="34" charset="-128"/>
                        <a:ea typeface="Meiryo" panose="020B0604030504040204"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dirty="0">
                          <a:effectLst/>
                          <a:latin typeface="Meiryo" panose="020B0604030504040204" pitchFamily="34" charset="-128"/>
                          <a:ea typeface="Meiryo" panose="020B0604030504040204" pitchFamily="34" charset="-128"/>
                        </a:rPr>
                        <a:t>（税込</a:t>
                      </a:r>
                      <a:r>
                        <a:rPr lang="en-US" altLang="ja-JP" sz="900" b="0" dirty="0">
                          <a:effectLst/>
                          <a:latin typeface="Meiryo" panose="020B0604030504040204" pitchFamily="34" charset="-128"/>
                          <a:ea typeface="Meiryo" panose="020B0604030504040204" pitchFamily="34" charset="-128"/>
                        </a:rPr>
                        <a:t>2,486</a:t>
                      </a:r>
                      <a:r>
                        <a:rPr lang="ja-JP" altLang="en-US" sz="900" b="0" dirty="0">
                          <a:effectLst/>
                          <a:latin typeface="Meiryo" panose="020B0604030504040204" pitchFamily="34" charset="-128"/>
                          <a:ea typeface="Meiryo" panose="020B0604030504040204" pitchFamily="34" charset="-128"/>
                        </a:rPr>
                        <a:t>円）</a:t>
                      </a:r>
                      <a:endParaRPr lang="af-ZA" altLang="ja-JP" sz="900" b="0" dirty="0">
                        <a:effectLst/>
                        <a:latin typeface="Meiryo" panose="020B0604030504040204" pitchFamily="34" charset="-128"/>
                        <a:ea typeface="Meiryo"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1pPr>
                      <a:lvl2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2pPr>
                      <a:lvl3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3pPr>
                      <a:lvl4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4pPr>
                      <a:lvl5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5pPr>
                      <a:lvl6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6pPr>
                      <a:lvl7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7pPr>
                      <a:lvl8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8pPr>
                      <a:lvl9pPr marL="0" marR="0" indent="0" algn="ctr" defTabSz="548474" eaLnBrk="1" latinLnBrk="0" hangingPunct="1">
                        <a:lnSpc>
                          <a:spcPct val="100000"/>
                        </a:lnSpc>
                        <a:spcBef>
                          <a:spcPts val="0"/>
                        </a:spcBef>
                        <a:spcAft>
                          <a:spcPts val="0"/>
                        </a:spcAft>
                        <a:buClrTx/>
                        <a:buSzTx/>
                        <a:buFontTx/>
                        <a:buNone/>
                        <a:tabLst/>
                        <a:defRPr kumimoji="1" sz="1067" b="0" i="0" u="none" strike="noStrike" cap="none" spc="0" baseline="0">
                          <a:ln>
                            <a:noFill/>
                          </a:ln>
                          <a:solidFill>
                            <a:schemeClr val="tx1"/>
                          </a:solidFill>
                          <a:uFillTx/>
                          <a:latin typeface="游ゴシック" panose="020F0502020204030204"/>
                          <a:sym typeface="Rakuten Global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af-ZA" altLang="ja-JP" sz="1050" b="1" dirty="0">
                          <a:effectLst/>
                          <a:latin typeface="Meiryo" panose="020B0604030504040204" pitchFamily="34" charset="-128"/>
                          <a:ea typeface="Meiryo" panose="020B0604030504040204" pitchFamily="34" charset="-128"/>
                        </a:rPr>
                        <a:t>3,400</a:t>
                      </a:r>
                      <a:r>
                        <a:rPr lang="ja-JP" altLang="en-US" sz="1050" b="1" dirty="0">
                          <a:effectLst/>
                          <a:latin typeface="Meiryo" panose="020B0604030504040204" pitchFamily="34" charset="-128"/>
                          <a:ea typeface="Meiryo" panose="020B0604030504040204" pitchFamily="34" charset="-128"/>
                        </a:rPr>
                        <a:t>円</a:t>
                      </a:r>
                      <a:endParaRPr lang="en-US" altLang="ja-JP" sz="1050" b="1" dirty="0">
                        <a:effectLst/>
                        <a:latin typeface="Meiryo" panose="020B0604030504040204" pitchFamily="34" charset="-128"/>
                        <a:ea typeface="Meiryo" panose="020B0604030504040204"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dirty="0">
                          <a:effectLst/>
                          <a:latin typeface="Meiryo" panose="020B0604030504040204" pitchFamily="34" charset="-128"/>
                          <a:ea typeface="Meiryo" panose="020B0604030504040204" pitchFamily="34" charset="-128"/>
                        </a:rPr>
                        <a:t>（税込</a:t>
                      </a:r>
                      <a:r>
                        <a:rPr lang="en-US" altLang="ja-JP" sz="900" b="0" dirty="0">
                          <a:effectLst/>
                          <a:latin typeface="Meiryo" panose="020B0604030504040204" pitchFamily="34" charset="-128"/>
                          <a:ea typeface="Meiryo" panose="020B0604030504040204" pitchFamily="34" charset="-128"/>
                        </a:rPr>
                        <a:t>3,740</a:t>
                      </a:r>
                      <a:r>
                        <a:rPr lang="ja-JP" altLang="en-US" sz="900" b="0" dirty="0">
                          <a:effectLst/>
                          <a:latin typeface="Meiryo" panose="020B0604030504040204" pitchFamily="34" charset="-128"/>
                          <a:ea typeface="Meiryo" panose="020B0604030504040204" pitchFamily="34" charset="-128"/>
                        </a:rPr>
                        <a:t>円）</a:t>
                      </a:r>
                      <a:endParaRPr lang="af-ZA" altLang="ja-JP" sz="900" b="0" dirty="0">
                        <a:effectLst/>
                        <a:latin typeface="Meiryo" panose="020B0604030504040204" pitchFamily="34" charset="-128"/>
                        <a:ea typeface="Meiryo" panose="020B0604030504040204" pitchFamily="34" charset="-128"/>
                      </a:endParaRPr>
                    </a:p>
                  </a:txBody>
                  <a:tcPr marL="27365" marR="27365" marT="27365" marB="2736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5512521"/>
                  </a:ext>
                </a:extLst>
              </a:tr>
            </a:tbl>
          </a:graphicData>
        </a:graphic>
      </p:graphicFrame>
      <p:grpSp>
        <p:nvGrpSpPr>
          <p:cNvPr id="176" name="グループ化 1116">
            <a:extLst>
              <a:ext uri="{FF2B5EF4-FFF2-40B4-BE49-F238E27FC236}">
                <a16:creationId xmlns:a16="http://schemas.microsoft.com/office/drawing/2014/main" id="{5678EC01-D54F-65B4-0AB9-356BE54979B0}"/>
              </a:ext>
            </a:extLst>
          </p:cNvPr>
          <p:cNvGrpSpPr/>
          <p:nvPr/>
        </p:nvGrpSpPr>
        <p:grpSpPr>
          <a:xfrm>
            <a:off x="1079281" y="5828795"/>
            <a:ext cx="4804806" cy="318344"/>
            <a:chOff x="1252693" y="5259780"/>
            <a:chExt cx="4804806" cy="318344"/>
          </a:xfrm>
        </p:grpSpPr>
        <p:sp>
          <p:nvSpPr>
            <p:cNvPr id="177" name="Arrow: Right 4">
              <a:extLst>
                <a:ext uri="{FF2B5EF4-FFF2-40B4-BE49-F238E27FC236}">
                  <a16:creationId xmlns:a16="http://schemas.microsoft.com/office/drawing/2014/main" id="{F8DEE1AD-BAD0-2535-B961-67F985453B74}"/>
                </a:ext>
              </a:extLst>
            </p:cNvPr>
            <p:cNvSpPr/>
            <p:nvPr/>
          </p:nvSpPr>
          <p:spPr>
            <a:xfrm>
              <a:off x="1274199" y="5259780"/>
              <a:ext cx="4747579" cy="318344"/>
            </a:xfrm>
            <a:prstGeom prst="rightArrow">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游ゴシック" panose="020F0502020204030204"/>
                <a:ea typeface="+mn-ea"/>
                <a:cs typeface="+mn-cs"/>
              </a:endParaRPr>
            </a:p>
          </p:txBody>
        </p:sp>
        <p:sp>
          <p:nvSpPr>
            <p:cNvPr id="178" name="TextBox 17">
              <a:extLst>
                <a:ext uri="{FF2B5EF4-FFF2-40B4-BE49-F238E27FC236}">
                  <a16:creationId xmlns:a16="http://schemas.microsoft.com/office/drawing/2014/main" id="{1B4DAE06-996C-4213-2718-2FAABAF9F151}"/>
                </a:ext>
              </a:extLst>
            </p:cNvPr>
            <p:cNvSpPr txBox="1"/>
            <p:nvPr/>
          </p:nvSpPr>
          <p:spPr>
            <a:xfrm>
              <a:off x="1252693" y="5316513"/>
              <a:ext cx="1034142"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100" b="1" dirty="0">
                  <a:solidFill>
                    <a:prstClr val="black"/>
                  </a:solidFill>
                  <a:latin typeface="Meiryo"/>
                </a:rPr>
                <a:t>標準機能</a:t>
              </a:r>
              <a:endParaRPr lang="en-US" sz="1100" b="1" dirty="0">
                <a:solidFill>
                  <a:prstClr val="black"/>
                </a:solidFill>
                <a:latin typeface="Meiryo"/>
              </a:endParaRPr>
            </a:p>
          </p:txBody>
        </p:sp>
        <p:sp>
          <p:nvSpPr>
            <p:cNvPr id="179" name="TextBox 19">
              <a:extLst>
                <a:ext uri="{FF2B5EF4-FFF2-40B4-BE49-F238E27FC236}">
                  <a16:creationId xmlns:a16="http://schemas.microsoft.com/office/drawing/2014/main" id="{A8EA8A41-821C-215B-77BB-01D4CB22C11B}"/>
                </a:ext>
              </a:extLst>
            </p:cNvPr>
            <p:cNvSpPr txBox="1"/>
            <p:nvPr/>
          </p:nvSpPr>
          <p:spPr>
            <a:xfrm>
              <a:off x="5322052" y="5316513"/>
              <a:ext cx="735447"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100" b="1" dirty="0">
                  <a:solidFill>
                    <a:prstClr val="black"/>
                  </a:solidFill>
                  <a:latin typeface="Meiryo"/>
                </a:rPr>
                <a:t>高機能</a:t>
              </a:r>
            </a:p>
          </p:txBody>
        </p:sp>
      </p:grpSp>
      <p:sp>
        <p:nvSpPr>
          <p:cNvPr id="180" name="正方形/長方形 1117">
            <a:extLst>
              <a:ext uri="{FF2B5EF4-FFF2-40B4-BE49-F238E27FC236}">
                <a16:creationId xmlns:a16="http://schemas.microsoft.com/office/drawing/2014/main" id="{E990D4F4-04DC-C5A6-5A20-A0F0483C2418}"/>
              </a:ext>
            </a:extLst>
          </p:cNvPr>
          <p:cNvSpPr/>
          <p:nvPr/>
        </p:nvSpPr>
        <p:spPr>
          <a:xfrm>
            <a:off x="1079281" y="5062327"/>
            <a:ext cx="2817789" cy="758809"/>
          </a:xfrm>
          <a:prstGeom prst="rect">
            <a:avLst/>
          </a:prstGeom>
          <a:noFill/>
          <a:ln w="57150" cap="flat" cmpd="sng" algn="ctr">
            <a:solidFill>
              <a:srgbClr val="FF008C"/>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1" name="正方形/長方形 1118">
            <a:extLst>
              <a:ext uri="{FF2B5EF4-FFF2-40B4-BE49-F238E27FC236}">
                <a16:creationId xmlns:a16="http://schemas.microsoft.com/office/drawing/2014/main" id="{4745016A-9C8B-640E-FC86-A3030027127A}"/>
              </a:ext>
            </a:extLst>
          </p:cNvPr>
          <p:cNvSpPr/>
          <p:nvPr/>
        </p:nvSpPr>
        <p:spPr>
          <a:xfrm>
            <a:off x="3894885" y="5071688"/>
            <a:ext cx="1975205" cy="749448"/>
          </a:xfrm>
          <a:prstGeom prst="rect">
            <a:avLst/>
          </a:prstGeom>
          <a:noFill/>
          <a:ln w="57150" cap="flat" cmpd="sng" algn="ctr">
            <a:solidFill>
              <a:srgbClr val="053766"/>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2" name="テキスト ボックス 1120">
            <a:extLst>
              <a:ext uri="{FF2B5EF4-FFF2-40B4-BE49-F238E27FC236}">
                <a16:creationId xmlns:a16="http://schemas.microsoft.com/office/drawing/2014/main" id="{050185D3-D71F-17C1-3041-508E21B0E69B}"/>
              </a:ext>
            </a:extLst>
          </p:cNvPr>
          <p:cNvSpPr txBox="1"/>
          <p:nvPr/>
        </p:nvSpPr>
        <p:spPr>
          <a:xfrm>
            <a:off x="1572367" y="4843941"/>
            <a:ext cx="2165020" cy="246221"/>
          </a:xfrm>
          <a:prstGeom prst="rect">
            <a:avLst/>
          </a:prstGeom>
          <a:noFill/>
        </p:spPr>
        <p:txBody>
          <a:bodyPr wrap="square" rtlCol="0">
            <a:spAutoFit/>
          </a:bodyPr>
          <a:lstStyle/>
          <a:p>
            <a:pPr algn="ctr"/>
            <a:r>
              <a:rPr lang="ja-JP" altLang="en-US" sz="1000" b="1" dirty="0">
                <a:solidFill>
                  <a:srgbClr val="FF008C"/>
                </a:solidFill>
                <a:latin typeface="メイリオ" panose="020B0604030504040204" pitchFamily="50" charset="-128"/>
              </a:rPr>
              <a:t>中小企業向け</a:t>
            </a:r>
            <a:r>
              <a:rPr lang="ja-JP" altLang="en-US" sz="600" b="1" dirty="0">
                <a:solidFill>
                  <a:srgbClr val="FF008C"/>
                </a:solidFill>
                <a:latin typeface="メイリオ" panose="020B0604030504040204" pitchFamily="50" charset="-128"/>
              </a:rPr>
              <a:t>（最大３００</a:t>
            </a:r>
            <a:r>
              <a:rPr lang="en-US" altLang="ja-JP" sz="600" b="1" dirty="0">
                <a:solidFill>
                  <a:srgbClr val="FF008C"/>
                </a:solidFill>
                <a:latin typeface="メイリオ" panose="020B0604030504040204" pitchFamily="50" charset="-128"/>
              </a:rPr>
              <a:t>ID</a:t>
            </a:r>
            <a:r>
              <a:rPr lang="ja-JP" altLang="en-US" sz="600" b="1" dirty="0">
                <a:solidFill>
                  <a:srgbClr val="FF008C"/>
                </a:solidFill>
                <a:latin typeface="メイリオ" panose="020B0604030504040204" pitchFamily="50" charset="-128"/>
              </a:rPr>
              <a:t>）</a:t>
            </a:r>
            <a:endParaRPr lang="ja-JP" altLang="en-US" sz="700" b="1" dirty="0">
              <a:solidFill>
                <a:srgbClr val="FF008C"/>
              </a:solidFill>
              <a:latin typeface="メイリオ" panose="020B0604030504040204" pitchFamily="50" charset="-128"/>
            </a:endParaRPr>
          </a:p>
        </p:txBody>
      </p:sp>
      <p:sp>
        <p:nvSpPr>
          <p:cNvPr id="183" name="テキスト ボックス 1121">
            <a:extLst>
              <a:ext uri="{FF2B5EF4-FFF2-40B4-BE49-F238E27FC236}">
                <a16:creationId xmlns:a16="http://schemas.microsoft.com/office/drawing/2014/main" id="{5C002328-3FFB-044E-93EC-BBA1FDFEF93D}"/>
              </a:ext>
            </a:extLst>
          </p:cNvPr>
          <p:cNvSpPr txBox="1"/>
          <p:nvPr/>
        </p:nvSpPr>
        <p:spPr>
          <a:xfrm>
            <a:off x="4022922" y="4847466"/>
            <a:ext cx="1834629" cy="246221"/>
          </a:xfrm>
          <a:prstGeom prst="rect">
            <a:avLst/>
          </a:prstGeom>
          <a:noFill/>
        </p:spPr>
        <p:txBody>
          <a:bodyPr wrap="square" rtlCol="0">
            <a:spAutoFit/>
          </a:bodyPr>
          <a:lstStyle/>
          <a:p>
            <a:pPr algn="ctr"/>
            <a:r>
              <a:rPr lang="ja-JP" altLang="en-US" sz="1000" b="1" dirty="0">
                <a:solidFill>
                  <a:srgbClr val="053766"/>
                </a:solidFill>
                <a:latin typeface="メイリオ" panose="020B0604030504040204" pitchFamily="50" charset="-128"/>
              </a:rPr>
              <a:t>大企業向け</a:t>
            </a:r>
            <a:r>
              <a:rPr lang="ja-JP" altLang="en-US" sz="600" b="1" dirty="0">
                <a:solidFill>
                  <a:srgbClr val="053766"/>
                </a:solidFill>
                <a:latin typeface="メイリオ" panose="020B0604030504040204" pitchFamily="50" charset="-128"/>
              </a:rPr>
              <a:t>（</a:t>
            </a:r>
            <a:r>
              <a:rPr lang="en-US" altLang="ja-JP" sz="600" b="1" dirty="0">
                <a:solidFill>
                  <a:srgbClr val="053766"/>
                </a:solidFill>
                <a:latin typeface="メイリオ" panose="020B0604030504040204" pitchFamily="50" charset="-128"/>
              </a:rPr>
              <a:t>ID</a:t>
            </a:r>
            <a:r>
              <a:rPr lang="ja-JP" altLang="en-US" sz="600" b="1" dirty="0">
                <a:solidFill>
                  <a:srgbClr val="053766"/>
                </a:solidFill>
                <a:latin typeface="メイリオ" panose="020B0604030504040204" pitchFamily="50" charset="-128"/>
              </a:rPr>
              <a:t>無制限）</a:t>
            </a:r>
            <a:endParaRPr lang="ja-JP" altLang="en-US" sz="1000" b="1" dirty="0">
              <a:solidFill>
                <a:srgbClr val="053766"/>
              </a:solidFill>
              <a:latin typeface="メイリオ" panose="020B0604030504040204" pitchFamily="50" charset="-128"/>
            </a:endParaRPr>
          </a:p>
        </p:txBody>
      </p:sp>
      <p:sp>
        <p:nvSpPr>
          <p:cNvPr id="184" name="テキスト ボックス 1180">
            <a:extLst>
              <a:ext uri="{FF2B5EF4-FFF2-40B4-BE49-F238E27FC236}">
                <a16:creationId xmlns:a16="http://schemas.microsoft.com/office/drawing/2014/main" id="{98C2704A-E17B-27D3-C55B-8FE60A3ADF57}"/>
              </a:ext>
            </a:extLst>
          </p:cNvPr>
          <p:cNvSpPr txBox="1"/>
          <p:nvPr/>
        </p:nvSpPr>
        <p:spPr>
          <a:xfrm>
            <a:off x="1057681" y="6159805"/>
            <a:ext cx="4747579" cy="595908"/>
          </a:xfrm>
          <a:prstGeom prst="roundRect">
            <a:avLst/>
          </a:prstGeom>
          <a:noFill/>
          <a:ln w="38100">
            <a:solidFill>
              <a:srgbClr val="FF008C"/>
            </a:solidFill>
          </a:ln>
        </p:spPr>
        <p:txBody>
          <a:bodyPr wrap="square">
            <a:spAutoFit/>
          </a:bodyPr>
          <a:lstStyle/>
          <a:p>
            <a:pPr algn="ctr"/>
            <a:r>
              <a:rPr lang="en-US" altLang="ja-JP" b="1" dirty="0">
                <a:latin typeface="+mn-ea"/>
              </a:rPr>
              <a:t>14</a:t>
            </a:r>
            <a:r>
              <a:rPr kumimoji="1" lang="ja-JP" altLang="en-US" b="1" dirty="0">
                <a:latin typeface="+mn-ea"/>
              </a:rPr>
              <a:t>日間</a:t>
            </a:r>
            <a:r>
              <a:rPr lang="ja-JP" altLang="en-US" b="1" dirty="0">
                <a:latin typeface="+mn-ea"/>
              </a:rPr>
              <a:t>の</a:t>
            </a:r>
            <a:r>
              <a:rPr kumimoji="1" lang="ja-JP" altLang="en-US" b="1" dirty="0">
                <a:solidFill>
                  <a:srgbClr val="FF008C"/>
                </a:solidFill>
                <a:latin typeface="+mn-ea"/>
              </a:rPr>
              <a:t>無料トライアル</a:t>
            </a:r>
            <a:r>
              <a:rPr kumimoji="1" lang="ja-JP" altLang="en-US" b="1" dirty="0">
                <a:latin typeface="+mn-ea"/>
              </a:rPr>
              <a:t>も実施可能！</a:t>
            </a:r>
            <a:r>
              <a:rPr kumimoji="1" lang="en-US" altLang="ja-JP" sz="800" dirty="0">
                <a:latin typeface="+mn-ea"/>
              </a:rPr>
              <a:t>※1</a:t>
            </a:r>
            <a:endParaRPr kumimoji="1" lang="en-US" altLang="ja-JP" dirty="0">
              <a:latin typeface="+mn-ea"/>
            </a:endParaRPr>
          </a:p>
          <a:p>
            <a:pPr algn="ctr"/>
            <a:r>
              <a:rPr lang="ja-JP" altLang="en-US" sz="1100" b="1" dirty="0">
                <a:latin typeface="+mn-ea"/>
              </a:rPr>
              <a:t>（</a:t>
            </a:r>
            <a:r>
              <a:rPr kumimoji="1" lang="en-US" altLang="ja-JP" sz="1100" b="1" dirty="0">
                <a:latin typeface="+mn-ea"/>
              </a:rPr>
              <a:t>10ID</a:t>
            </a:r>
            <a:r>
              <a:rPr kumimoji="1" lang="ja-JP" altLang="en-US" sz="1100" b="1" dirty="0">
                <a:latin typeface="+mn-ea"/>
              </a:rPr>
              <a:t>で全ての機能を試せる）</a:t>
            </a:r>
          </a:p>
        </p:txBody>
      </p:sp>
      <p:sp>
        <p:nvSpPr>
          <p:cNvPr id="185" name="テキスト ボックス 26">
            <a:extLst>
              <a:ext uri="{FF2B5EF4-FFF2-40B4-BE49-F238E27FC236}">
                <a16:creationId xmlns:a16="http://schemas.microsoft.com/office/drawing/2014/main" id="{46049C6E-4297-9D8E-0628-BEF6D8097838}"/>
              </a:ext>
            </a:extLst>
          </p:cNvPr>
          <p:cNvSpPr txBox="1"/>
          <p:nvPr/>
        </p:nvSpPr>
        <p:spPr>
          <a:xfrm>
            <a:off x="383649" y="1131900"/>
            <a:ext cx="11422629" cy="369332"/>
          </a:xfrm>
          <a:prstGeom prst="rect">
            <a:avLst/>
          </a:prstGeom>
          <a:noFill/>
        </p:spPr>
        <p:txBody>
          <a:bodyPr wrap="square" rtlCol="0">
            <a:spAutoFit/>
          </a:bodyPr>
          <a:lstStyle/>
          <a:p>
            <a:pPr algn="ctr"/>
            <a:r>
              <a:rPr kumimoji="1" lang="ja-JP" altLang="en-US" dirty="0"/>
              <a:t>快適な業務運営の為に必要なツールを</a:t>
            </a:r>
            <a:r>
              <a:rPr kumimoji="1" lang="en-US" altLang="ja-JP" dirty="0"/>
              <a:t>1</a:t>
            </a:r>
            <a:r>
              <a:rPr kumimoji="1" lang="ja-JP" altLang="en-US" dirty="0"/>
              <a:t>つのパッケージにした、クラウドグループウェアサービスです。</a:t>
            </a:r>
          </a:p>
        </p:txBody>
      </p:sp>
      <p:sp>
        <p:nvSpPr>
          <p:cNvPr id="19" name="Title 1">
            <a:extLst>
              <a:ext uri="{FF2B5EF4-FFF2-40B4-BE49-F238E27FC236}">
                <a16:creationId xmlns:a16="http://schemas.microsoft.com/office/drawing/2014/main" id="{53344D75-4F9E-EF35-C666-5F7D890621E7}"/>
              </a:ext>
            </a:extLst>
          </p:cNvPr>
          <p:cNvSpPr txBox="1">
            <a:spLocks/>
          </p:cNvSpPr>
          <p:nvPr/>
        </p:nvSpPr>
        <p:spPr>
          <a:xfrm>
            <a:off x="482743" y="248200"/>
            <a:ext cx="11520000" cy="53966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a:lstStyle>
          <a:p>
            <a:r>
              <a:rPr lang="en-US" altLang="ja-JP" kern="0" dirty="0"/>
              <a:t>Google Workspace</a:t>
            </a:r>
          </a:p>
        </p:txBody>
      </p:sp>
      <p:sp>
        <p:nvSpPr>
          <p:cNvPr id="21" name="テキスト ボックス 13">
            <a:extLst>
              <a:ext uri="{FF2B5EF4-FFF2-40B4-BE49-F238E27FC236}">
                <a16:creationId xmlns:a16="http://schemas.microsoft.com/office/drawing/2014/main" id="{81512A8F-DACA-0649-07E2-51295C6B63DF}"/>
              </a:ext>
            </a:extLst>
          </p:cNvPr>
          <p:cNvSpPr txBox="1"/>
          <p:nvPr/>
        </p:nvSpPr>
        <p:spPr>
          <a:xfrm>
            <a:off x="6093179" y="1888212"/>
            <a:ext cx="4508657" cy="1016689"/>
          </a:xfrm>
          <a:prstGeom prst="rect">
            <a:avLst/>
          </a:prstGeom>
          <a:noFill/>
        </p:spPr>
        <p:txBody>
          <a:bodyPr wrap="square" rtlCol="0">
            <a:spAutoFit/>
          </a:bodyPr>
          <a:lstStyle/>
          <a:p>
            <a:pPr>
              <a:lnSpc>
                <a:spcPct val="150000"/>
              </a:lnSpc>
            </a:pPr>
            <a:r>
              <a:rPr kumimoji="1" lang="ja-JP" altLang="en-US" sz="1400" b="1" dirty="0">
                <a:latin typeface="Meiryo UI" panose="020B0604030504040204" pitchFamily="34" charset="-128"/>
                <a:ea typeface="Meiryo UI" panose="020B0604030504040204" pitchFamily="34" charset="-128"/>
              </a:rPr>
              <a:t>①</a:t>
            </a:r>
            <a:r>
              <a:rPr kumimoji="1" lang="ja-JP" altLang="en-US" sz="1400" b="1" dirty="0">
                <a:solidFill>
                  <a:srgbClr val="FF008C"/>
                </a:solidFill>
                <a:latin typeface="Meiryo UI" panose="020B0604030504040204" pitchFamily="34" charset="-128"/>
                <a:ea typeface="Meiryo UI" panose="020B0604030504040204" pitchFamily="34" charset="-128"/>
              </a:rPr>
              <a:t>場所</a:t>
            </a:r>
            <a:r>
              <a:rPr kumimoji="1" lang="en-US" altLang="ja-JP" sz="1400" b="1" dirty="0">
                <a:solidFill>
                  <a:srgbClr val="FF008C"/>
                </a:solidFill>
                <a:latin typeface="Meiryo UI" panose="020B0604030504040204" pitchFamily="34" charset="-128"/>
                <a:ea typeface="Meiryo UI" panose="020B0604030504040204" pitchFamily="34" charset="-128"/>
              </a:rPr>
              <a:t>/</a:t>
            </a:r>
            <a:r>
              <a:rPr kumimoji="1" lang="ja-JP" altLang="en-US" sz="1400" b="1" dirty="0">
                <a:solidFill>
                  <a:srgbClr val="FF008C"/>
                </a:solidFill>
                <a:latin typeface="Meiryo UI" panose="020B0604030504040204" pitchFamily="34" charset="-128"/>
                <a:ea typeface="Meiryo UI" panose="020B0604030504040204" pitchFamily="34" charset="-128"/>
              </a:rPr>
              <a:t>時間</a:t>
            </a:r>
            <a:r>
              <a:rPr kumimoji="1" lang="en-US" altLang="ja-JP" sz="1400" b="1" dirty="0">
                <a:solidFill>
                  <a:srgbClr val="FF008C"/>
                </a:solidFill>
                <a:latin typeface="Meiryo UI" panose="020B0604030504040204" pitchFamily="34" charset="-128"/>
                <a:ea typeface="Meiryo UI" panose="020B0604030504040204" pitchFamily="34" charset="-128"/>
              </a:rPr>
              <a:t>/</a:t>
            </a:r>
            <a:r>
              <a:rPr lang="ja-JP" altLang="en-US" sz="1400" b="1" dirty="0">
                <a:solidFill>
                  <a:srgbClr val="FF008C"/>
                </a:solidFill>
                <a:latin typeface="Meiryo UI" panose="020B0604030504040204" pitchFamily="34" charset="-128"/>
                <a:ea typeface="Meiryo UI" panose="020B0604030504040204" pitchFamily="34" charset="-128"/>
              </a:rPr>
              <a:t>デバイス</a:t>
            </a:r>
            <a:r>
              <a:rPr kumimoji="1" lang="ja-JP" altLang="en-US" sz="1400" b="1" dirty="0">
                <a:solidFill>
                  <a:srgbClr val="FF008C"/>
                </a:solidFill>
                <a:latin typeface="Meiryo UI" panose="020B0604030504040204" pitchFamily="34" charset="-128"/>
                <a:ea typeface="Meiryo UI" panose="020B0604030504040204" pitchFamily="34" charset="-128"/>
              </a:rPr>
              <a:t>に左右されず</a:t>
            </a:r>
            <a:r>
              <a:rPr kumimoji="1" lang="ja-JP" altLang="en-US" sz="1400" b="1" dirty="0">
                <a:latin typeface="Meiryo UI" panose="020B0604030504040204" pitchFamily="34" charset="-128"/>
                <a:ea typeface="Meiryo UI" panose="020B0604030504040204" pitchFamily="34" charset="-128"/>
              </a:rPr>
              <a:t>、業務と共有が可能！</a:t>
            </a:r>
            <a:endParaRPr lang="en-US" altLang="ja-JP" sz="1400" b="1" dirty="0">
              <a:latin typeface="Meiryo UI" panose="020B0604030504040204" pitchFamily="34" charset="-128"/>
              <a:ea typeface="Meiryo UI" panose="020B0604030504040204" pitchFamily="34" charset="-128"/>
            </a:endParaRPr>
          </a:p>
          <a:p>
            <a:pPr>
              <a:lnSpc>
                <a:spcPct val="150000"/>
              </a:lnSpc>
            </a:pPr>
            <a:r>
              <a:rPr lang="ja-JP" altLang="en-US" sz="1400" b="1" dirty="0">
                <a:latin typeface="Meiryo UI" panose="020B0604030504040204" pitchFamily="34" charset="-128"/>
                <a:ea typeface="Meiryo UI" panose="020B0604030504040204" pitchFamily="34" charset="-128"/>
              </a:rPr>
              <a:t>②個人使用のものと</a:t>
            </a:r>
            <a:r>
              <a:rPr lang="ja-JP" altLang="en-US" sz="1400" b="1" dirty="0">
                <a:solidFill>
                  <a:srgbClr val="FF008C"/>
                </a:solidFill>
                <a:latin typeface="Meiryo UI" panose="020B0604030504040204" pitchFamily="34" charset="-128"/>
                <a:ea typeface="Meiryo UI" panose="020B0604030504040204" pitchFamily="34" charset="-128"/>
              </a:rPr>
              <a:t>類似機能</a:t>
            </a:r>
            <a:r>
              <a:rPr lang="ja-JP" altLang="en-US" sz="1400" b="1" dirty="0">
                <a:latin typeface="Meiryo UI" panose="020B0604030504040204" pitchFamily="34" charset="-128"/>
                <a:ea typeface="Meiryo UI" panose="020B0604030504040204" pitchFamily="34" charset="-128"/>
              </a:rPr>
              <a:t>があり、</a:t>
            </a:r>
            <a:r>
              <a:rPr lang="ja-JP" altLang="en-US" sz="1400" b="1" dirty="0">
                <a:solidFill>
                  <a:srgbClr val="FF008C"/>
                </a:solidFill>
                <a:latin typeface="Meiryo UI" panose="020B0604030504040204" pitchFamily="34" charset="-128"/>
                <a:ea typeface="Meiryo UI" panose="020B0604030504040204" pitchFamily="34" charset="-128"/>
              </a:rPr>
              <a:t>初期導入が容易</a:t>
            </a:r>
            <a:endParaRPr kumimoji="1" lang="en-US" altLang="ja-JP" sz="1400" b="1" dirty="0">
              <a:solidFill>
                <a:srgbClr val="FF008C"/>
              </a:solidFill>
              <a:latin typeface="Meiryo UI" panose="020B0604030504040204" pitchFamily="34" charset="-128"/>
              <a:ea typeface="Meiryo UI" panose="020B0604030504040204" pitchFamily="34" charset="-128"/>
            </a:endParaRPr>
          </a:p>
          <a:p>
            <a:pPr>
              <a:lnSpc>
                <a:spcPct val="150000"/>
              </a:lnSpc>
            </a:pPr>
            <a:r>
              <a:rPr lang="ja-JP" altLang="en-US" sz="1400" b="1" dirty="0">
                <a:latin typeface="Meiryo UI" panose="020B0604030504040204" pitchFamily="34" charset="-128"/>
                <a:ea typeface="Meiryo UI" panose="020B0604030504040204" pitchFamily="34" charset="-128"/>
              </a:rPr>
              <a:t>③安全なセキュリティと管理が可能に！</a:t>
            </a:r>
            <a:endParaRPr lang="en-US" altLang="ja-JP" sz="1400" b="1" dirty="0">
              <a:latin typeface="Meiryo UI" panose="020B0604030504040204" pitchFamily="34" charset="-128"/>
              <a:ea typeface="Meiryo UI" panose="020B0604030504040204" pitchFamily="34" charset="-128"/>
            </a:endParaRPr>
          </a:p>
        </p:txBody>
      </p:sp>
      <p:grpSp>
        <p:nvGrpSpPr>
          <p:cNvPr id="22" name="グループ化 20">
            <a:extLst>
              <a:ext uri="{FF2B5EF4-FFF2-40B4-BE49-F238E27FC236}">
                <a16:creationId xmlns:a16="http://schemas.microsoft.com/office/drawing/2014/main" id="{952AB54C-8289-8547-136D-B0DFB9F60272}"/>
              </a:ext>
            </a:extLst>
          </p:cNvPr>
          <p:cNvGrpSpPr/>
          <p:nvPr/>
        </p:nvGrpSpPr>
        <p:grpSpPr>
          <a:xfrm>
            <a:off x="6142183" y="4391985"/>
            <a:ext cx="2568896" cy="2080083"/>
            <a:chOff x="6150028" y="3429063"/>
            <a:chExt cx="2568896" cy="2080083"/>
          </a:xfrm>
        </p:grpSpPr>
        <p:sp>
          <p:nvSpPr>
            <p:cNvPr id="23" name="テキスト ボックス 1048">
              <a:extLst>
                <a:ext uri="{FF2B5EF4-FFF2-40B4-BE49-F238E27FC236}">
                  <a16:creationId xmlns:a16="http://schemas.microsoft.com/office/drawing/2014/main" id="{1E8DE834-45B0-F7B3-7696-7A9C0472ED22}"/>
                </a:ext>
              </a:extLst>
            </p:cNvPr>
            <p:cNvSpPr txBox="1"/>
            <p:nvPr/>
          </p:nvSpPr>
          <p:spPr>
            <a:xfrm>
              <a:off x="6540625" y="3429063"/>
              <a:ext cx="1568350" cy="261610"/>
            </a:xfrm>
            <a:prstGeom prst="rect">
              <a:avLst/>
            </a:prstGeom>
            <a:noFill/>
          </p:spPr>
          <p:txBody>
            <a:bodyPr wrap="square" rtlCol="0">
              <a:spAutoFit/>
            </a:bodyPr>
            <a:lstStyle/>
            <a:p>
              <a:pPr algn="ctr"/>
              <a:r>
                <a:rPr lang="ja-JP" altLang="en-US" sz="1100" b="1" u="sng" dirty="0">
                  <a:solidFill>
                    <a:srgbClr val="053766"/>
                  </a:solidFill>
                  <a:latin typeface="チョーク"/>
                </a:rPr>
                <a:t>コミュニケーション</a:t>
              </a:r>
            </a:p>
          </p:txBody>
        </p:sp>
        <p:grpSp>
          <p:nvGrpSpPr>
            <p:cNvPr id="24" name="グループ化 1075">
              <a:extLst>
                <a:ext uri="{FF2B5EF4-FFF2-40B4-BE49-F238E27FC236}">
                  <a16:creationId xmlns:a16="http://schemas.microsoft.com/office/drawing/2014/main" id="{73235143-EAAF-D48B-A0CA-8E22F05D436F}"/>
                </a:ext>
              </a:extLst>
            </p:cNvPr>
            <p:cNvGrpSpPr/>
            <p:nvPr/>
          </p:nvGrpSpPr>
          <p:grpSpPr>
            <a:xfrm>
              <a:off x="6530434" y="3632222"/>
              <a:ext cx="644435" cy="485298"/>
              <a:chOff x="3017430" y="1293335"/>
              <a:chExt cx="644435" cy="485298"/>
            </a:xfrm>
          </p:grpSpPr>
          <p:pic>
            <p:nvPicPr>
              <p:cNvPr id="38" name="図 1077">
                <a:extLst>
                  <a:ext uri="{FF2B5EF4-FFF2-40B4-BE49-F238E27FC236}">
                    <a16:creationId xmlns:a16="http://schemas.microsoft.com/office/drawing/2014/main" id="{FC973EE5-E939-0EA5-06D3-B44A7E05B9A2}"/>
                  </a:ext>
                </a:extLst>
              </p:cNvPr>
              <p:cNvPicPr>
                <a:picLocks noChangeAspect="1"/>
              </p:cNvPicPr>
              <p:nvPr/>
            </p:nvPicPr>
            <p:blipFill rotWithShape="1">
              <a:blip r:embed="rId3"/>
              <a:srcRect b="43362"/>
              <a:stretch/>
            </p:blipFill>
            <p:spPr>
              <a:xfrm>
                <a:off x="3110962" y="1293335"/>
                <a:ext cx="344648" cy="264551"/>
              </a:xfrm>
              <a:prstGeom prst="rect">
                <a:avLst/>
              </a:prstGeom>
            </p:spPr>
          </p:pic>
          <p:sp>
            <p:nvSpPr>
              <p:cNvPr id="39" name="テキスト ボックス 1078">
                <a:extLst>
                  <a:ext uri="{FF2B5EF4-FFF2-40B4-BE49-F238E27FC236}">
                    <a16:creationId xmlns:a16="http://schemas.microsoft.com/office/drawing/2014/main" id="{74F5A3F0-EE07-745A-9601-6F4402CDB3D6}"/>
                  </a:ext>
                </a:extLst>
              </p:cNvPr>
              <p:cNvSpPr txBox="1"/>
              <p:nvPr/>
            </p:nvSpPr>
            <p:spPr>
              <a:xfrm>
                <a:off x="3017430" y="1532412"/>
                <a:ext cx="644435" cy="246221"/>
              </a:xfrm>
              <a:prstGeom prst="rect">
                <a:avLst/>
              </a:prstGeom>
              <a:noFill/>
            </p:spPr>
            <p:txBody>
              <a:bodyPr wrap="square" rtlCol="0">
                <a:spAutoFit/>
              </a:bodyPr>
              <a:lstStyle/>
              <a:p>
                <a:r>
                  <a:rPr lang="en-US" altLang="ja-JP" sz="1000" b="1" dirty="0">
                    <a:solidFill>
                      <a:prstClr val="black"/>
                    </a:solidFill>
                    <a:latin typeface="Meiryo UI" panose="020B0604030504040204" pitchFamily="34" charset="-128"/>
                    <a:ea typeface="Meiryo UI" panose="020B0604030504040204" pitchFamily="34" charset="-128"/>
                  </a:rPr>
                  <a:t>Gmail</a:t>
                </a:r>
                <a:endParaRPr lang="ja-JP" altLang="en-US" sz="1000" b="1" dirty="0">
                  <a:solidFill>
                    <a:prstClr val="black"/>
                  </a:solidFill>
                  <a:latin typeface="Meiryo UI" panose="020B0604030504040204" pitchFamily="34" charset="-128"/>
                  <a:ea typeface="Meiryo UI" panose="020B0604030504040204" pitchFamily="34" charset="-128"/>
                </a:endParaRPr>
              </a:p>
            </p:txBody>
          </p:sp>
        </p:grpSp>
        <p:grpSp>
          <p:nvGrpSpPr>
            <p:cNvPr id="25" name="グループ化 1079">
              <a:extLst>
                <a:ext uri="{FF2B5EF4-FFF2-40B4-BE49-F238E27FC236}">
                  <a16:creationId xmlns:a16="http://schemas.microsoft.com/office/drawing/2014/main" id="{9B7C4531-A2DF-A1EC-7834-E88F8AB42A9B}"/>
                </a:ext>
              </a:extLst>
            </p:cNvPr>
            <p:cNvGrpSpPr/>
            <p:nvPr/>
          </p:nvGrpSpPr>
          <p:grpSpPr>
            <a:xfrm>
              <a:off x="7461045" y="3602905"/>
              <a:ext cx="870339" cy="530304"/>
              <a:chOff x="3971882" y="1192991"/>
              <a:chExt cx="1087995" cy="670384"/>
            </a:xfrm>
          </p:grpSpPr>
          <p:pic>
            <p:nvPicPr>
              <p:cNvPr id="36" name="図 1080">
                <a:extLst>
                  <a:ext uri="{FF2B5EF4-FFF2-40B4-BE49-F238E27FC236}">
                    <a16:creationId xmlns:a16="http://schemas.microsoft.com/office/drawing/2014/main" id="{001C9F79-AFBC-902E-A3EE-6AAEE1A4EA94}"/>
                  </a:ext>
                </a:extLst>
              </p:cNvPr>
              <p:cNvPicPr>
                <a:picLocks noChangeAspect="1"/>
              </p:cNvPicPr>
              <p:nvPr/>
            </p:nvPicPr>
            <p:blipFill>
              <a:blip r:embed="rId4"/>
              <a:stretch>
                <a:fillRect/>
              </a:stretch>
            </p:blipFill>
            <p:spPr>
              <a:xfrm>
                <a:off x="4326250" y="1192991"/>
                <a:ext cx="538408" cy="450623"/>
              </a:xfrm>
              <a:prstGeom prst="rect">
                <a:avLst/>
              </a:prstGeom>
            </p:spPr>
          </p:pic>
          <p:sp>
            <p:nvSpPr>
              <p:cNvPr id="37" name="テキスト ボックス 1081">
                <a:extLst>
                  <a:ext uri="{FF2B5EF4-FFF2-40B4-BE49-F238E27FC236}">
                    <a16:creationId xmlns:a16="http://schemas.microsoft.com/office/drawing/2014/main" id="{CBCBDA93-1A12-C687-514F-CFA50792FA94}"/>
                  </a:ext>
                </a:extLst>
              </p:cNvPr>
              <p:cNvSpPr txBox="1"/>
              <p:nvPr/>
            </p:nvSpPr>
            <p:spPr>
              <a:xfrm>
                <a:off x="3971882" y="1552114"/>
                <a:ext cx="1087995" cy="311261"/>
              </a:xfrm>
              <a:prstGeom prst="rect">
                <a:avLst/>
              </a:prstGeom>
              <a:noFill/>
            </p:spPr>
            <p:txBody>
              <a:bodyPr wrap="square" rtlCol="0">
                <a:spAutoFit/>
              </a:bodyPr>
              <a:lstStyle/>
              <a:p>
                <a:pPr algn="ctr"/>
                <a:r>
                  <a:rPr lang="en-US" altLang="ja-JP" sz="1000" b="1" dirty="0">
                    <a:solidFill>
                      <a:prstClr val="black"/>
                    </a:solidFill>
                    <a:latin typeface="Meiryo UI" panose="020B0604030504040204" pitchFamily="34" charset="-128"/>
                    <a:ea typeface="Meiryo UI" panose="020B0604030504040204" pitchFamily="34" charset="-128"/>
                  </a:rPr>
                  <a:t>Calendar</a:t>
                </a:r>
                <a:endParaRPr lang="ja-JP" altLang="en-US" sz="1000" b="1" dirty="0">
                  <a:solidFill>
                    <a:prstClr val="black"/>
                  </a:solidFill>
                  <a:latin typeface="Meiryo UI" panose="020B0604030504040204" pitchFamily="34" charset="-128"/>
                  <a:ea typeface="Meiryo UI" panose="020B0604030504040204" pitchFamily="34" charset="-128"/>
                </a:endParaRPr>
              </a:p>
            </p:txBody>
          </p:sp>
        </p:grpSp>
        <p:grpSp>
          <p:nvGrpSpPr>
            <p:cNvPr id="26" name="グループ化 1082">
              <a:extLst>
                <a:ext uri="{FF2B5EF4-FFF2-40B4-BE49-F238E27FC236}">
                  <a16:creationId xmlns:a16="http://schemas.microsoft.com/office/drawing/2014/main" id="{FE74196E-DBD3-537D-7CAE-C17A334D3C9C}"/>
                </a:ext>
              </a:extLst>
            </p:cNvPr>
            <p:cNvGrpSpPr/>
            <p:nvPr/>
          </p:nvGrpSpPr>
          <p:grpSpPr>
            <a:xfrm>
              <a:off x="6336960" y="4492807"/>
              <a:ext cx="870339" cy="535213"/>
              <a:chOff x="5226498" y="1172506"/>
              <a:chExt cx="870339" cy="535213"/>
            </a:xfrm>
          </p:grpSpPr>
          <p:pic>
            <p:nvPicPr>
              <p:cNvPr id="34" name="図 1083">
                <a:extLst>
                  <a:ext uri="{FF2B5EF4-FFF2-40B4-BE49-F238E27FC236}">
                    <a16:creationId xmlns:a16="http://schemas.microsoft.com/office/drawing/2014/main" id="{E8B1F848-7C00-7E3F-7D40-B7ECD3BA9254}"/>
                  </a:ext>
                </a:extLst>
              </p:cNvPr>
              <p:cNvPicPr>
                <a:picLocks noChangeAspect="1"/>
              </p:cNvPicPr>
              <p:nvPr/>
            </p:nvPicPr>
            <p:blipFill>
              <a:blip r:embed="rId5"/>
              <a:stretch>
                <a:fillRect/>
              </a:stretch>
            </p:blipFill>
            <p:spPr>
              <a:xfrm>
                <a:off x="5430163" y="1172506"/>
                <a:ext cx="430699" cy="337708"/>
              </a:xfrm>
              <a:prstGeom prst="rect">
                <a:avLst/>
              </a:prstGeom>
            </p:spPr>
          </p:pic>
          <p:sp>
            <p:nvSpPr>
              <p:cNvPr id="35" name="テキスト ボックス 1084">
                <a:extLst>
                  <a:ext uri="{FF2B5EF4-FFF2-40B4-BE49-F238E27FC236}">
                    <a16:creationId xmlns:a16="http://schemas.microsoft.com/office/drawing/2014/main" id="{A85B2C68-2CFA-9ECC-42BE-B7B6D91A8EB2}"/>
                  </a:ext>
                </a:extLst>
              </p:cNvPr>
              <p:cNvSpPr txBox="1"/>
              <p:nvPr/>
            </p:nvSpPr>
            <p:spPr>
              <a:xfrm>
                <a:off x="5226498" y="1461498"/>
                <a:ext cx="870339" cy="246221"/>
              </a:xfrm>
              <a:prstGeom prst="rect">
                <a:avLst/>
              </a:prstGeom>
              <a:noFill/>
            </p:spPr>
            <p:txBody>
              <a:bodyPr wrap="square" rtlCol="0">
                <a:spAutoFit/>
              </a:bodyPr>
              <a:lstStyle/>
              <a:p>
                <a:pPr algn="ctr"/>
                <a:r>
                  <a:rPr lang="en-US" altLang="ja-JP" sz="1000" b="1" dirty="0">
                    <a:solidFill>
                      <a:prstClr val="black"/>
                    </a:solidFill>
                    <a:latin typeface="Meiryo UI" panose="020B0604030504040204" pitchFamily="34" charset="-128"/>
                    <a:ea typeface="Meiryo UI" panose="020B0604030504040204" pitchFamily="34" charset="-128"/>
                  </a:rPr>
                  <a:t>Meet</a:t>
                </a:r>
              </a:p>
            </p:txBody>
          </p:sp>
        </p:grpSp>
        <p:grpSp>
          <p:nvGrpSpPr>
            <p:cNvPr id="27" name="グループ化 1085">
              <a:extLst>
                <a:ext uri="{FF2B5EF4-FFF2-40B4-BE49-F238E27FC236}">
                  <a16:creationId xmlns:a16="http://schemas.microsoft.com/office/drawing/2014/main" id="{19E61CEC-6E39-678A-9611-374FA8F9E207}"/>
                </a:ext>
              </a:extLst>
            </p:cNvPr>
            <p:cNvGrpSpPr/>
            <p:nvPr/>
          </p:nvGrpSpPr>
          <p:grpSpPr>
            <a:xfrm>
              <a:off x="7503447" y="4466465"/>
              <a:ext cx="822825" cy="561555"/>
              <a:chOff x="6466802" y="1040468"/>
              <a:chExt cx="870339" cy="632982"/>
            </a:xfrm>
          </p:grpSpPr>
          <p:pic>
            <p:nvPicPr>
              <p:cNvPr id="32" name="図 1086">
                <a:extLst>
                  <a:ext uri="{FF2B5EF4-FFF2-40B4-BE49-F238E27FC236}">
                    <a16:creationId xmlns:a16="http://schemas.microsoft.com/office/drawing/2014/main" id="{B9FC3FCE-01F0-0EBA-561F-469A259E9EBE}"/>
                  </a:ext>
                </a:extLst>
              </p:cNvPr>
              <p:cNvPicPr>
                <a:picLocks noChangeAspect="1"/>
              </p:cNvPicPr>
              <p:nvPr/>
            </p:nvPicPr>
            <p:blipFill>
              <a:blip r:embed="rId6"/>
              <a:stretch>
                <a:fillRect/>
              </a:stretch>
            </p:blipFill>
            <p:spPr>
              <a:xfrm>
                <a:off x="6681252" y="1040468"/>
                <a:ext cx="490136" cy="490136"/>
              </a:xfrm>
              <a:prstGeom prst="rect">
                <a:avLst/>
              </a:prstGeom>
            </p:spPr>
          </p:pic>
          <p:sp>
            <p:nvSpPr>
              <p:cNvPr id="33" name="テキスト ボックス 1087">
                <a:extLst>
                  <a:ext uri="{FF2B5EF4-FFF2-40B4-BE49-F238E27FC236}">
                    <a16:creationId xmlns:a16="http://schemas.microsoft.com/office/drawing/2014/main" id="{33C447A6-FEE4-C556-3E57-40AB07209871}"/>
                  </a:ext>
                </a:extLst>
              </p:cNvPr>
              <p:cNvSpPr txBox="1"/>
              <p:nvPr/>
            </p:nvSpPr>
            <p:spPr>
              <a:xfrm>
                <a:off x="6466802" y="1395911"/>
                <a:ext cx="870339" cy="277539"/>
              </a:xfrm>
              <a:prstGeom prst="rect">
                <a:avLst/>
              </a:prstGeom>
              <a:noFill/>
            </p:spPr>
            <p:txBody>
              <a:bodyPr wrap="square" rtlCol="0">
                <a:spAutoFit/>
              </a:bodyPr>
              <a:lstStyle/>
              <a:p>
                <a:pPr algn="ctr"/>
                <a:r>
                  <a:rPr lang="en-US" altLang="ja-JP" sz="1000" b="1" dirty="0">
                    <a:solidFill>
                      <a:prstClr val="black"/>
                    </a:solidFill>
                    <a:latin typeface="Meiryo UI" panose="020B0604030504040204" pitchFamily="34" charset="-128"/>
                    <a:ea typeface="Meiryo UI" panose="020B0604030504040204" pitchFamily="34" charset="-128"/>
                  </a:rPr>
                  <a:t>Chat</a:t>
                </a:r>
              </a:p>
            </p:txBody>
          </p:sp>
        </p:grpSp>
        <p:sp>
          <p:nvSpPr>
            <p:cNvPr id="28" name="テキスト ボックス 1088">
              <a:extLst>
                <a:ext uri="{FF2B5EF4-FFF2-40B4-BE49-F238E27FC236}">
                  <a16:creationId xmlns:a16="http://schemas.microsoft.com/office/drawing/2014/main" id="{01477DEC-5B42-D6D6-D3D1-CA6B2B2CDF6E}"/>
                </a:ext>
              </a:extLst>
            </p:cNvPr>
            <p:cNvSpPr txBox="1"/>
            <p:nvPr/>
          </p:nvSpPr>
          <p:spPr>
            <a:xfrm>
              <a:off x="6287804" y="4018493"/>
              <a:ext cx="1164136" cy="553998"/>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ビジネス用の</a:t>
              </a:r>
              <a:r>
                <a:rPr lang="en-US" altLang="ja-JP" sz="1000" dirty="0">
                  <a:solidFill>
                    <a:prstClr val="black"/>
                  </a:solidFill>
                  <a:latin typeface="Meiryo UI" panose="020B0604030504040204" pitchFamily="34" charset="-128"/>
                  <a:ea typeface="Meiryo UI" panose="020B0604030504040204" pitchFamily="34" charset="-128"/>
                </a:rPr>
                <a:t>Gmail</a:t>
              </a:r>
            </a:p>
            <a:p>
              <a:pPr algn="ctr"/>
              <a:r>
                <a:rPr lang="ja-JP" altLang="en-US" sz="1000" dirty="0">
                  <a:solidFill>
                    <a:prstClr val="black"/>
                  </a:solidFill>
                  <a:latin typeface="Meiryo UI" panose="020B0604030504040204" pitchFamily="34" charset="-128"/>
                  <a:ea typeface="Meiryo UI" panose="020B0604030504040204" pitchFamily="34" charset="-128"/>
                </a:rPr>
                <a:t>大容量で高速検索も可能</a:t>
              </a:r>
            </a:p>
          </p:txBody>
        </p:sp>
        <p:sp>
          <p:nvSpPr>
            <p:cNvPr id="29" name="テキスト ボックス 1089">
              <a:extLst>
                <a:ext uri="{FF2B5EF4-FFF2-40B4-BE49-F238E27FC236}">
                  <a16:creationId xmlns:a16="http://schemas.microsoft.com/office/drawing/2014/main" id="{D084F0AD-ED66-E8A8-CBE6-099F6D178A74}"/>
                </a:ext>
              </a:extLst>
            </p:cNvPr>
            <p:cNvSpPr txBox="1"/>
            <p:nvPr/>
          </p:nvSpPr>
          <p:spPr>
            <a:xfrm>
              <a:off x="7260904" y="4030202"/>
              <a:ext cx="1383389" cy="553998"/>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チーム共有可能な</a:t>
              </a:r>
              <a:endParaRPr lang="en-US" altLang="ja-JP" sz="1000" dirty="0">
                <a:solidFill>
                  <a:prstClr val="black"/>
                </a:solidFill>
                <a:latin typeface="Meiryo UI" panose="020B0604030504040204" pitchFamily="34" charset="-128"/>
                <a:ea typeface="Meiryo UI" panose="020B0604030504040204" pitchFamily="34" charset="-128"/>
              </a:endParaRPr>
            </a:p>
            <a:p>
              <a:pPr algn="ctr"/>
              <a:r>
                <a:rPr lang="ja-JP" altLang="en-US" sz="1000" dirty="0">
                  <a:solidFill>
                    <a:prstClr val="black"/>
                  </a:solidFill>
                  <a:latin typeface="Meiryo UI" panose="020B0604030504040204" pitchFamily="34" charset="-128"/>
                  <a:ea typeface="Meiryo UI" panose="020B0604030504040204" pitchFamily="34" charset="-128"/>
                </a:rPr>
                <a:t>統合型</a:t>
              </a:r>
              <a:r>
                <a:rPr lang="en-US" altLang="ja-JP" sz="1000" dirty="0">
                  <a:solidFill>
                    <a:prstClr val="black"/>
                  </a:solidFill>
                  <a:latin typeface="Meiryo UI" panose="020B0604030504040204" pitchFamily="34" charset="-128"/>
                  <a:ea typeface="Meiryo UI" panose="020B0604030504040204" pitchFamily="34" charset="-128"/>
                </a:rPr>
                <a:t>Online</a:t>
              </a:r>
            </a:p>
            <a:p>
              <a:pPr algn="ctr"/>
              <a:r>
                <a:rPr lang="ja-JP" altLang="en-US" sz="1000" dirty="0">
                  <a:solidFill>
                    <a:prstClr val="black"/>
                  </a:solidFill>
                  <a:latin typeface="Meiryo UI" panose="020B0604030504040204" pitchFamily="34" charset="-128"/>
                  <a:ea typeface="Meiryo UI" panose="020B0604030504040204" pitchFamily="34" charset="-128"/>
                </a:rPr>
                <a:t>カレンダー</a:t>
              </a:r>
            </a:p>
          </p:txBody>
        </p:sp>
        <p:sp>
          <p:nvSpPr>
            <p:cNvPr id="30" name="テキスト ボックス 1090">
              <a:extLst>
                <a:ext uri="{FF2B5EF4-FFF2-40B4-BE49-F238E27FC236}">
                  <a16:creationId xmlns:a16="http://schemas.microsoft.com/office/drawing/2014/main" id="{7F0FBB2F-6D1C-EF82-5BAF-918CB049DBE2}"/>
                </a:ext>
              </a:extLst>
            </p:cNvPr>
            <p:cNvSpPr txBox="1"/>
            <p:nvPr/>
          </p:nvSpPr>
          <p:spPr>
            <a:xfrm>
              <a:off x="6150028" y="4961276"/>
              <a:ext cx="1347031" cy="400110"/>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安全性が高い</a:t>
              </a:r>
              <a:endParaRPr lang="en-US" altLang="ja-JP" sz="1000" dirty="0">
                <a:solidFill>
                  <a:prstClr val="black"/>
                </a:solidFill>
                <a:latin typeface="Meiryo UI" panose="020B0604030504040204" pitchFamily="34" charset="-128"/>
                <a:ea typeface="Meiryo UI" panose="020B0604030504040204" pitchFamily="34" charset="-128"/>
              </a:endParaRPr>
            </a:p>
            <a:p>
              <a:pPr algn="ctr"/>
              <a:r>
                <a:rPr lang="ja-JP" altLang="en-US" sz="1000" dirty="0">
                  <a:solidFill>
                    <a:prstClr val="black"/>
                  </a:solidFill>
                  <a:latin typeface="Meiryo UI" panose="020B0604030504040204" pitchFamily="34" charset="-128"/>
                  <a:ea typeface="Meiryo UI" panose="020B0604030504040204" pitchFamily="34" charset="-128"/>
                </a:rPr>
                <a:t>ビデオ会議ツール</a:t>
              </a:r>
            </a:p>
          </p:txBody>
        </p:sp>
        <p:sp>
          <p:nvSpPr>
            <p:cNvPr id="31" name="テキスト ボックス 1091">
              <a:extLst>
                <a:ext uri="{FF2B5EF4-FFF2-40B4-BE49-F238E27FC236}">
                  <a16:creationId xmlns:a16="http://schemas.microsoft.com/office/drawing/2014/main" id="{EFBA21B7-0D57-FDBA-CBFB-D684BD086DF4}"/>
                </a:ext>
              </a:extLst>
            </p:cNvPr>
            <p:cNvSpPr txBox="1"/>
            <p:nvPr/>
          </p:nvSpPr>
          <p:spPr>
            <a:xfrm>
              <a:off x="7237461" y="4955148"/>
              <a:ext cx="1481463" cy="553998"/>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場所に捉われない</a:t>
              </a:r>
              <a:endParaRPr lang="en-US" altLang="ja-JP" sz="1000" dirty="0">
                <a:solidFill>
                  <a:prstClr val="black"/>
                </a:solidFill>
                <a:latin typeface="Meiryo UI" panose="020B0604030504040204" pitchFamily="34" charset="-128"/>
                <a:ea typeface="Meiryo UI" panose="020B0604030504040204" pitchFamily="34" charset="-128"/>
              </a:endParaRPr>
            </a:p>
            <a:p>
              <a:pPr algn="ctr"/>
              <a:r>
                <a:rPr lang="ja-JP" altLang="en-US" sz="1000" dirty="0">
                  <a:solidFill>
                    <a:prstClr val="black"/>
                  </a:solidFill>
                  <a:latin typeface="Meiryo UI" panose="020B0604030504040204" pitchFamily="34" charset="-128"/>
                  <a:ea typeface="Meiryo UI" panose="020B0604030504040204" pitchFamily="34" charset="-128"/>
                </a:rPr>
                <a:t>シンプルなコミュニケーションツール</a:t>
              </a:r>
              <a:endParaRPr lang="en-US" altLang="ja-JP" sz="1000" dirty="0">
                <a:solidFill>
                  <a:prstClr val="black"/>
                </a:solidFill>
                <a:latin typeface="Meiryo UI" panose="020B0604030504040204" pitchFamily="34" charset="-128"/>
                <a:ea typeface="Meiryo UI" panose="020B0604030504040204" pitchFamily="34" charset="-128"/>
              </a:endParaRPr>
            </a:p>
          </p:txBody>
        </p:sp>
      </p:grpSp>
      <p:grpSp>
        <p:nvGrpSpPr>
          <p:cNvPr id="40" name="グループ化 1126">
            <a:extLst>
              <a:ext uri="{FF2B5EF4-FFF2-40B4-BE49-F238E27FC236}">
                <a16:creationId xmlns:a16="http://schemas.microsoft.com/office/drawing/2014/main" id="{36D6B060-2A85-438B-90B1-ABBAC6979F7F}"/>
              </a:ext>
            </a:extLst>
          </p:cNvPr>
          <p:cNvGrpSpPr/>
          <p:nvPr/>
        </p:nvGrpSpPr>
        <p:grpSpPr>
          <a:xfrm>
            <a:off x="8424934" y="4387415"/>
            <a:ext cx="2180148" cy="2091356"/>
            <a:chOff x="8555282" y="4250314"/>
            <a:chExt cx="2180148" cy="2091356"/>
          </a:xfrm>
        </p:grpSpPr>
        <p:sp>
          <p:nvSpPr>
            <p:cNvPr id="41" name="テキスト ボックス 1147">
              <a:extLst>
                <a:ext uri="{FF2B5EF4-FFF2-40B4-BE49-F238E27FC236}">
                  <a16:creationId xmlns:a16="http://schemas.microsoft.com/office/drawing/2014/main" id="{BA40E08F-C842-D2D5-92E0-ABB1D0C046C1}"/>
                </a:ext>
              </a:extLst>
            </p:cNvPr>
            <p:cNvSpPr txBox="1"/>
            <p:nvPr/>
          </p:nvSpPr>
          <p:spPr>
            <a:xfrm>
              <a:off x="8641668" y="5814182"/>
              <a:ext cx="1097777" cy="400110"/>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プレゼン資料</a:t>
              </a:r>
              <a:endParaRPr lang="en-US" altLang="ja-JP" sz="1000" dirty="0">
                <a:solidFill>
                  <a:prstClr val="black"/>
                </a:solidFill>
                <a:latin typeface="Meiryo UI" panose="020B0604030504040204" pitchFamily="34" charset="-128"/>
                <a:ea typeface="Meiryo UI" panose="020B0604030504040204" pitchFamily="34" charset="-128"/>
              </a:endParaRPr>
            </a:p>
            <a:p>
              <a:pPr algn="ctr"/>
              <a:r>
                <a:rPr lang="ja-JP" altLang="en-US" sz="1000" dirty="0">
                  <a:solidFill>
                    <a:prstClr val="black"/>
                  </a:solidFill>
                  <a:latin typeface="Meiryo UI" panose="020B0604030504040204" pitchFamily="34" charset="-128"/>
                  <a:ea typeface="Meiryo UI" panose="020B0604030504040204" pitchFamily="34" charset="-128"/>
                </a:rPr>
                <a:t>作成ツール</a:t>
              </a:r>
            </a:p>
          </p:txBody>
        </p:sp>
        <p:sp>
          <p:nvSpPr>
            <p:cNvPr id="42" name="テキスト ボックス 1132">
              <a:extLst>
                <a:ext uri="{FF2B5EF4-FFF2-40B4-BE49-F238E27FC236}">
                  <a16:creationId xmlns:a16="http://schemas.microsoft.com/office/drawing/2014/main" id="{25A3BBCC-813F-F81A-4003-9DE3E880F4A6}"/>
                </a:ext>
              </a:extLst>
            </p:cNvPr>
            <p:cNvSpPr txBox="1"/>
            <p:nvPr/>
          </p:nvSpPr>
          <p:spPr>
            <a:xfrm>
              <a:off x="9152139" y="4250314"/>
              <a:ext cx="716233" cy="261610"/>
            </a:xfrm>
            <a:prstGeom prst="rect">
              <a:avLst/>
            </a:prstGeom>
            <a:noFill/>
          </p:spPr>
          <p:txBody>
            <a:bodyPr wrap="square" rtlCol="0">
              <a:spAutoFit/>
            </a:bodyPr>
            <a:lstStyle/>
            <a:p>
              <a:pPr algn="ctr"/>
              <a:r>
                <a:rPr lang="ja-JP" altLang="en-US" sz="1100" b="1" u="sng" dirty="0">
                  <a:solidFill>
                    <a:srgbClr val="053766"/>
                  </a:solidFill>
                  <a:latin typeface="チョーク"/>
                </a:rPr>
                <a:t>作成</a:t>
              </a:r>
            </a:p>
          </p:txBody>
        </p:sp>
        <p:grpSp>
          <p:nvGrpSpPr>
            <p:cNvPr id="49" name="グループ化 1133">
              <a:extLst>
                <a:ext uri="{FF2B5EF4-FFF2-40B4-BE49-F238E27FC236}">
                  <a16:creationId xmlns:a16="http://schemas.microsoft.com/office/drawing/2014/main" id="{7F1939D5-6134-9B0D-9B7E-EEB176C15676}"/>
                </a:ext>
              </a:extLst>
            </p:cNvPr>
            <p:cNvGrpSpPr/>
            <p:nvPr/>
          </p:nvGrpSpPr>
          <p:grpSpPr>
            <a:xfrm>
              <a:off x="8868180" y="4392252"/>
              <a:ext cx="514572" cy="584343"/>
              <a:chOff x="2966447" y="3003418"/>
              <a:chExt cx="526562" cy="588126"/>
            </a:xfrm>
          </p:grpSpPr>
          <p:pic>
            <p:nvPicPr>
              <p:cNvPr id="199" name="図 1134">
                <a:extLst>
                  <a:ext uri="{FF2B5EF4-FFF2-40B4-BE49-F238E27FC236}">
                    <a16:creationId xmlns:a16="http://schemas.microsoft.com/office/drawing/2014/main" id="{E397E308-6F28-0A58-5401-60A18A37A9B7}"/>
                  </a:ext>
                </a:extLst>
              </p:cNvPr>
              <p:cNvPicPr>
                <a:picLocks noChangeAspect="1"/>
              </p:cNvPicPr>
              <p:nvPr/>
            </p:nvPicPr>
            <p:blipFill>
              <a:blip r:embed="rId7"/>
              <a:stretch>
                <a:fillRect/>
              </a:stretch>
            </p:blipFill>
            <p:spPr>
              <a:xfrm>
                <a:off x="3056728" y="3003418"/>
                <a:ext cx="354317" cy="411634"/>
              </a:xfrm>
              <a:prstGeom prst="rect">
                <a:avLst/>
              </a:prstGeom>
            </p:spPr>
          </p:pic>
          <p:sp>
            <p:nvSpPr>
              <p:cNvPr id="200" name="テキスト ボックス 1135">
                <a:extLst>
                  <a:ext uri="{FF2B5EF4-FFF2-40B4-BE49-F238E27FC236}">
                    <a16:creationId xmlns:a16="http://schemas.microsoft.com/office/drawing/2014/main" id="{38719699-97B4-09C1-38F4-8A01C35B1151}"/>
                  </a:ext>
                </a:extLst>
              </p:cNvPr>
              <p:cNvSpPr txBox="1"/>
              <p:nvPr/>
            </p:nvSpPr>
            <p:spPr>
              <a:xfrm>
                <a:off x="2966447" y="3343729"/>
                <a:ext cx="526562" cy="247815"/>
              </a:xfrm>
              <a:prstGeom prst="rect">
                <a:avLst/>
              </a:prstGeom>
              <a:noFill/>
            </p:spPr>
            <p:txBody>
              <a:bodyPr wrap="square" rtlCol="0">
                <a:spAutoFit/>
              </a:bodyPr>
              <a:lstStyle/>
              <a:p>
                <a:r>
                  <a:rPr lang="en-US" altLang="ja-JP" sz="1000" b="1" dirty="0">
                    <a:solidFill>
                      <a:prstClr val="black"/>
                    </a:solidFill>
                    <a:latin typeface="Meiryo UI" panose="020B0604030504040204" pitchFamily="34" charset="-128"/>
                    <a:ea typeface="Meiryo UI" panose="020B0604030504040204" pitchFamily="34" charset="-128"/>
                  </a:rPr>
                  <a:t>Docs</a:t>
                </a:r>
                <a:endParaRPr lang="ja-JP" altLang="en-US" sz="1000" b="1" dirty="0">
                  <a:solidFill>
                    <a:prstClr val="black"/>
                  </a:solidFill>
                  <a:latin typeface="Meiryo UI" panose="020B0604030504040204" pitchFamily="34" charset="-128"/>
                  <a:ea typeface="Meiryo UI" panose="020B0604030504040204" pitchFamily="34" charset="-128"/>
                </a:endParaRPr>
              </a:p>
            </p:txBody>
          </p:sp>
        </p:grpSp>
        <p:grpSp>
          <p:nvGrpSpPr>
            <p:cNvPr id="187" name="グループ化 1136">
              <a:extLst>
                <a:ext uri="{FF2B5EF4-FFF2-40B4-BE49-F238E27FC236}">
                  <a16:creationId xmlns:a16="http://schemas.microsoft.com/office/drawing/2014/main" id="{7563F818-4DD0-625E-0E0C-9FA44C18C695}"/>
                </a:ext>
              </a:extLst>
            </p:cNvPr>
            <p:cNvGrpSpPr/>
            <p:nvPr/>
          </p:nvGrpSpPr>
          <p:grpSpPr>
            <a:xfrm>
              <a:off x="9730936" y="4386406"/>
              <a:ext cx="729265" cy="611967"/>
              <a:chOff x="4585198" y="3040067"/>
              <a:chExt cx="729265" cy="611967"/>
            </a:xfrm>
          </p:grpSpPr>
          <p:pic>
            <p:nvPicPr>
              <p:cNvPr id="197" name="図 1137">
                <a:extLst>
                  <a:ext uri="{FF2B5EF4-FFF2-40B4-BE49-F238E27FC236}">
                    <a16:creationId xmlns:a16="http://schemas.microsoft.com/office/drawing/2014/main" id="{38A9AD55-3EDB-FD5F-9887-CFECFFF00006}"/>
                  </a:ext>
                </a:extLst>
              </p:cNvPr>
              <p:cNvPicPr>
                <a:picLocks noChangeAspect="1"/>
              </p:cNvPicPr>
              <p:nvPr/>
            </p:nvPicPr>
            <p:blipFill>
              <a:blip r:embed="rId8"/>
              <a:stretch>
                <a:fillRect/>
              </a:stretch>
            </p:blipFill>
            <p:spPr>
              <a:xfrm>
                <a:off x="4700806" y="3040067"/>
                <a:ext cx="419628" cy="446877"/>
              </a:xfrm>
              <a:prstGeom prst="rect">
                <a:avLst/>
              </a:prstGeom>
            </p:spPr>
          </p:pic>
          <p:sp>
            <p:nvSpPr>
              <p:cNvPr id="198" name="テキスト ボックス 1138">
                <a:extLst>
                  <a:ext uri="{FF2B5EF4-FFF2-40B4-BE49-F238E27FC236}">
                    <a16:creationId xmlns:a16="http://schemas.microsoft.com/office/drawing/2014/main" id="{B4EEFAFB-055C-1791-9BB0-543303BEF58A}"/>
                  </a:ext>
                </a:extLst>
              </p:cNvPr>
              <p:cNvSpPr txBox="1"/>
              <p:nvPr/>
            </p:nvSpPr>
            <p:spPr>
              <a:xfrm>
                <a:off x="4585198" y="3405813"/>
                <a:ext cx="729265" cy="246221"/>
              </a:xfrm>
              <a:prstGeom prst="rect">
                <a:avLst/>
              </a:prstGeom>
              <a:noFill/>
            </p:spPr>
            <p:txBody>
              <a:bodyPr wrap="square" rtlCol="0">
                <a:spAutoFit/>
              </a:bodyPr>
              <a:lstStyle/>
              <a:p>
                <a:pPr algn="ctr"/>
                <a:r>
                  <a:rPr lang="en-US" altLang="ja-JP" sz="1000" b="1" dirty="0">
                    <a:solidFill>
                      <a:prstClr val="black"/>
                    </a:solidFill>
                    <a:latin typeface="Meiryo UI" panose="020B0604030504040204" pitchFamily="34" charset="-128"/>
                    <a:ea typeface="Meiryo UI" panose="020B0604030504040204" pitchFamily="34" charset="-128"/>
                  </a:rPr>
                  <a:t>Sheets</a:t>
                </a:r>
                <a:endParaRPr lang="ja-JP" altLang="en-US" sz="1000" b="1" dirty="0">
                  <a:solidFill>
                    <a:prstClr val="black"/>
                  </a:solidFill>
                  <a:latin typeface="Meiryo UI" panose="020B0604030504040204" pitchFamily="34" charset="-128"/>
                  <a:ea typeface="Meiryo UI" panose="020B0604030504040204" pitchFamily="34" charset="-128"/>
                </a:endParaRPr>
              </a:p>
            </p:txBody>
          </p:sp>
        </p:grpSp>
        <p:grpSp>
          <p:nvGrpSpPr>
            <p:cNvPr id="188" name="グループ化 1139">
              <a:extLst>
                <a:ext uri="{FF2B5EF4-FFF2-40B4-BE49-F238E27FC236}">
                  <a16:creationId xmlns:a16="http://schemas.microsoft.com/office/drawing/2014/main" id="{62F23F39-EBA5-7D2D-2ED3-2449A1AE40CC}"/>
                </a:ext>
              </a:extLst>
            </p:cNvPr>
            <p:cNvGrpSpPr/>
            <p:nvPr/>
          </p:nvGrpSpPr>
          <p:grpSpPr>
            <a:xfrm>
              <a:off x="8858644" y="5259023"/>
              <a:ext cx="586989" cy="625038"/>
              <a:chOff x="5968719" y="2927427"/>
              <a:chExt cx="586989" cy="625038"/>
            </a:xfrm>
          </p:grpSpPr>
          <p:pic>
            <p:nvPicPr>
              <p:cNvPr id="195" name="図 1140">
                <a:extLst>
                  <a:ext uri="{FF2B5EF4-FFF2-40B4-BE49-F238E27FC236}">
                    <a16:creationId xmlns:a16="http://schemas.microsoft.com/office/drawing/2014/main" id="{02015A9A-055A-B2C4-0060-9AAE46B7A906}"/>
                  </a:ext>
                </a:extLst>
              </p:cNvPr>
              <p:cNvPicPr>
                <a:picLocks noChangeAspect="1"/>
              </p:cNvPicPr>
              <p:nvPr/>
            </p:nvPicPr>
            <p:blipFill>
              <a:blip r:embed="rId9"/>
              <a:stretch>
                <a:fillRect/>
              </a:stretch>
            </p:blipFill>
            <p:spPr>
              <a:xfrm>
                <a:off x="6072972" y="2927427"/>
                <a:ext cx="410288" cy="438779"/>
              </a:xfrm>
              <a:prstGeom prst="rect">
                <a:avLst/>
              </a:prstGeom>
            </p:spPr>
          </p:pic>
          <p:sp>
            <p:nvSpPr>
              <p:cNvPr id="196" name="テキスト ボックス 1141">
                <a:extLst>
                  <a:ext uri="{FF2B5EF4-FFF2-40B4-BE49-F238E27FC236}">
                    <a16:creationId xmlns:a16="http://schemas.microsoft.com/office/drawing/2014/main" id="{4E4494EE-5345-0760-ED52-F13438170951}"/>
                  </a:ext>
                </a:extLst>
              </p:cNvPr>
              <p:cNvSpPr txBox="1"/>
              <p:nvPr/>
            </p:nvSpPr>
            <p:spPr>
              <a:xfrm>
                <a:off x="5968719" y="3306244"/>
                <a:ext cx="586989" cy="246221"/>
              </a:xfrm>
              <a:prstGeom prst="rect">
                <a:avLst/>
              </a:prstGeom>
              <a:noFill/>
            </p:spPr>
            <p:txBody>
              <a:bodyPr wrap="square" rtlCol="0">
                <a:spAutoFit/>
              </a:bodyPr>
              <a:lstStyle/>
              <a:p>
                <a:pPr algn="ctr"/>
                <a:r>
                  <a:rPr lang="en-US" altLang="ja-JP" sz="1000" b="1" dirty="0">
                    <a:solidFill>
                      <a:prstClr val="black"/>
                    </a:solidFill>
                    <a:latin typeface="Meiryo UI" panose="020B0604030504040204" pitchFamily="34" charset="-128"/>
                    <a:ea typeface="Meiryo UI" panose="020B0604030504040204" pitchFamily="34" charset="-128"/>
                  </a:rPr>
                  <a:t>Slides</a:t>
                </a:r>
                <a:endParaRPr lang="ja-JP" altLang="en-US" sz="1000" b="1" dirty="0">
                  <a:solidFill>
                    <a:prstClr val="black"/>
                  </a:solidFill>
                  <a:latin typeface="Meiryo UI" panose="020B0604030504040204" pitchFamily="34" charset="-128"/>
                  <a:ea typeface="Meiryo UI" panose="020B0604030504040204" pitchFamily="34" charset="-128"/>
                </a:endParaRPr>
              </a:p>
            </p:txBody>
          </p:sp>
        </p:grpSp>
        <p:grpSp>
          <p:nvGrpSpPr>
            <p:cNvPr id="189" name="グループ化 1142">
              <a:extLst>
                <a:ext uri="{FF2B5EF4-FFF2-40B4-BE49-F238E27FC236}">
                  <a16:creationId xmlns:a16="http://schemas.microsoft.com/office/drawing/2014/main" id="{95534DAF-E01D-B673-44EC-64CBC0ED05CB}"/>
                </a:ext>
              </a:extLst>
            </p:cNvPr>
            <p:cNvGrpSpPr/>
            <p:nvPr/>
          </p:nvGrpSpPr>
          <p:grpSpPr>
            <a:xfrm>
              <a:off x="9772962" y="5288041"/>
              <a:ext cx="613732" cy="600092"/>
              <a:chOff x="6746736" y="2954017"/>
              <a:chExt cx="613732" cy="600092"/>
            </a:xfrm>
          </p:grpSpPr>
          <p:pic>
            <p:nvPicPr>
              <p:cNvPr id="193" name="図 1143">
                <a:extLst>
                  <a:ext uri="{FF2B5EF4-FFF2-40B4-BE49-F238E27FC236}">
                    <a16:creationId xmlns:a16="http://schemas.microsoft.com/office/drawing/2014/main" id="{88BA346A-A18F-9D5B-DD76-08DC1F49EEEF}"/>
                  </a:ext>
                </a:extLst>
              </p:cNvPr>
              <p:cNvPicPr>
                <a:picLocks noChangeAspect="1"/>
              </p:cNvPicPr>
              <p:nvPr/>
            </p:nvPicPr>
            <p:blipFill>
              <a:blip r:embed="rId10"/>
              <a:stretch>
                <a:fillRect/>
              </a:stretch>
            </p:blipFill>
            <p:spPr>
              <a:xfrm>
                <a:off x="6911454" y="2954017"/>
                <a:ext cx="357558" cy="442689"/>
              </a:xfrm>
              <a:prstGeom prst="rect">
                <a:avLst/>
              </a:prstGeom>
            </p:spPr>
          </p:pic>
          <p:sp>
            <p:nvSpPr>
              <p:cNvPr id="194" name="テキスト ボックス 1144">
                <a:extLst>
                  <a:ext uri="{FF2B5EF4-FFF2-40B4-BE49-F238E27FC236}">
                    <a16:creationId xmlns:a16="http://schemas.microsoft.com/office/drawing/2014/main" id="{F1010348-9DB9-87C8-C4C1-1AEFC805B398}"/>
                  </a:ext>
                </a:extLst>
              </p:cNvPr>
              <p:cNvSpPr txBox="1"/>
              <p:nvPr/>
            </p:nvSpPr>
            <p:spPr>
              <a:xfrm>
                <a:off x="6746736" y="3307888"/>
                <a:ext cx="613732" cy="246221"/>
              </a:xfrm>
              <a:prstGeom prst="rect">
                <a:avLst/>
              </a:prstGeom>
              <a:noFill/>
            </p:spPr>
            <p:txBody>
              <a:bodyPr wrap="square" rtlCol="0">
                <a:spAutoFit/>
              </a:bodyPr>
              <a:lstStyle/>
              <a:p>
                <a:pPr algn="ctr"/>
                <a:r>
                  <a:rPr lang="en-US" altLang="ja-JP" sz="1000" b="1" dirty="0">
                    <a:solidFill>
                      <a:prstClr val="black"/>
                    </a:solidFill>
                    <a:latin typeface="Meiryo UI" panose="020B0604030504040204" pitchFamily="34" charset="-128"/>
                    <a:ea typeface="Meiryo UI" panose="020B0604030504040204" pitchFamily="34" charset="-128"/>
                  </a:rPr>
                  <a:t>Forms</a:t>
                </a:r>
                <a:endParaRPr lang="ja-JP" altLang="en-US" sz="1000" b="1" dirty="0">
                  <a:solidFill>
                    <a:prstClr val="black"/>
                  </a:solidFill>
                  <a:latin typeface="Meiryo UI" panose="020B0604030504040204" pitchFamily="34" charset="-128"/>
                  <a:ea typeface="Meiryo UI" panose="020B0604030504040204" pitchFamily="34" charset="-128"/>
                </a:endParaRPr>
              </a:p>
            </p:txBody>
          </p:sp>
        </p:grpSp>
        <p:sp>
          <p:nvSpPr>
            <p:cNvPr id="190" name="テキスト ボックス 1145">
              <a:extLst>
                <a:ext uri="{FF2B5EF4-FFF2-40B4-BE49-F238E27FC236}">
                  <a16:creationId xmlns:a16="http://schemas.microsoft.com/office/drawing/2014/main" id="{9189B0A0-1240-5639-9013-80F003F8BF1B}"/>
                </a:ext>
              </a:extLst>
            </p:cNvPr>
            <p:cNvSpPr txBox="1"/>
            <p:nvPr/>
          </p:nvSpPr>
          <p:spPr>
            <a:xfrm>
              <a:off x="8555282" y="4900696"/>
              <a:ext cx="1226826" cy="246221"/>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文章処理ツール</a:t>
              </a:r>
            </a:p>
          </p:txBody>
        </p:sp>
        <p:sp>
          <p:nvSpPr>
            <p:cNvPr id="191" name="テキスト ボックス 1146">
              <a:extLst>
                <a:ext uri="{FF2B5EF4-FFF2-40B4-BE49-F238E27FC236}">
                  <a16:creationId xmlns:a16="http://schemas.microsoft.com/office/drawing/2014/main" id="{DE5882D2-ACD7-7B8F-0F64-9D6EED0D62A7}"/>
                </a:ext>
              </a:extLst>
            </p:cNvPr>
            <p:cNvSpPr txBox="1"/>
            <p:nvPr/>
          </p:nvSpPr>
          <p:spPr>
            <a:xfrm>
              <a:off x="9508604" y="4887400"/>
              <a:ext cx="1226826" cy="246221"/>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スプレッドシート</a:t>
              </a:r>
            </a:p>
          </p:txBody>
        </p:sp>
        <p:sp>
          <p:nvSpPr>
            <p:cNvPr id="192" name="テキスト ボックス 1148">
              <a:extLst>
                <a:ext uri="{FF2B5EF4-FFF2-40B4-BE49-F238E27FC236}">
                  <a16:creationId xmlns:a16="http://schemas.microsoft.com/office/drawing/2014/main" id="{FBAE0709-42E8-59F1-CBCC-88D44F693B1A}"/>
                </a:ext>
              </a:extLst>
            </p:cNvPr>
            <p:cNvSpPr txBox="1"/>
            <p:nvPr/>
          </p:nvSpPr>
          <p:spPr>
            <a:xfrm>
              <a:off x="9578004" y="5787672"/>
              <a:ext cx="1097776" cy="553998"/>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アンケート＆調査用フォーム作成ツール</a:t>
              </a:r>
            </a:p>
          </p:txBody>
        </p:sp>
      </p:grpSp>
      <p:grpSp>
        <p:nvGrpSpPr>
          <p:cNvPr id="201" name="グループ化 1129">
            <a:extLst>
              <a:ext uri="{FF2B5EF4-FFF2-40B4-BE49-F238E27FC236}">
                <a16:creationId xmlns:a16="http://schemas.microsoft.com/office/drawing/2014/main" id="{11EF23B4-5A34-9ACE-1B2F-98E3402BE2CE}"/>
              </a:ext>
            </a:extLst>
          </p:cNvPr>
          <p:cNvGrpSpPr/>
          <p:nvPr/>
        </p:nvGrpSpPr>
        <p:grpSpPr>
          <a:xfrm>
            <a:off x="10385079" y="4401719"/>
            <a:ext cx="1265779" cy="1901513"/>
            <a:chOff x="10469842" y="4215687"/>
            <a:chExt cx="1265779" cy="1901513"/>
          </a:xfrm>
        </p:grpSpPr>
        <p:sp>
          <p:nvSpPr>
            <p:cNvPr id="202" name="テキスト ボックス 1150">
              <a:extLst>
                <a:ext uri="{FF2B5EF4-FFF2-40B4-BE49-F238E27FC236}">
                  <a16:creationId xmlns:a16="http://schemas.microsoft.com/office/drawing/2014/main" id="{81DDF6C6-727A-7D53-8664-E6B942842903}"/>
                </a:ext>
              </a:extLst>
            </p:cNvPr>
            <p:cNvSpPr txBox="1"/>
            <p:nvPr/>
          </p:nvSpPr>
          <p:spPr>
            <a:xfrm>
              <a:off x="10702290" y="4215687"/>
              <a:ext cx="831677" cy="261610"/>
            </a:xfrm>
            <a:prstGeom prst="rect">
              <a:avLst/>
            </a:prstGeom>
            <a:noFill/>
          </p:spPr>
          <p:txBody>
            <a:bodyPr wrap="square" rtlCol="0">
              <a:spAutoFit/>
            </a:bodyPr>
            <a:lstStyle/>
            <a:p>
              <a:pPr algn="ctr"/>
              <a:r>
                <a:rPr lang="ja-JP" altLang="en-US" sz="1100" b="1" u="sng" dirty="0">
                  <a:solidFill>
                    <a:srgbClr val="053766"/>
                  </a:solidFill>
                  <a:latin typeface="チョーク"/>
                </a:rPr>
                <a:t>アクセス</a:t>
              </a:r>
            </a:p>
          </p:txBody>
        </p:sp>
        <p:grpSp>
          <p:nvGrpSpPr>
            <p:cNvPr id="203" name="グループ化 1151">
              <a:extLst>
                <a:ext uri="{FF2B5EF4-FFF2-40B4-BE49-F238E27FC236}">
                  <a16:creationId xmlns:a16="http://schemas.microsoft.com/office/drawing/2014/main" id="{AB3A5DB1-820F-6A21-C15B-8A7493F77C75}"/>
                </a:ext>
              </a:extLst>
            </p:cNvPr>
            <p:cNvGrpSpPr/>
            <p:nvPr/>
          </p:nvGrpSpPr>
          <p:grpSpPr>
            <a:xfrm>
              <a:off x="10781673" y="4417138"/>
              <a:ext cx="644435" cy="562006"/>
              <a:chOff x="2896187" y="4920738"/>
              <a:chExt cx="644435" cy="562006"/>
            </a:xfrm>
          </p:grpSpPr>
          <p:pic>
            <p:nvPicPr>
              <p:cNvPr id="209" name="図 1152">
                <a:extLst>
                  <a:ext uri="{FF2B5EF4-FFF2-40B4-BE49-F238E27FC236}">
                    <a16:creationId xmlns:a16="http://schemas.microsoft.com/office/drawing/2014/main" id="{8420B16F-DC45-A329-B44E-D52AF8D2C346}"/>
                  </a:ext>
                </a:extLst>
              </p:cNvPr>
              <p:cNvPicPr>
                <a:picLocks noChangeAspect="1"/>
              </p:cNvPicPr>
              <p:nvPr/>
            </p:nvPicPr>
            <p:blipFill rotWithShape="1">
              <a:blip r:embed="rId11"/>
              <a:srcRect t="7008"/>
              <a:stretch/>
            </p:blipFill>
            <p:spPr>
              <a:xfrm>
                <a:off x="2985556" y="4920738"/>
                <a:ext cx="465698" cy="332018"/>
              </a:xfrm>
              <a:prstGeom prst="rect">
                <a:avLst/>
              </a:prstGeom>
            </p:spPr>
          </p:pic>
          <p:sp>
            <p:nvSpPr>
              <p:cNvPr id="210" name="テキスト ボックス 1153">
                <a:extLst>
                  <a:ext uri="{FF2B5EF4-FFF2-40B4-BE49-F238E27FC236}">
                    <a16:creationId xmlns:a16="http://schemas.microsoft.com/office/drawing/2014/main" id="{7B8EF0D3-EB6F-60B3-FCD3-FDDD2D0FDFF7}"/>
                  </a:ext>
                </a:extLst>
              </p:cNvPr>
              <p:cNvSpPr txBox="1"/>
              <p:nvPr/>
            </p:nvSpPr>
            <p:spPr>
              <a:xfrm>
                <a:off x="2896187" y="5236523"/>
                <a:ext cx="644435" cy="246221"/>
              </a:xfrm>
              <a:prstGeom prst="rect">
                <a:avLst/>
              </a:prstGeom>
              <a:noFill/>
            </p:spPr>
            <p:txBody>
              <a:bodyPr wrap="square" rtlCol="0">
                <a:spAutoFit/>
              </a:bodyPr>
              <a:lstStyle/>
              <a:p>
                <a:pPr algn="ctr"/>
                <a:r>
                  <a:rPr lang="en-US" altLang="ja-JP" sz="1000" b="1" dirty="0">
                    <a:solidFill>
                      <a:prstClr val="black"/>
                    </a:solidFill>
                    <a:latin typeface="Meiryo UI" panose="020B0604030504040204" pitchFamily="34" charset="-128"/>
                    <a:ea typeface="Meiryo UI" panose="020B0604030504040204" pitchFamily="34" charset="-128"/>
                  </a:rPr>
                  <a:t>Drive</a:t>
                </a:r>
                <a:endParaRPr lang="ja-JP" altLang="en-US" sz="1000" b="1" dirty="0">
                  <a:solidFill>
                    <a:prstClr val="black"/>
                  </a:solidFill>
                  <a:latin typeface="Meiryo UI" panose="020B0604030504040204" pitchFamily="34" charset="-128"/>
                  <a:ea typeface="Meiryo UI" panose="020B0604030504040204" pitchFamily="34" charset="-128"/>
                </a:endParaRPr>
              </a:p>
            </p:txBody>
          </p:sp>
        </p:grpSp>
        <p:grpSp>
          <p:nvGrpSpPr>
            <p:cNvPr id="204" name="グループ化 1154">
              <a:extLst>
                <a:ext uri="{FF2B5EF4-FFF2-40B4-BE49-F238E27FC236}">
                  <a16:creationId xmlns:a16="http://schemas.microsoft.com/office/drawing/2014/main" id="{32E52637-710A-5ED1-971E-9BC4D01E0647}"/>
                </a:ext>
              </a:extLst>
            </p:cNvPr>
            <p:cNvGrpSpPr/>
            <p:nvPr/>
          </p:nvGrpSpPr>
          <p:grpSpPr>
            <a:xfrm>
              <a:off x="10505827" y="5255700"/>
              <a:ext cx="1226826" cy="578372"/>
              <a:chOff x="4249452" y="4817521"/>
              <a:chExt cx="1226826" cy="578372"/>
            </a:xfrm>
          </p:grpSpPr>
          <p:pic>
            <p:nvPicPr>
              <p:cNvPr id="207" name="図 1155">
                <a:extLst>
                  <a:ext uri="{FF2B5EF4-FFF2-40B4-BE49-F238E27FC236}">
                    <a16:creationId xmlns:a16="http://schemas.microsoft.com/office/drawing/2014/main" id="{0C863025-D9BB-3909-8D68-B7CACF807DDF}"/>
                  </a:ext>
                </a:extLst>
              </p:cNvPr>
              <p:cNvPicPr>
                <a:picLocks noChangeAspect="1"/>
              </p:cNvPicPr>
              <p:nvPr/>
            </p:nvPicPr>
            <p:blipFill>
              <a:blip r:embed="rId12"/>
              <a:stretch>
                <a:fillRect/>
              </a:stretch>
            </p:blipFill>
            <p:spPr>
              <a:xfrm>
                <a:off x="4598807" y="4817521"/>
                <a:ext cx="570926" cy="419456"/>
              </a:xfrm>
              <a:prstGeom prst="rect">
                <a:avLst/>
              </a:prstGeom>
            </p:spPr>
          </p:pic>
          <p:sp>
            <p:nvSpPr>
              <p:cNvPr id="208" name="テキスト ボックス 1156">
                <a:extLst>
                  <a:ext uri="{FF2B5EF4-FFF2-40B4-BE49-F238E27FC236}">
                    <a16:creationId xmlns:a16="http://schemas.microsoft.com/office/drawing/2014/main" id="{88FCE3D6-CD20-1E8C-7853-E28A07372E36}"/>
                  </a:ext>
                </a:extLst>
              </p:cNvPr>
              <p:cNvSpPr txBox="1"/>
              <p:nvPr/>
            </p:nvSpPr>
            <p:spPr>
              <a:xfrm>
                <a:off x="4249452" y="5149672"/>
                <a:ext cx="1226826" cy="246221"/>
              </a:xfrm>
              <a:prstGeom prst="rect">
                <a:avLst/>
              </a:prstGeom>
              <a:noFill/>
            </p:spPr>
            <p:txBody>
              <a:bodyPr wrap="square" rtlCol="0">
                <a:spAutoFit/>
              </a:bodyPr>
              <a:lstStyle/>
              <a:p>
                <a:pPr algn="ctr"/>
                <a:r>
                  <a:rPr lang="en-US" altLang="ja-JP" sz="1000" b="1" dirty="0">
                    <a:solidFill>
                      <a:prstClr val="black"/>
                    </a:solidFill>
                    <a:latin typeface="Meiryo UI" panose="020B0604030504040204" pitchFamily="34" charset="-128"/>
                    <a:ea typeface="Meiryo UI" panose="020B0604030504040204" pitchFamily="34" charset="-128"/>
                  </a:rPr>
                  <a:t>Cloud Search</a:t>
                </a:r>
                <a:endParaRPr lang="ja-JP" altLang="en-US" sz="1000" b="1" dirty="0">
                  <a:solidFill>
                    <a:prstClr val="black"/>
                  </a:solidFill>
                  <a:latin typeface="Meiryo UI" panose="020B0604030504040204" pitchFamily="34" charset="-128"/>
                  <a:ea typeface="Meiryo UI" panose="020B0604030504040204" pitchFamily="34" charset="-128"/>
                </a:endParaRPr>
              </a:p>
            </p:txBody>
          </p:sp>
        </p:grpSp>
        <p:sp>
          <p:nvSpPr>
            <p:cNvPr id="205" name="テキスト ボックス 1157">
              <a:extLst>
                <a:ext uri="{FF2B5EF4-FFF2-40B4-BE49-F238E27FC236}">
                  <a16:creationId xmlns:a16="http://schemas.microsoft.com/office/drawing/2014/main" id="{4A9C854F-77EE-ED7B-9325-4690E342022A}"/>
                </a:ext>
              </a:extLst>
            </p:cNvPr>
            <p:cNvSpPr txBox="1"/>
            <p:nvPr/>
          </p:nvSpPr>
          <p:spPr>
            <a:xfrm>
              <a:off x="10469842" y="4886768"/>
              <a:ext cx="1226826" cy="400110"/>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大容量の</a:t>
              </a:r>
              <a:endParaRPr lang="en-US" altLang="ja-JP" sz="1000" dirty="0">
                <a:solidFill>
                  <a:prstClr val="black"/>
                </a:solidFill>
                <a:latin typeface="Meiryo UI" panose="020B0604030504040204" pitchFamily="34" charset="-128"/>
                <a:ea typeface="Meiryo UI" panose="020B0604030504040204" pitchFamily="34" charset="-128"/>
              </a:endParaRPr>
            </a:p>
            <a:p>
              <a:pPr algn="ctr"/>
              <a:r>
                <a:rPr lang="en-US" altLang="ja-JP" sz="1000" dirty="0">
                  <a:solidFill>
                    <a:prstClr val="black"/>
                  </a:solidFill>
                  <a:latin typeface="Meiryo UI" panose="020B0604030504040204" pitchFamily="34" charset="-128"/>
                  <a:ea typeface="Meiryo UI" panose="020B0604030504040204" pitchFamily="34" charset="-128"/>
                </a:rPr>
                <a:t>Online</a:t>
              </a:r>
              <a:r>
                <a:rPr lang="ja-JP" altLang="en-US" sz="1000" dirty="0">
                  <a:solidFill>
                    <a:prstClr val="black"/>
                  </a:solidFill>
                  <a:latin typeface="Meiryo UI" panose="020B0604030504040204" pitchFamily="34" charset="-128"/>
                  <a:ea typeface="Meiryo UI" panose="020B0604030504040204" pitchFamily="34" charset="-128"/>
                </a:rPr>
                <a:t>ストレージ</a:t>
              </a:r>
            </a:p>
          </p:txBody>
        </p:sp>
        <p:sp>
          <p:nvSpPr>
            <p:cNvPr id="206" name="テキスト ボックス 1158">
              <a:extLst>
                <a:ext uri="{FF2B5EF4-FFF2-40B4-BE49-F238E27FC236}">
                  <a16:creationId xmlns:a16="http://schemas.microsoft.com/office/drawing/2014/main" id="{B3DE04CB-6ED5-A78E-4442-736818E9BF7D}"/>
                </a:ext>
              </a:extLst>
            </p:cNvPr>
            <p:cNvSpPr txBox="1"/>
            <p:nvPr/>
          </p:nvSpPr>
          <p:spPr>
            <a:xfrm>
              <a:off x="10508795" y="5717090"/>
              <a:ext cx="1226826" cy="400110"/>
            </a:xfrm>
            <a:prstGeom prst="rect">
              <a:avLst/>
            </a:prstGeom>
            <a:noFill/>
          </p:spPr>
          <p:txBody>
            <a:bodyPr wrap="square" rtlCol="0">
              <a:spAutoFit/>
            </a:bodyPr>
            <a:lstStyle/>
            <a:p>
              <a:pPr algn="ctr"/>
              <a:r>
                <a:rPr lang="en-US" altLang="ja-JP" sz="1000" dirty="0">
                  <a:solidFill>
                    <a:prstClr val="black"/>
                  </a:solidFill>
                  <a:latin typeface="Meiryo UI" panose="020B0604030504040204" pitchFamily="34" charset="-128"/>
                  <a:ea typeface="Meiryo UI" panose="020B0604030504040204" pitchFamily="34" charset="-128"/>
                </a:rPr>
                <a:t>Workspace</a:t>
              </a:r>
              <a:r>
                <a:rPr lang="ja-JP" altLang="en-US" sz="1000" dirty="0">
                  <a:solidFill>
                    <a:prstClr val="black"/>
                  </a:solidFill>
                  <a:latin typeface="Meiryo UI" panose="020B0604030504040204" pitchFamily="34" charset="-128"/>
                  <a:ea typeface="Meiryo UI" panose="020B0604030504040204" pitchFamily="34" charset="-128"/>
                </a:rPr>
                <a:t>内</a:t>
              </a:r>
              <a:endParaRPr lang="en-US" altLang="ja-JP" sz="1000" dirty="0">
                <a:solidFill>
                  <a:prstClr val="black"/>
                </a:solidFill>
                <a:latin typeface="Meiryo UI" panose="020B0604030504040204" pitchFamily="34" charset="-128"/>
                <a:ea typeface="Meiryo UI" panose="020B0604030504040204" pitchFamily="34" charset="-128"/>
              </a:endParaRPr>
            </a:p>
            <a:p>
              <a:pPr algn="ctr"/>
              <a:r>
                <a:rPr lang="ja-JP" altLang="en-US" sz="1000" dirty="0">
                  <a:solidFill>
                    <a:prstClr val="black"/>
                  </a:solidFill>
                  <a:latin typeface="Meiryo UI" panose="020B0604030504040204" pitchFamily="34" charset="-128"/>
                  <a:ea typeface="Meiryo UI" panose="020B0604030504040204" pitchFamily="34" charset="-128"/>
                </a:rPr>
                <a:t>全てが検索可能</a:t>
              </a:r>
            </a:p>
          </p:txBody>
        </p:sp>
      </p:grpSp>
      <p:sp>
        <p:nvSpPr>
          <p:cNvPr id="211" name="テキスト ボックス 1160">
            <a:extLst>
              <a:ext uri="{FF2B5EF4-FFF2-40B4-BE49-F238E27FC236}">
                <a16:creationId xmlns:a16="http://schemas.microsoft.com/office/drawing/2014/main" id="{564C439F-F2F9-BFF0-BFC0-8C0B4F2085E6}"/>
              </a:ext>
            </a:extLst>
          </p:cNvPr>
          <p:cNvSpPr txBox="1"/>
          <p:nvPr/>
        </p:nvSpPr>
        <p:spPr>
          <a:xfrm>
            <a:off x="6192068" y="2964236"/>
            <a:ext cx="1528321" cy="307777"/>
          </a:xfrm>
          <a:prstGeom prst="rect">
            <a:avLst/>
          </a:prstGeom>
          <a:noFill/>
        </p:spPr>
        <p:txBody>
          <a:bodyPr wrap="square" rtlCol="0">
            <a:spAutoFit/>
          </a:bodyPr>
          <a:lstStyle/>
          <a:p>
            <a:r>
              <a:rPr lang="ja-JP" altLang="en-US" sz="1400" b="1" u="sng" dirty="0">
                <a:solidFill>
                  <a:srgbClr val="053766"/>
                </a:solidFill>
                <a:latin typeface="Meiryo UI" panose="020B0604030504040204" pitchFamily="34" charset="-128"/>
                <a:ea typeface="Meiryo UI" panose="020B0604030504040204" pitchFamily="34" charset="-128"/>
              </a:rPr>
              <a:t>管理</a:t>
            </a:r>
            <a:r>
              <a:rPr lang="en-US" altLang="ja-JP" sz="1400" b="1" u="sng" dirty="0">
                <a:solidFill>
                  <a:srgbClr val="053766"/>
                </a:solidFill>
                <a:latin typeface="Meiryo UI" panose="020B0604030504040204" pitchFamily="34" charset="-128"/>
                <a:ea typeface="Meiryo UI" panose="020B0604030504040204" pitchFamily="34" charset="-128"/>
              </a:rPr>
              <a:t>&amp;</a:t>
            </a:r>
            <a:r>
              <a:rPr lang="ja-JP" altLang="en-US" sz="1400" b="1" u="sng" dirty="0">
                <a:solidFill>
                  <a:srgbClr val="053766"/>
                </a:solidFill>
                <a:latin typeface="Meiryo UI" panose="020B0604030504040204" pitchFamily="34" charset="-128"/>
                <a:ea typeface="Meiryo UI" panose="020B0604030504040204" pitchFamily="34" charset="-128"/>
              </a:rPr>
              <a:t>セキュリティ</a:t>
            </a:r>
          </a:p>
        </p:txBody>
      </p:sp>
      <p:sp>
        <p:nvSpPr>
          <p:cNvPr id="214" name="テキスト ボックス 1162">
            <a:extLst>
              <a:ext uri="{FF2B5EF4-FFF2-40B4-BE49-F238E27FC236}">
                <a16:creationId xmlns:a16="http://schemas.microsoft.com/office/drawing/2014/main" id="{4EE500CD-3C77-D5F2-FA42-91465905BEB2}"/>
              </a:ext>
            </a:extLst>
          </p:cNvPr>
          <p:cNvSpPr txBox="1"/>
          <p:nvPr/>
        </p:nvSpPr>
        <p:spPr>
          <a:xfrm>
            <a:off x="7957821" y="3343995"/>
            <a:ext cx="678627" cy="261610"/>
          </a:xfrm>
          <a:prstGeom prst="rect">
            <a:avLst/>
          </a:prstGeom>
          <a:noFill/>
        </p:spPr>
        <p:txBody>
          <a:bodyPr wrap="square" rtlCol="0">
            <a:spAutoFit/>
          </a:bodyPr>
          <a:lstStyle/>
          <a:p>
            <a:r>
              <a:rPr lang="en-US" altLang="ja-JP" sz="1100" b="1" dirty="0">
                <a:solidFill>
                  <a:prstClr val="black"/>
                </a:solidFill>
                <a:latin typeface="メイリオ" panose="020B0604030504040204" pitchFamily="50" charset="-128"/>
              </a:rPr>
              <a:t>Admin</a:t>
            </a:r>
            <a:endParaRPr lang="ja-JP" altLang="en-US" sz="1100" b="1" dirty="0">
              <a:solidFill>
                <a:prstClr val="black"/>
              </a:solidFill>
              <a:latin typeface="メイリオ" panose="020B0604030504040204" pitchFamily="50" charset="-128"/>
            </a:endParaRPr>
          </a:p>
        </p:txBody>
      </p:sp>
      <p:sp>
        <p:nvSpPr>
          <p:cNvPr id="215" name="テキスト ボックス 1163">
            <a:extLst>
              <a:ext uri="{FF2B5EF4-FFF2-40B4-BE49-F238E27FC236}">
                <a16:creationId xmlns:a16="http://schemas.microsoft.com/office/drawing/2014/main" id="{D9959950-506E-2BA2-75C9-A34E5F16686A}"/>
              </a:ext>
            </a:extLst>
          </p:cNvPr>
          <p:cNvSpPr txBox="1"/>
          <p:nvPr/>
        </p:nvSpPr>
        <p:spPr>
          <a:xfrm>
            <a:off x="7777905" y="3562108"/>
            <a:ext cx="1054695" cy="400110"/>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社員アカウントの</a:t>
            </a:r>
            <a:endParaRPr lang="en-US" altLang="ja-JP" sz="1000" dirty="0">
              <a:solidFill>
                <a:prstClr val="black"/>
              </a:solidFill>
              <a:latin typeface="Meiryo UI" panose="020B0604030504040204" pitchFamily="34" charset="-128"/>
              <a:ea typeface="Meiryo UI" panose="020B0604030504040204" pitchFamily="34" charset="-128"/>
            </a:endParaRPr>
          </a:p>
          <a:p>
            <a:pPr algn="ctr"/>
            <a:r>
              <a:rPr lang="ja-JP" altLang="en-US" sz="1000" dirty="0">
                <a:solidFill>
                  <a:prstClr val="black"/>
                </a:solidFill>
                <a:latin typeface="Meiryo UI" panose="020B0604030504040204" pitchFamily="34" charset="-128"/>
                <a:ea typeface="Meiryo UI" panose="020B0604030504040204" pitchFamily="34" charset="-128"/>
              </a:rPr>
              <a:t>一元管理</a:t>
            </a:r>
            <a:endParaRPr lang="en-US" altLang="ja-JP" sz="1000" dirty="0">
              <a:solidFill>
                <a:prstClr val="black"/>
              </a:solidFill>
              <a:latin typeface="Meiryo UI" panose="020B0604030504040204" pitchFamily="34" charset="-128"/>
              <a:ea typeface="Meiryo UI" panose="020B0604030504040204" pitchFamily="34" charset="-128"/>
            </a:endParaRPr>
          </a:p>
        </p:txBody>
      </p:sp>
      <p:sp>
        <p:nvSpPr>
          <p:cNvPr id="218" name="テキスト ボックス 1166">
            <a:extLst>
              <a:ext uri="{FF2B5EF4-FFF2-40B4-BE49-F238E27FC236}">
                <a16:creationId xmlns:a16="http://schemas.microsoft.com/office/drawing/2014/main" id="{2032893E-268F-1BCB-155B-A2450B0E8854}"/>
              </a:ext>
            </a:extLst>
          </p:cNvPr>
          <p:cNvSpPr txBox="1"/>
          <p:nvPr/>
        </p:nvSpPr>
        <p:spPr>
          <a:xfrm>
            <a:off x="9346615" y="3322854"/>
            <a:ext cx="644435" cy="261610"/>
          </a:xfrm>
          <a:prstGeom prst="rect">
            <a:avLst/>
          </a:prstGeom>
          <a:noFill/>
        </p:spPr>
        <p:txBody>
          <a:bodyPr wrap="square" rtlCol="0">
            <a:spAutoFit/>
          </a:bodyPr>
          <a:lstStyle/>
          <a:p>
            <a:pPr algn="ctr"/>
            <a:r>
              <a:rPr lang="en-US" altLang="ja-JP" sz="1100" b="1" dirty="0">
                <a:solidFill>
                  <a:prstClr val="black"/>
                </a:solidFill>
                <a:latin typeface="メイリオ" panose="020B0604030504040204" pitchFamily="50" charset="-128"/>
              </a:rPr>
              <a:t>Vault</a:t>
            </a:r>
            <a:endParaRPr lang="ja-JP" altLang="en-US" sz="1100" b="1" dirty="0">
              <a:solidFill>
                <a:prstClr val="black"/>
              </a:solidFill>
              <a:latin typeface="メイリオ" panose="020B0604030504040204" pitchFamily="50" charset="-128"/>
            </a:endParaRPr>
          </a:p>
        </p:txBody>
      </p:sp>
      <p:sp>
        <p:nvSpPr>
          <p:cNvPr id="219" name="テキスト ボックス 1167">
            <a:extLst>
              <a:ext uri="{FF2B5EF4-FFF2-40B4-BE49-F238E27FC236}">
                <a16:creationId xmlns:a16="http://schemas.microsoft.com/office/drawing/2014/main" id="{29C2DF60-4985-BD90-E954-20C4BDA54290}"/>
              </a:ext>
            </a:extLst>
          </p:cNvPr>
          <p:cNvSpPr txBox="1"/>
          <p:nvPr/>
        </p:nvSpPr>
        <p:spPr>
          <a:xfrm>
            <a:off x="8983631" y="3512253"/>
            <a:ext cx="1341053" cy="400110"/>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重要データ保持と</a:t>
            </a:r>
            <a:endParaRPr lang="en-US" altLang="ja-JP" sz="1000" dirty="0">
              <a:solidFill>
                <a:prstClr val="black"/>
              </a:solidFill>
              <a:latin typeface="Meiryo UI" panose="020B0604030504040204" pitchFamily="34" charset="-128"/>
              <a:ea typeface="Meiryo UI" panose="020B0604030504040204" pitchFamily="34" charset="-128"/>
            </a:endParaRPr>
          </a:p>
          <a:p>
            <a:pPr algn="ctr"/>
            <a:r>
              <a:rPr lang="ja-JP" altLang="en-US" sz="1000" dirty="0">
                <a:solidFill>
                  <a:prstClr val="black"/>
                </a:solidFill>
                <a:latin typeface="Meiryo UI" panose="020B0604030504040204" pitchFamily="34" charset="-128"/>
                <a:ea typeface="Meiryo UI" panose="020B0604030504040204" pitchFamily="34" charset="-128"/>
              </a:rPr>
              <a:t>電子情報開示・検索</a:t>
            </a:r>
            <a:endParaRPr lang="en-US" altLang="ja-JP" sz="1000" dirty="0">
              <a:solidFill>
                <a:prstClr val="black"/>
              </a:solidFill>
              <a:latin typeface="Meiryo UI" panose="020B0604030504040204" pitchFamily="34" charset="-128"/>
              <a:ea typeface="Meiryo UI" panose="020B0604030504040204" pitchFamily="34" charset="-128"/>
            </a:endParaRPr>
          </a:p>
        </p:txBody>
      </p:sp>
      <p:sp>
        <p:nvSpPr>
          <p:cNvPr id="222" name="テキスト ボックス 1170">
            <a:extLst>
              <a:ext uri="{FF2B5EF4-FFF2-40B4-BE49-F238E27FC236}">
                <a16:creationId xmlns:a16="http://schemas.microsoft.com/office/drawing/2014/main" id="{794157D9-3BE1-30B3-E8AF-024F09D2752A}"/>
              </a:ext>
            </a:extLst>
          </p:cNvPr>
          <p:cNvSpPr txBox="1"/>
          <p:nvPr/>
        </p:nvSpPr>
        <p:spPr>
          <a:xfrm>
            <a:off x="10510757" y="3346318"/>
            <a:ext cx="1137133" cy="261610"/>
          </a:xfrm>
          <a:prstGeom prst="rect">
            <a:avLst/>
          </a:prstGeom>
          <a:noFill/>
        </p:spPr>
        <p:txBody>
          <a:bodyPr wrap="square" rtlCol="0">
            <a:spAutoFit/>
          </a:bodyPr>
          <a:lstStyle/>
          <a:p>
            <a:pPr algn="ctr"/>
            <a:r>
              <a:rPr lang="ja-JP" altLang="en-US" sz="1100" b="1" dirty="0">
                <a:solidFill>
                  <a:prstClr val="black"/>
                </a:solidFill>
                <a:latin typeface="メイリオ" panose="020B0604030504040204" pitchFamily="50" charset="-128"/>
              </a:rPr>
              <a:t>セキュリティ</a:t>
            </a:r>
          </a:p>
        </p:txBody>
      </p:sp>
      <p:sp>
        <p:nvSpPr>
          <p:cNvPr id="223" name="テキスト ボックス 1171">
            <a:extLst>
              <a:ext uri="{FF2B5EF4-FFF2-40B4-BE49-F238E27FC236}">
                <a16:creationId xmlns:a16="http://schemas.microsoft.com/office/drawing/2014/main" id="{AB586060-B9A3-20CC-E047-3881D30B9000}"/>
              </a:ext>
            </a:extLst>
          </p:cNvPr>
          <p:cNvSpPr txBox="1"/>
          <p:nvPr/>
        </p:nvSpPr>
        <p:spPr>
          <a:xfrm>
            <a:off x="10383612" y="3532069"/>
            <a:ext cx="1341053" cy="400110"/>
          </a:xfrm>
          <a:prstGeom prst="rect">
            <a:avLst/>
          </a:prstGeom>
          <a:noFill/>
        </p:spPr>
        <p:txBody>
          <a:bodyPr wrap="square" rtlCol="0">
            <a:spAutoFit/>
          </a:bodyPr>
          <a:lstStyle/>
          <a:p>
            <a:pPr algn="ctr"/>
            <a:r>
              <a:rPr lang="ja-JP" altLang="en-US" sz="1000" dirty="0">
                <a:solidFill>
                  <a:prstClr val="black"/>
                </a:solidFill>
                <a:latin typeface="Meiryo UI" panose="020B0604030504040204" pitchFamily="34" charset="-128"/>
                <a:ea typeface="Meiryo UI" panose="020B0604030504040204" pitchFamily="34" charset="-128"/>
              </a:rPr>
              <a:t>エンタープライズレベルのセキュリティ</a:t>
            </a:r>
            <a:endParaRPr lang="en-US" altLang="ja-JP" sz="1000" dirty="0">
              <a:solidFill>
                <a:prstClr val="black"/>
              </a:solidFill>
              <a:latin typeface="Meiryo UI" panose="020B0604030504040204" pitchFamily="34" charset="-128"/>
              <a:ea typeface="Meiryo UI" panose="020B0604030504040204" pitchFamily="34" charset="-128"/>
            </a:endParaRPr>
          </a:p>
        </p:txBody>
      </p:sp>
      <p:sp>
        <p:nvSpPr>
          <p:cNvPr id="229" name="正方形/長方形 9">
            <a:extLst>
              <a:ext uri="{FF2B5EF4-FFF2-40B4-BE49-F238E27FC236}">
                <a16:creationId xmlns:a16="http://schemas.microsoft.com/office/drawing/2014/main" id="{94A80432-6797-FF86-BA7C-20E6CA6D7770}"/>
              </a:ext>
            </a:extLst>
          </p:cNvPr>
          <p:cNvSpPr/>
          <p:nvPr/>
        </p:nvSpPr>
        <p:spPr>
          <a:xfrm>
            <a:off x="6179917" y="1639305"/>
            <a:ext cx="5675047" cy="200049"/>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latin typeface="Meiryo UI" panose="020B0604030504040204" pitchFamily="34" charset="-128"/>
                <a:ea typeface="Meiryo UI" panose="020B0604030504040204" pitchFamily="34" charset="-128"/>
              </a:rPr>
              <a:t>■</a:t>
            </a:r>
            <a:r>
              <a:rPr kumimoji="1" lang="en-US" altLang="ja-JP" sz="1400" b="1" dirty="0">
                <a:latin typeface="Meiryo UI" panose="020B0604030504040204" pitchFamily="34" charset="-128"/>
                <a:ea typeface="Meiryo UI" panose="020B0604030504040204" pitchFamily="34" charset="-128"/>
              </a:rPr>
              <a:t>3</a:t>
            </a:r>
            <a:r>
              <a:rPr kumimoji="1" lang="ja-JP" altLang="en-US" sz="1400" b="1" dirty="0">
                <a:latin typeface="Meiryo UI" panose="020B0604030504040204" pitchFamily="34" charset="-128"/>
                <a:ea typeface="Meiryo UI" panose="020B0604030504040204" pitchFamily="34" charset="-128"/>
              </a:rPr>
              <a:t>つの特徴</a:t>
            </a:r>
          </a:p>
        </p:txBody>
      </p:sp>
      <p:sp>
        <p:nvSpPr>
          <p:cNvPr id="230" name="正方形/長方形 10">
            <a:extLst>
              <a:ext uri="{FF2B5EF4-FFF2-40B4-BE49-F238E27FC236}">
                <a16:creationId xmlns:a16="http://schemas.microsoft.com/office/drawing/2014/main" id="{43AB272E-8E99-5874-85BE-C26CC929D271}"/>
              </a:ext>
            </a:extLst>
          </p:cNvPr>
          <p:cNvSpPr/>
          <p:nvPr/>
        </p:nvSpPr>
        <p:spPr>
          <a:xfrm>
            <a:off x="6212985" y="4159860"/>
            <a:ext cx="5675047" cy="190191"/>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latin typeface="Meiryo UI" panose="020B0604030504040204" pitchFamily="34" charset="-128"/>
                <a:ea typeface="Meiryo UI" panose="020B0604030504040204" pitchFamily="34" charset="-128"/>
              </a:rPr>
              <a:t>■</a:t>
            </a:r>
            <a:r>
              <a:rPr lang="ja-JP" altLang="en-US" sz="1400" b="1" dirty="0">
                <a:latin typeface="Meiryo UI" panose="020B0604030504040204" pitchFamily="34" charset="-128"/>
                <a:ea typeface="Meiryo UI" panose="020B0604030504040204" pitchFamily="34" charset="-128"/>
              </a:rPr>
              <a:t>主な機能</a:t>
            </a:r>
            <a:endParaRPr kumimoji="1" lang="ja-JP" altLang="en-US" sz="1400" b="1" dirty="0">
              <a:latin typeface="Meiryo UI" panose="020B0604030504040204" pitchFamily="34" charset="-128"/>
              <a:ea typeface="Meiryo UI" panose="020B0604030504040204" pitchFamily="34" charset="-128"/>
            </a:endParaRPr>
          </a:p>
        </p:txBody>
      </p:sp>
      <p:pic>
        <p:nvPicPr>
          <p:cNvPr id="232" name="Graphic 231" descr="Shield Tick with solid fill">
            <a:extLst>
              <a:ext uri="{FF2B5EF4-FFF2-40B4-BE49-F238E27FC236}">
                <a16:creationId xmlns:a16="http://schemas.microsoft.com/office/drawing/2014/main" id="{8C4BE76E-CA5E-C1EB-25FF-1B4479801D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35461" y="2921585"/>
            <a:ext cx="439298" cy="439298"/>
          </a:xfrm>
          <a:prstGeom prst="rect">
            <a:avLst/>
          </a:prstGeom>
        </p:spPr>
      </p:pic>
      <p:pic>
        <p:nvPicPr>
          <p:cNvPr id="234" name="Graphic 233" descr="Lock with solid fill">
            <a:extLst>
              <a:ext uri="{FF2B5EF4-FFF2-40B4-BE49-F238E27FC236}">
                <a16:creationId xmlns:a16="http://schemas.microsoft.com/office/drawing/2014/main" id="{BA6DA0BA-3FE5-3FAA-DABA-5F250EEFAE7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788894" y="2906963"/>
            <a:ext cx="457437" cy="457437"/>
          </a:xfrm>
          <a:prstGeom prst="rect">
            <a:avLst/>
          </a:prstGeom>
        </p:spPr>
      </p:pic>
      <p:pic>
        <p:nvPicPr>
          <p:cNvPr id="238" name="Graphic 237" descr="User with solid fill">
            <a:extLst>
              <a:ext uri="{FF2B5EF4-FFF2-40B4-BE49-F238E27FC236}">
                <a16:creationId xmlns:a16="http://schemas.microsoft.com/office/drawing/2014/main" id="{0765DB81-EE4F-1464-A6CD-71AC0013F26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9976" y="2907618"/>
            <a:ext cx="480124" cy="480124"/>
          </a:xfrm>
          <a:prstGeom prst="rect">
            <a:avLst/>
          </a:prstGeom>
        </p:spPr>
      </p:pic>
      <p:sp>
        <p:nvSpPr>
          <p:cNvPr id="243" name="Oval 242">
            <a:extLst>
              <a:ext uri="{FF2B5EF4-FFF2-40B4-BE49-F238E27FC236}">
                <a16:creationId xmlns:a16="http://schemas.microsoft.com/office/drawing/2014/main" id="{790AC80A-8171-6DEE-3B77-67E03442D7B5}"/>
              </a:ext>
            </a:extLst>
          </p:cNvPr>
          <p:cNvSpPr/>
          <p:nvPr/>
        </p:nvSpPr>
        <p:spPr>
          <a:xfrm>
            <a:off x="7609511" y="3230713"/>
            <a:ext cx="1341053" cy="887847"/>
          </a:xfrm>
          <a:prstGeom prst="ellipse">
            <a:avLst/>
          </a:prstGeom>
          <a:noFill/>
          <a:ln>
            <a:solidFill>
              <a:srgbClr val="053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 name="テキスト ボックス 28">
            <a:extLst>
              <a:ext uri="{FF2B5EF4-FFF2-40B4-BE49-F238E27FC236}">
                <a16:creationId xmlns:a16="http://schemas.microsoft.com/office/drawing/2014/main" id="{16DD9640-8AA1-69DF-6A5D-8B43C54D9490}"/>
              </a:ext>
            </a:extLst>
          </p:cNvPr>
          <p:cNvSpPr txBox="1"/>
          <p:nvPr/>
        </p:nvSpPr>
        <p:spPr>
          <a:xfrm>
            <a:off x="6144794" y="6388147"/>
            <a:ext cx="6605724"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dirty="0">
                <a:latin typeface="Meiryo UI" panose="020B0604030504040204" pitchFamily="34" charset="-128"/>
                <a:ea typeface="Meiryo UI" panose="020B0604030504040204" pitchFamily="34" charset="-128"/>
              </a:rPr>
              <a:t>※1 </a:t>
            </a:r>
            <a:r>
              <a:rPr lang="ja-JP" altLang="en-US" sz="800" dirty="0">
                <a:latin typeface="Meiryo UI" panose="020B0604030504040204" pitchFamily="34" charset="-128"/>
                <a:ea typeface="Meiryo UI" panose="020B0604030504040204" pitchFamily="34" charset="-128"/>
              </a:rPr>
              <a:t>予告なく価格や内容等に変更が生じる可能性がございます。</a:t>
            </a:r>
            <a:r>
              <a:rPr lang="ja-JP" altLang="en-US" sz="800" dirty="0">
                <a:latin typeface="Meiryo UI" panose="020B0604030504040204" pitchFamily="34" charset="-128"/>
                <a:ea typeface="Meiryo UI" panose="020B0604030504040204" pitchFamily="34" charset="-128"/>
                <a:cs typeface="+mn-lt"/>
              </a:rPr>
              <a:t>（</a:t>
            </a:r>
            <a:r>
              <a:rPr lang="en-US" altLang="ja-JP" sz="800" dirty="0">
                <a:latin typeface="Meiryo UI" panose="020B0604030504040204" pitchFamily="34" charset="-128"/>
                <a:ea typeface="Meiryo UI" panose="020B0604030504040204" pitchFamily="34" charset="-128"/>
                <a:cs typeface="+mn-lt"/>
              </a:rPr>
              <a:t>5</a:t>
            </a:r>
            <a:r>
              <a:rPr lang="ja-JP" altLang="en-US" sz="800" dirty="0">
                <a:latin typeface="Meiryo UI" panose="020B0604030504040204" pitchFamily="34" charset="-128"/>
                <a:ea typeface="Meiryo UI" panose="020B0604030504040204" pitchFamily="34" charset="-128"/>
                <a:cs typeface="+mn-lt"/>
              </a:rPr>
              <a:t>月</a:t>
            </a:r>
            <a:r>
              <a:rPr lang="en-US" altLang="ja-JP" sz="800" dirty="0">
                <a:latin typeface="Meiryo UI" panose="020B0604030504040204" pitchFamily="34" charset="-128"/>
                <a:ea typeface="Meiryo UI" panose="020B0604030504040204" pitchFamily="34" charset="-128"/>
                <a:cs typeface="+mn-lt"/>
              </a:rPr>
              <a:t>31</a:t>
            </a:r>
            <a:r>
              <a:rPr lang="ja-JP" altLang="en-US" sz="800" dirty="0">
                <a:latin typeface="Meiryo UI" panose="020B0604030504040204" pitchFamily="34" charset="-128"/>
                <a:ea typeface="Meiryo UI" panose="020B0604030504040204" pitchFamily="34" charset="-128"/>
                <a:cs typeface="+mn-lt"/>
              </a:rPr>
              <a:t>日時点）</a:t>
            </a:r>
            <a:endParaRPr lang="en-US" altLang="ja-JP" sz="800" dirty="0">
              <a:latin typeface="Meiryo UI" panose="020B0604030504040204" pitchFamily="34" charset="-128"/>
              <a:ea typeface="Meiryo UI" panose="020B0604030504040204" pitchFamily="34" charset="-128"/>
              <a:cs typeface="+mn-lt"/>
            </a:endParaRPr>
          </a:p>
          <a:p>
            <a:r>
              <a:rPr lang="en-US" altLang="ja-JP" sz="800" dirty="0">
                <a:latin typeface="Meiryo UI" panose="020B0604030504040204" pitchFamily="34" charset="-128"/>
                <a:ea typeface="Meiryo UI" panose="020B0604030504040204" pitchFamily="34" charset="-128"/>
              </a:rPr>
              <a:t>※   </a:t>
            </a:r>
            <a:r>
              <a:rPr lang="ja-JP" altLang="en-US" sz="800" dirty="0">
                <a:latin typeface="Meiryo UI" panose="020B0604030504040204" pitchFamily="34" charset="-128"/>
                <a:ea typeface="Meiryo UI" panose="020B0604030504040204" pitchFamily="34" charset="-128"/>
              </a:rPr>
              <a:t>本書における掲載の商品名称やサービス名称等は、一般に各社の商標または登録商標です。</a:t>
            </a:r>
            <a:endParaRPr lang="en-US" altLang="ja-JP" sz="800" dirty="0">
              <a:latin typeface="Meiryo UI" panose="020B0604030504040204" pitchFamily="34" charset="-128"/>
              <a:ea typeface="Meiryo UI" panose="020B0604030504040204" pitchFamily="34" charset="-128"/>
            </a:endParaRPr>
          </a:p>
          <a:p>
            <a:r>
              <a:rPr lang="ja-JP" altLang="en-US" sz="800" dirty="0">
                <a:latin typeface="Meiryo UI" panose="020B0604030504040204" pitchFamily="34" charset="-128"/>
                <a:ea typeface="Meiryo UI" panose="020B0604030504040204" pitchFamily="34" charset="-128"/>
              </a:rPr>
              <a:t>　　　また、各社の商標記載においては™や</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などの商標表示を省略する場合があります。</a:t>
            </a:r>
            <a:endParaRPr lang="en-US" sz="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34503089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Isosceles Triangle 32">
            <a:extLst>
              <a:ext uri="{FF2B5EF4-FFF2-40B4-BE49-F238E27FC236}">
                <a16:creationId xmlns:a16="http://schemas.microsoft.com/office/drawing/2014/main" id="{FFDBC353-961B-71E5-D09A-744EC0B3C025}"/>
              </a:ext>
            </a:extLst>
          </p:cNvPr>
          <p:cNvSpPr/>
          <p:nvPr/>
        </p:nvSpPr>
        <p:spPr>
          <a:xfrm rot="15350317">
            <a:off x="3794737" y="2614352"/>
            <a:ext cx="646691" cy="667310"/>
          </a:xfrm>
          <a:prstGeom prst="triangle">
            <a:avLst/>
          </a:prstGeom>
          <a:solidFill>
            <a:srgbClr val="E7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1" name="Rectangle 20">
            <a:extLst>
              <a:ext uri="{FF2B5EF4-FFF2-40B4-BE49-F238E27FC236}">
                <a16:creationId xmlns:a16="http://schemas.microsoft.com/office/drawing/2014/main" id="{D34BE0F2-69B0-56C8-360C-0D3F7E353029}"/>
              </a:ext>
            </a:extLst>
          </p:cNvPr>
          <p:cNvSpPr/>
          <p:nvPr/>
        </p:nvSpPr>
        <p:spPr>
          <a:xfrm>
            <a:off x="926358" y="2834050"/>
            <a:ext cx="2111682" cy="207848"/>
          </a:xfrm>
          <a:prstGeom prst="rect">
            <a:avLst/>
          </a:prstGeom>
          <a:solidFill>
            <a:srgbClr val="FF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 name="Title 1">
            <a:extLst>
              <a:ext uri="{FF2B5EF4-FFF2-40B4-BE49-F238E27FC236}">
                <a16:creationId xmlns:a16="http://schemas.microsoft.com/office/drawing/2014/main" id="{112565F0-521B-0F06-7ECA-9CA86E03CE04}"/>
              </a:ext>
            </a:extLst>
          </p:cNvPr>
          <p:cNvSpPr>
            <a:spLocks noGrp="1"/>
          </p:cNvSpPr>
          <p:nvPr>
            <p:ph type="title"/>
          </p:nvPr>
        </p:nvSpPr>
        <p:spPr/>
        <p:txBody>
          <a:bodyPr anchor="t">
            <a:normAutofit/>
          </a:bodyPr>
          <a:lstStyle/>
          <a:p>
            <a:pPr algn="r"/>
            <a:r>
              <a:rPr lang="ja-JP" altLang="en-US" sz="1600" dirty="0"/>
              <a:t>提供企業：</a:t>
            </a:r>
            <a:r>
              <a:rPr lang="en-US" altLang="ja-JP" sz="1600" dirty="0"/>
              <a:t>Zoom Video Communications, Inc.</a:t>
            </a:r>
          </a:p>
        </p:txBody>
      </p:sp>
      <p:sp>
        <p:nvSpPr>
          <p:cNvPr id="146" name="テキスト ボックス 23">
            <a:extLst>
              <a:ext uri="{FF2B5EF4-FFF2-40B4-BE49-F238E27FC236}">
                <a16:creationId xmlns:a16="http://schemas.microsoft.com/office/drawing/2014/main" id="{0F96CF55-0C27-79EA-EA9C-E5EF4CE4B651}"/>
              </a:ext>
            </a:extLst>
          </p:cNvPr>
          <p:cNvSpPr txBox="1"/>
          <p:nvPr/>
        </p:nvSpPr>
        <p:spPr>
          <a:xfrm>
            <a:off x="926358" y="686986"/>
            <a:ext cx="10332412" cy="461665"/>
          </a:xfrm>
          <a:prstGeom prst="rect">
            <a:avLst/>
          </a:prstGeom>
          <a:noFill/>
        </p:spPr>
        <p:txBody>
          <a:bodyPr wrap="square" lIns="91440" tIns="45720" rIns="91440" bIns="45720" anchor="t">
            <a:spAutoFit/>
          </a:bodyPr>
          <a:lstStyle/>
          <a:p>
            <a:pPr algn="ctr"/>
            <a:r>
              <a:rPr lang="ja-JP" altLang="en-US" sz="2400" b="1" dirty="0">
                <a:solidFill>
                  <a:srgbClr val="FF008C"/>
                </a:solidFill>
              </a:rPr>
              <a:t>いつでも、どこでも、どんな端末からでも </a:t>
            </a:r>
            <a:r>
              <a:rPr lang="en-US" altLang="ja-JP" sz="2400" b="1" dirty="0">
                <a:solidFill>
                  <a:srgbClr val="FF008C"/>
                </a:solidFill>
              </a:rPr>
              <a:t>Web</a:t>
            </a:r>
            <a:r>
              <a:rPr lang="ja-JP" altLang="en-US" sz="2400" b="1" dirty="0">
                <a:solidFill>
                  <a:srgbClr val="FF008C"/>
                </a:solidFill>
              </a:rPr>
              <a:t>会議を実現！</a:t>
            </a:r>
          </a:p>
        </p:txBody>
      </p:sp>
      <p:sp>
        <p:nvSpPr>
          <p:cNvPr id="19" name="Title 1">
            <a:extLst>
              <a:ext uri="{FF2B5EF4-FFF2-40B4-BE49-F238E27FC236}">
                <a16:creationId xmlns:a16="http://schemas.microsoft.com/office/drawing/2014/main" id="{53344D75-4F9E-EF35-C666-5F7D890621E7}"/>
              </a:ext>
            </a:extLst>
          </p:cNvPr>
          <p:cNvSpPr txBox="1">
            <a:spLocks/>
          </p:cNvSpPr>
          <p:nvPr/>
        </p:nvSpPr>
        <p:spPr>
          <a:xfrm>
            <a:off x="482743" y="248200"/>
            <a:ext cx="11520000" cy="539667"/>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lvl1pPr marL="0" marR="0" indent="0" algn="l" defTabSz="308475" eaLnBrk="1" latinLnBrk="0" hangingPunct="1">
              <a:lnSpc>
                <a:spcPct val="100000"/>
              </a:lnSpc>
              <a:spcBef>
                <a:spcPts val="0"/>
              </a:spcBef>
              <a:spcAft>
                <a:spcPts val="0"/>
              </a:spcAft>
              <a:buClrTx/>
              <a:buSzTx/>
              <a:buFontTx/>
              <a:buNone/>
              <a:tabLst/>
              <a:defRPr kumimoji="1" sz="2600" b="1" i="0" u="none" strike="noStrike" cap="none" spc="0" baseline="0">
                <a:ln>
                  <a:noFill/>
                </a:ln>
                <a:solidFill>
                  <a:srgbClr val="000000"/>
                </a:solidFill>
                <a:uFillTx/>
                <a:latin typeface="Rakuten Sans" panose="020B0503020203020204" pitchFamily="34" charset="0"/>
                <a:ea typeface="+mj-ea"/>
                <a:cs typeface="Rakuten Sans" panose="020B0503020203020204" pitchFamily="34" charset="0"/>
                <a:sym typeface="メイリオ"/>
              </a:defRPr>
            </a:lvl1pPr>
            <a:lvl2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2pPr>
            <a:lvl3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3pPr>
            <a:lvl4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4pPr>
            <a:lvl5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5pPr>
            <a:lvl6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6pPr>
            <a:lvl7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7pPr>
            <a:lvl8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8pPr>
            <a:lvl9pPr marL="0" marR="0" indent="0" algn="l" defTabSz="308475" eaLnBrk="1" latinLnBrk="0" hangingPunct="1">
              <a:lnSpc>
                <a:spcPct val="100000"/>
              </a:lnSpc>
              <a:spcBef>
                <a:spcPts val="0"/>
              </a:spcBef>
              <a:spcAft>
                <a:spcPts val="0"/>
              </a:spcAft>
              <a:buClrTx/>
              <a:buSzTx/>
              <a:buFontTx/>
              <a:buNone/>
              <a:tabLst/>
              <a:defRPr kumimoji="1" sz="2400" b="0" i="0" u="none" strike="noStrike" cap="none" spc="0" baseline="0">
                <a:ln>
                  <a:noFill/>
                </a:ln>
                <a:solidFill>
                  <a:srgbClr val="000000"/>
                </a:solidFill>
                <a:uFillTx/>
                <a:latin typeface="+mn-lt"/>
                <a:ea typeface="+mn-ea"/>
                <a:cs typeface="+mj-cs"/>
                <a:sym typeface="メイリオ"/>
              </a:defRPr>
            </a:lvl9pPr>
          </a:lstStyle>
          <a:p>
            <a:r>
              <a:rPr lang="en-US" altLang="ja-JP" kern="0" dirty="0"/>
              <a:t>Zoom</a:t>
            </a:r>
          </a:p>
        </p:txBody>
      </p:sp>
      <p:sp>
        <p:nvSpPr>
          <p:cNvPr id="5" name="正方形/長方形 7">
            <a:extLst>
              <a:ext uri="{FF2B5EF4-FFF2-40B4-BE49-F238E27FC236}">
                <a16:creationId xmlns:a16="http://schemas.microsoft.com/office/drawing/2014/main" id="{2180E87E-E34D-2917-9FF4-0831F3366909}"/>
              </a:ext>
            </a:extLst>
          </p:cNvPr>
          <p:cNvSpPr/>
          <p:nvPr/>
        </p:nvSpPr>
        <p:spPr>
          <a:xfrm>
            <a:off x="551223" y="1501009"/>
            <a:ext cx="213656" cy="219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aphicFrame>
        <p:nvGraphicFramePr>
          <p:cNvPr id="61" name="表 2">
            <a:extLst>
              <a:ext uri="{FF2B5EF4-FFF2-40B4-BE49-F238E27FC236}">
                <a16:creationId xmlns:a16="http://schemas.microsoft.com/office/drawing/2014/main" id="{62D96C77-2E46-FE6F-FAD7-6E8A56C04B3D}"/>
              </a:ext>
            </a:extLst>
          </p:cNvPr>
          <p:cNvGraphicFramePr>
            <a:graphicFrameLocks noGrp="1"/>
          </p:cNvGraphicFramePr>
          <p:nvPr/>
        </p:nvGraphicFramePr>
        <p:xfrm>
          <a:off x="649698" y="3840810"/>
          <a:ext cx="10972871" cy="2639505"/>
        </p:xfrm>
        <a:graphic>
          <a:graphicData uri="http://schemas.openxmlformats.org/drawingml/2006/table">
            <a:tbl>
              <a:tblPr/>
              <a:tblGrid>
                <a:gridCol w="1873800">
                  <a:extLst>
                    <a:ext uri="{9D8B030D-6E8A-4147-A177-3AD203B41FA5}">
                      <a16:colId xmlns:a16="http://schemas.microsoft.com/office/drawing/2014/main" val="3611181120"/>
                    </a:ext>
                  </a:extLst>
                </a:gridCol>
                <a:gridCol w="1869206">
                  <a:extLst>
                    <a:ext uri="{9D8B030D-6E8A-4147-A177-3AD203B41FA5}">
                      <a16:colId xmlns:a16="http://schemas.microsoft.com/office/drawing/2014/main" val="1254635188"/>
                    </a:ext>
                  </a:extLst>
                </a:gridCol>
                <a:gridCol w="1778715">
                  <a:extLst>
                    <a:ext uri="{9D8B030D-6E8A-4147-A177-3AD203B41FA5}">
                      <a16:colId xmlns:a16="http://schemas.microsoft.com/office/drawing/2014/main" val="3362326440"/>
                    </a:ext>
                  </a:extLst>
                </a:gridCol>
                <a:gridCol w="1880959">
                  <a:extLst>
                    <a:ext uri="{9D8B030D-6E8A-4147-A177-3AD203B41FA5}">
                      <a16:colId xmlns:a16="http://schemas.microsoft.com/office/drawing/2014/main" val="271270258"/>
                    </a:ext>
                  </a:extLst>
                </a:gridCol>
                <a:gridCol w="1742534">
                  <a:extLst>
                    <a:ext uri="{9D8B030D-6E8A-4147-A177-3AD203B41FA5}">
                      <a16:colId xmlns:a16="http://schemas.microsoft.com/office/drawing/2014/main" val="3052011523"/>
                    </a:ext>
                  </a:extLst>
                </a:gridCol>
                <a:gridCol w="1827657">
                  <a:extLst>
                    <a:ext uri="{9D8B030D-6E8A-4147-A177-3AD203B41FA5}">
                      <a16:colId xmlns:a16="http://schemas.microsoft.com/office/drawing/2014/main" val="2804467002"/>
                    </a:ext>
                  </a:extLst>
                </a:gridCol>
              </a:tblGrid>
              <a:tr h="160586">
                <a:tc>
                  <a:txBody>
                    <a:bodyPr/>
                    <a:lstStyle/>
                    <a:p>
                      <a:pPr algn="ctr" fontAlgn="base"/>
                      <a:r>
                        <a:rPr lang="ja-JP" altLang="en-US" sz="1100" b="1" i="0" u="none" strike="noStrike" dirty="0">
                          <a:solidFill>
                            <a:srgbClr val="053766"/>
                          </a:solidFill>
                          <a:effectLst/>
                          <a:latin typeface="Meiryo UI" panose="020B0604030504040204" pitchFamily="34" charset="-128"/>
                          <a:ea typeface="Meiryo UI" panose="020B0604030504040204" pitchFamily="34" charset="-128"/>
                        </a:rPr>
                        <a:t>プラン</a:t>
                      </a:r>
                      <a:r>
                        <a:rPr lang="ja-JP" altLang="en-US" sz="1100" b="1" i="0" dirty="0">
                          <a:solidFill>
                            <a:srgbClr val="053766"/>
                          </a:solidFill>
                          <a:effectLst/>
                          <a:latin typeface="Meiryo UI" panose="020B0604030504040204" pitchFamily="34" charset="-128"/>
                          <a:ea typeface="Meiryo UI" panose="020B0604030504040204" pitchFamily="34" charset="-128"/>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E7EDF5"/>
                    </a:solidFill>
                  </a:tcPr>
                </a:tc>
                <a:tc>
                  <a:txBody>
                    <a:bodyPr/>
                    <a:lstStyle/>
                    <a:p>
                      <a:pPr algn="ctr" fontAlgn="base"/>
                      <a:r>
                        <a:rPr lang="ja-JP" altLang="en-US" sz="1100" b="1" i="0" u="none" strike="noStrike" dirty="0">
                          <a:solidFill>
                            <a:srgbClr val="053766"/>
                          </a:solidFill>
                          <a:effectLst/>
                          <a:latin typeface="Meiryo UI" panose="020B0604030504040204" pitchFamily="34" charset="-128"/>
                          <a:ea typeface="Meiryo UI" panose="020B0604030504040204" pitchFamily="34" charset="-128"/>
                        </a:rPr>
                        <a:t>基本</a:t>
                      </a:r>
                      <a:endParaRPr lang="ja-JP" altLang="en-US" sz="1100" b="1" i="0" dirty="0">
                        <a:solidFill>
                          <a:srgbClr val="053766"/>
                        </a:solidFill>
                        <a:effectLst/>
                        <a:latin typeface="Meiryo UI" panose="020B0604030504040204" pitchFamily="34" charset="-128"/>
                        <a:ea typeface="Meiryo UI" panose="020B0604030504040204" pitchFamily="34"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E7EDF5"/>
                    </a:solidFill>
                  </a:tcPr>
                </a:tc>
                <a:tc>
                  <a:txBody>
                    <a:bodyPr/>
                    <a:lstStyle/>
                    <a:p>
                      <a:pPr algn="ctr" fontAlgn="base"/>
                      <a:r>
                        <a:rPr lang="ja-JP" altLang="en-US" sz="1100" b="1" i="0" dirty="0">
                          <a:solidFill>
                            <a:srgbClr val="053766"/>
                          </a:solidFill>
                          <a:effectLst/>
                          <a:latin typeface="Meiryo UI" panose="020B0604030504040204" pitchFamily="34" charset="-128"/>
                          <a:ea typeface="Meiryo UI" panose="020B0604030504040204" pitchFamily="34" charset="-128"/>
                        </a:rPr>
                        <a:t>プロ​</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E7EDF5"/>
                    </a:solidFill>
                  </a:tcPr>
                </a:tc>
                <a:tc>
                  <a:txBody>
                    <a:bodyPr/>
                    <a:lstStyle/>
                    <a:p>
                      <a:pPr algn="ctr" fontAlgn="base"/>
                      <a:r>
                        <a:rPr lang="ja-JP" altLang="en-US" sz="1100" b="1" i="0" u="none" strike="noStrike" dirty="0">
                          <a:solidFill>
                            <a:srgbClr val="053766"/>
                          </a:solidFill>
                          <a:effectLst/>
                          <a:latin typeface="Meiryo UI" panose="020B0604030504040204" pitchFamily="34" charset="-128"/>
                          <a:ea typeface="Meiryo UI" panose="020B0604030504040204" pitchFamily="34" charset="-128"/>
                        </a:rPr>
                        <a:t>ビジネス</a:t>
                      </a:r>
                      <a:endParaRPr lang="en-US" sz="1100" b="1" i="0" dirty="0">
                        <a:solidFill>
                          <a:srgbClr val="053766"/>
                        </a:solidFill>
                        <a:effectLst/>
                        <a:latin typeface="Meiryo UI" panose="020B0604030504040204" pitchFamily="34" charset="-128"/>
                        <a:ea typeface="Meiryo UI" panose="020B0604030504040204" pitchFamily="34"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E7EDF5"/>
                    </a:solidFill>
                  </a:tcPr>
                </a:tc>
                <a:tc>
                  <a:txBody>
                    <a:bodyPr/>
                    <a:lstStyle/>
                    <a:p>
                      <a:pPr algn="ctr" fontAlgn="base"/>
                      <a:r>
                        <a:rPr lang="ja-JP" altLang="en-US" sz="1100" b="1" i="0" dirty="0">
                          <a:solidFill>
                            <a:srgbClr val="053766"/>
                          </a:solidFill>
                          <a:effectLst/>
                          <a:latin typeface="Meiryo UI" panose="020B0604030504040204" pitchFamily="34" charset="-128"/>
                          <a:ea typeface="Meiryo UI" panose="020B0604030504040204" pitchFamily="34" charset="-128"/>
                        </a:rPr>
                        <a:t>ビジネス＋</a:t>
                      </a:r>
                      <a:endParaRPr lang="en-US" sz="1100" b="1" i="0" dirty="0">
                        <a:solidFill>
                          <a:srgbClr val="053766"/>
                        </a:solidFill>
                        <a:effectLst/>
                        <a:latin typeface="Meiryo UI" panose="020B0604030504040204" pitchFamily="34" charset="-128"/>
                        <a:ea typeface="Meiryo UI" panose="020B0604030504040204" pitchFamily="34"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E7EDF5"/>
                    </a:solidFill>
                  </a:tcPr>
                </a:tc>
                <a:tc>
                  <a:txBody>
                    <a:bodyPr/>
                    <a:lstStyle/>
                    <a:p>
                      <a:pPr algn="ctr" fontAlgn="base"/>
                      <a:r>
                        <a:rPr lang="ja-JP" altLang="en-US" sz="1100" b="1" i="0" dirty="0">
                          <a:solidFill>
                            <a:srgbClr val="053766"/>
                          </a:solidFill>
                          <a:effectLst/>
                          <a:latin typeface="Meiryo UI" panose="020B0604030504040204" pitchFamily="34" charset="-128"/>
                          <a:ea typeface="Meiryo UI" panose="020B0604030504040204" pitchFamily="34" charset="-128"/>
                        </a:rPr>
                        <a:t>エンタープライズ</a:t>
                      </a:r>
                      <a:endParaRPr lang="en-US" sz="1100" b="1" i="0" dirty="0">
                        <a:solidFill>
                          <a:srgbClr val="053766"/>
                        </a:solidFill>
                        <a:effectLst/>
                        <a:latin typeface="Meiryo UI" panose="020B0604030504040204" pitchFamily="34" charset="-128"/>
                        <a:ea typeface="Meiryo UI" panose="020B0604030504040204" pitchFamily="34"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E7EDF5"/>
                    </a:solidFill>
                  </a:tcPr>
                </a:tc>
                <a:extLst>
                  <a:ext uri="{0D108BD9-81ED-4DB2-BD59-A6C34878D82A}">
                    <a16:rowId xmlns:a16="http://schemas.microsoft.com/office/drawing/2014/main" val="3933416437"/>
                  </a:ext>
                </a:extLst>
              </a:tr>
              <a:tr h="150823">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1" i="0" u="none" strike="noStrike" dirty="0">
                          <a:solidFill>
                            <a:schemeClr val="tx1"/>
                          </a:solidFill>
                          <a:effectLst/>
                          <a:latin typeface="Meiryo UI" panose="020B0604030504040204" pitchFamily="34" charset="-128"/>
                          <a:ea typeface="Meiryo UI" panose="020B0604030504040204" pitchFamily="34" charset="-128"/>
                        </a:rPr>
                        <a:t>年額プラン</a:t>
                      </a:r>
                      <a:endParaRPr lang="ja-JP" altLang="en-US" sz="1100" b="1" i="0" dirty="0">
                        <a:solidFill>
                          <a:schemeClr val="tx1"/>
                        </a:solidFill>
                        <a:effectLst/>
                        <a:latin typeface="Meiryo UI" panose="020B0604030504040204" pitchFamily="34" charset="-128"/>
                        <a:ea typeface="Meiryo UI" panose="020B0604030504040204" pitchFamily="34"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fontAlgn="base">
                        <a:lnSpc>
                          <a:spcPct val="150000"/>
                        </a:lnSpc>
                      </a:pPr>
                      <a:r>
                        <a:rPr lang="ja-JP" altLang="en-US" sz="1100" b="1" i="0" u="none" strike="noStrike" dirty="0">
                          <a:solidFill>
                            <a:schemeClr val="tx1"/>
                          </a:solidFill>
                          <a:effectLst/>
                          <a:latin typeface="Meiryo UI" panose="020B0604030504040204" pitchFamily="34" charset="-128"/>
                          <a:ea typeface="Meiryo UI" panose="020B0604030504040204" pitchFamily="34" charset="-128"/>
                        </a:rPr>
                        <a:t>０円</a:t>
                      </a:r>
                      <a:r>
                        <a:rPr lang="ja-JP" altLang="en-US" sz="1100" b="1" i="0" dirty="0">
                          <a:solidFill>
                            <a:schemeClr val="tx1"/>
                          </a:solidFill>
                          <a:effectLst/>
                          <a:latin typeface="Meiryo UI" panose="020B0604030504040204" pitchFamily="34" charset="-128"/>
                          <a:ea typeface="Meiryo UI" panose="020B0604030504040204" pitchFamily="34" charset="-128"/>
                        </a:rPr>
                        <a: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ctr" fontAlgn="base">
                        <a:lnSpc>
                          <a:spcPct val="150000"/>
                        </a:lnSpc>
                      </a:pPr>
                      <a:r>
                        <a:rPr lang="en-US" altLang="ja-JP" sz="1100" b="1" i="0" u="none" strike="noStrike" dirty="0">
                          <a:solidFill>
                            <a:schemeClr val="tx1"/>
                          </a:solidFill>
                          <a:effectLst/>
                          <a:latin typeface="Meiryo UI" panose="020B0604030504040204" pitchFamily="34" charset="-128"/>
                          <a:ea typeface="Meiryo UI" panose="020B0604030504040204" pitchFamily="34" charset="-128"/>
                        </a:rPr>
                        <a:t>20,100</a:t>
                      </a:r>
                      <a:r>
                        <a:rPr lang="ja-JP" altLang="en-US" sz="1100" b="1" i="0" u="none" strike="noStrike" dirty="0">
                          <a:solidFill>
                            <a:schemeClr val="tx1"/>
                          </a:solidFill>
                          <a:effectLst/>
                          <a:latin typeface="Meiryo UI" panose="020B0604030504040204" pitchFamily="34" charset="-128"/>
                          <a:ea typeface="Meiryo UI" panose="020B0604030504040204" pitchFamily="34" charset="-128"/>
                        </a:rPr>
                        <a:t>円（税込）</a:t>
                      </a:r>
                      <a:r>
                        <a:rPr lang="en-US" altLang="ja-JP" sz="1100" b="1" i="0" u="none" strike="noStrike" dirty="0">
                          <a:solidFill>
                            <a:schemeClr val="tx1"/>
                          </a:solidFill>
                          <a:effectLst/>
                          <a:latin typeface="Meiryo UI" panose="020B0604030504040204" pitchFamily="34" charset="-128"/>
                          <a:ea typeface="Meiryo UI" panose="020B0604030504040204" pitchFamily="34" charset="-128"/>
                        </a:rPr>
                        <a:t>/</a:t>
                      </a:r>
                      <a:r>
                        <a:rPr lang="ja-JP" altLang="en-US" sz="1100" b="1" i="0" u="none" strike="noStrike" dirty="0">
                          <a:solidFill>
                            <a:schemeClr val="tx1"/>
                          </a:solidFill>
                          <a:effectLst/>
                          <a:latin typeface="Meiryo UI" panose="020B0604030504040204" pitchFamily="34" charset="-128"/>
                          <a:ea typeface="Meiryo UI" panose="020B0604030504040204" pitchFamily="34" charset="-128"/>
                        </a:rPr>
                        <a:t>年</a:t>
                      </a:r>
                      <a:endParaRPr lang="en-US" altLang="ja-JP" sz="1100" b="1" i="0" u="none" strike="noStrike" dirty="0">
                        <a:solidFill>
                          <a:schemeClr val="tx1"/>
                        </a:solidFill>
                        <a:effectLst/>
                        <a:latin typeface="Meiryo UI" panose="020B0604030504040204" pitchFamily="34" charset="-128"/>
                        <a:ea typeface="Meiryo UI" panose="020B0604030504040204" pitchFamily="34" charset="-128"/>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ctr" fontAlgn="base">
                        <a:lnSpc>
                          <a:spcPct val="150000"/>
                        </a:lnSpc>
                      </a:pPr>
                      <a:r>
                        <a:rPr lang="en-US" altLang="ja-JP" sz="1100" b="1" i="0" u="none" strike="noStrike" dirty="0">
                          <a:solidFill>
                            <a:schemeClr val="tx1"/>
                          </a:solidFill>
                          <a:effectLst/>
                          <a:latin typeface="Meiryo UI" panose="020B0604030504040204" pitchFamily="34" charset="-128"/>
                          <a:ea typeface="Meiryo UI" panose="020B0604030504040204" pitchFamily="34" charset="-128"/>
                        </a:rPr>
                        <a:t>26,900</a:t>
                      </a:r>
                      <a:r>
                        <a:rPr lang="ja-JP" altLang="en-US" sz="1100" b="1" i="0" u="none" strike="noStrike" dirty="0">
                          <a:solidFill>
                            <a:schemeClr val="tx1"/>
                          </a:solidFill>
                          <a:effectLst/>
                          <a:latin typeface="Meiryo UI" panose="020B0604030504040204" pitchFamily="34" charset="-128"/>
                          <a:ea typeface="Meiryo UI" panose="020B0604030504040204" pitchFamily="34" charset="-128"/>
                        </a:rPr>
                        <a:t>円（税込）</a:t>
                      </a:r>
                      <a:r>
                        <a:rPr lang="en-US" altLang="ja-JP" sz="1100" b="1" i="0" u="none" strike="noStrike" dirty="0">
                          <a:solidFill>
                            <a:schemeClr val="tx1"/>
                          </a:solidFill>
                          <a:effectLst/>
                          <a:latin typeface="Meiryo UI" panose="020B0604030504040204" pitchFamily="34" charset="-128"/>
                          <a:ea typeface="Meiryo UI" panose="020B0604030504040204" pitchFamily="34" charset="-128"/>
                        </a:rPr>
                        <a:t>/</a:t>
                      </a:r>
                      <a:r>
                        <a:rPr lang="ja-JP" altLang="en-US" sz="1100" b="1" i="0" u="none" strike="noStrike" dirty="0">
                          <a:solidFill>
                            <a:schemeClr val="tx1"/>
                          </a:solidFill>
                          <a:effectLst/>
                          <a:latin typeface="Meiryo UI" panose="020B0604030504040204" pitchFamily="34" charset="-128"/>
                          <a:ea typeface="Meiryo UI" panose="020B0604030504040204" pitchFamily="34" charset="-128"/>
                        </a:rPr>
                        <a:t>年</a:t>
                      </a:r>
                      <a:r>
                        <a:rPr lang="ja-JP" altLang="en-US" sz="1100" b="1" i="0" dirty="0">
                          <a:solidFill>
                            <a:schemeClr val="tx1"/>
                          </a:solidFill>
                          <a:effectLst/>
                          <a:latin typeface="Meiryo UI" panose="020B0604030504040204" pitchFamily="34" charset="-128"/>
                          <a:ea typeface="Meiryo UI" panose="020B0604030504040204" pitchFamily="34" charset="-128"/>
                        </a:rPr>
                        <a: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rPr>
                        <a:t>31,250</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rPr>
                        <a:t>円</a:t>
                      </a:r>
                      <a:r>
                        <a:rPr lang="ja-JP" altLang="en-US" sz="1100" b="1" i="0" u="none" strike="noStrike" dirty="0">
                          <a:solidFill>
                            <a:schemeClr val="tx1"/>
                          </a:solidFill>
                          <a:effectLst/>
                          <a:latin typeface="Meiryo UI" panose="020B0604030504040204" pitchFamily="34" charset="-128"/>
                          <a:ea typeface="Meiryo UI" panose="020B0604030504040204" pitchFamily="34" charset="-128"/>
                        </a:rPr>
                        <a:t>（税込）</a:t>
                      </a:r>
                      <a:r>
                        <a:rPr kumimoji="1" lang="en-US" altLang="ja-JP" sz="1100" b="1"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rPr>
                        <a:t>/</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rPr>
                        <a:t>年​</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rPr>
                        <a:t>要問合せ</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98913261"/>
                  </a:ext>
                </a:extLst>
              </a:tr>
              <a:tr h="0">
                <a:tc>
                  <a:txBody>
                    <a:bodyPr/>
                    <a:lstStyle/>
                    <a:p>
                      <a:pPr algn="ctr" fontAlgn="base"/>
                      <a:r>
                        <a:rPr lang="ja-JP" altLang="en-US" sz="1100" b="0" i="0" dirty="0">
                          <a:solidFill>
                            <a:schemeClr val="tx1"/>
                          </a:solidFill>
                          <a:effectLst/>
                          <a:latin typeface="Meiryo UI" panose="020B0604030504040204" pitchFamily="34" charset="-128"/>
                          <a:ea typeface="Meiryo UI" panose="020B0604030504040204" pitchFamily="34" charset="-128"/>
                        </a:rPr>
                        <a:t>契約可能ライセンス数</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pPr marL="0" marR="0" lvl="0" indent="0" algn="ctr" defTabSz="548474"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ctr" fontAlgn="base"/>
                      <a:r>
                        <a:rPr lang="en-US" altLang="ja-JP" sz="1100" b="0" i="0" dirty="0">
                          <a:solidFill>
                            <a:schemeClr val="tx1"/>
                          </a:solidFill>
                          <a:effectLst/>
                          <a:latin typeface="Meiryo UI" panose="020B0604030504040204" pitchFamily="34" charset="-128"/>
                          <a:ea typeface="Meiryo UI" panose="020B0604030504040204" pitchFamily="34" charset="-128"/>
                        </a:rPr>
                        <a:t>5~9</a:t>
                      </a:r>
                      <a:endParaRPr lang="ja-JP" altLang="en-US" sz="1100" b="0" i="0" dirty="0">
                        <a:solidFill>
                          <a:schemeClr val="tx1"/>
                        </a:solidFill>
                        <a:effectLst/>
                        <a:latin typeface="Meiryo UI" panose="020B0604030504040204" pitchFamily="34" charset="-128"/>
                        <a:ea typeface="Meiryo UI" panose="020B0604030504040204" pitchFamily="34" charset="-128"/>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548474" rtl="0" eaLnBrk="1" fontAlgn="base" latinLnBrk="0" hangingPunct="1">
                        <a:lnSpc>
                          <a:spcPct val="100000"/>
                        </a:lnSpc>
                        <a:spcBef>
                          <a:spcPts val="0"/>
                        </a:spcBef>
                        <a:spcAft>
                          <a:spcPts val="0"/>
                        </a:spcAft>
                        <a:buClrTx/>
                        <a:buSzTx/>
                        <a:buFontTx/>
                        <a:buNone/>
                        <a:tabLst/>
                        <a:defRPr/>
                      </a:pPr>
                      <a:r>
                        <a:rPr lang="en-US" altLang="ja-JP" sz="1100" b="0" i="0" dirty="0">
                          <a:solidFill>
                            <a:schemeClr val="tx1"/>
                          </a:solidFill>
                          <a:effectLst/>
                          <a:latin typeface="Meiryo UI" panose="020B0604030504040204" pitchFamily="34" charset="-128"/>
                          <a:ea typeface="Meiryo UI" panose="020B0604030504040204" pitchFamily="34" charset="-128"/>
                        </a:rPr>
                        <a:t>10</a:t>
                      </a:r>
                      <a:r>
                        <a:rPr lang="ja-JP" altLang="en-US" sz="1100" b="0" i="0" dirty="0">
                          <a:solidFill>
                            <a:schemeClr val="tx1"/>
                          </a:solidFill>
                          <a:effectLst/>
                          <a:latin typeface="Meiryo UI" panose="020B0604030504040204" pitchFamily="34" charset="-128"/>
                          <a:ea typeface="Meiryo UI" panose="020B0604030504040204" pitchFamily="34" charset="-128"/>
                        </a:rPr>
                        <a:t>～</a:t>
                      </a:r>
                      <a:r>
                        <a:rPr lang="en-US" altLang="ja-JP" sz="1100" b="0" i="0" dirty="0">
                          <a:solidFill>
                            <a:schemeClr val="tx1"/>
                          </a:solidFill>
                          <a:effectLst/>
                          <a:latin typeface="Meiryo UI" panose="020B0604030504040204" pitchFamily="34" charset="-128"/>
                          <a:ea typeface="Meiryo UI" panose="020B0604030504040204" pitchFamily="34" charset="-128"/>
                        </a:rPr>
                        <a:t>49</a:t>
                      </a:r>
                      <a:endParaRPr lang="ja-JP" altLang="en-US" sz="1100" b="0" i="0" dirty="0">
                        <a:solidFill>
                          <a:schemeClr val="tx1"/>
                        </a:solidFill>
                        <a:effectLst/>
                        <a:latin typeface="Meiryo UI" panose="020B0604030504040204" pitchFamily="34" charset="-128"/>
                        <a:ea typeface="Meiryo UI" panose="020B0604030504040204" pitchFamily="34" charset="-128"/>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1100" b="0" i="0" dirty="0">
                          <a:solidFill>
                            <a:schemeClr val="tx1"/>
                          </a:solidFill>
                          <a:effectLst/>
                          <a:latin typeface="Meiryo UI" panose="020B0604030504040204" pitchFamily="34" charset="-128"/>
                          <a:ea typeface="Meiryo UI" panose="020B0604030504040204" pitchFamily="34" charset="-128"/>
                        </a:rPr>
                        <a:t>10</a:t>
                      </a:r>
                      <a:r>
                        <a:rPr lang="ja-JP" altLang="en-US" sz="1100" b="0" i="0" dirty="0">
                          <a:solidFill>
                            <a:schemeClr val="tx1"/>
                          </a:solidFill>
                          <a:effectLst/>
                          <a:latin typeface="Meiryo UI" panose="020B0604030504040204" pitchFamily="34" charset="-128"/>
                          <a:ea typeface="Meiryo UI" panose="020B0604030504040204" pitchFamily="34" charset="-128"/>
                        </a:rPr>
                        <a:t>～</a:t>
                      </a:r>
                      <a:r>
                        <a:rPr lang="en-US" altLang="ja-JP" sz="1100" b="0" i="0" dirty="0">
                          <a:solidFill>
                            <a:schemeClr val="tx1"/>
                          </a:solidFill>
                          <a:effectLst/>
                          <a:latin typeface="Meiryo UI" panose="020B0604030504040204" pitchFamily="34" charset="-128"/>
                          <a:ea typeface="Meiryo UI" panose="020B0604030504040204" pitchFamily="34" charset="-128"/>
                        </a:rPr>
                        <a:t>49</a:t>
                      </a:r>
                      <a:endParaRPr lang="ja-JP" altLang="en-US" sz="1100" b="0" i="0" dirty="0">
                        <a:solidFill>
                          <a:schemeClr val="tx1"/>
                        </a:solidFill>
                        <a:effectLst/>
                        <a:latin typeface="Meiryo UI" panose="020B0604030504040204" pitchFamily="34" charset="-128"/>
                        <a:ea typeface="Meiryo UI" panose="020B0604030504040204" pitchFamily="34" charset="-128"/>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1100" b="0" i="0" dirty="0">
                          <a:solidFill>
                            <a:schemeClr val="tx1"/>
                          </a:solidFill>
                          <a:effectLst/>
                          <a:latin typeface="Meiryo UI" panose="020B0604030504040204" pitchFamily="34" charset="-128"/>
                          <a:ea typeface="Meiryo UI" panose="020B0604030504040204" pitchFamily="34" charset="-128"/>
                        </a:rPr>
                        <a:t>50</a:t>
                      </a:r>
                      <a:r>
                        <a:rPr lang="ja-JP" altLang="en-US" sz="1100" b="0" i="0" dirty="0">
                          <a:solidFill>
                            <a:schemeClr val="tx1"/>
                          </a:solidFill>
                          <a:effectLst/>
                          <a:latin typeface="Meiryo UI" panose="020B0604030504040204" pitchFamily="34" charset="-128"/>
                          <a:ea typeface="Meiryo UI" panose="020B0604030504040204" pitchFamily="34" charset="-128"/>
                        </a:rPr>
                        <a: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75239774"/>
                  </a:ext>
                </a:extLst>
              </a:tr>
              <a:tr h="0">
                <a:tc>
                  <a:txBody>
                    <a:bodyPr/>
                    <a:lstStyle/>
                    <a:p>
                      <a:pPr algn="ctr" fontAlgn="base"/>
                      <a:r>
                        <a:rPr lang="ja-JP" altLang="en-US" sz="1100" b="0" i="0" u="none" strike="noStrike" dirty="0">
                          <a:solidFill>
                            <a:schemeClr val="tx1"/>
                          </a:solidFill>
                          <a:effectLst/>
                          <a:latin typeface="Meiryo UI" panose="020B0604030504040204" pitchFamily="34" charset="-128"/>
                          <a:ea typeface="Meiryo UI" panose="020B0604030504040204" pitchFamily="34" charset="-128"/>
                        </a:rPr>
                        <a:t>最長接続時間</a:t>
                      </a:r>
                      <a:endParaRPr lang="ja-JP" altLang="en-US" sz="1100" b="0" i="0" dirty="0">
                        <a:solidFill>
                          <a:schemeClr val="tx1"/>
                        </a:solidFill>
                        <a:effectLst/>
                        <a:latin typeface="Meiryo UI" panose="020B0604030504040204" pitchFamily="34" charset="-128"/>
                        <a:ea typeface="Meiryo UI" panose="020B0604030504040204" pitchFamily="34" charset="-128"/>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fontAlgn="base"/>
                      <a:r>
                        <a:rPr lang="ja-JP" altLang="en-US" sz="1100" b="0" i="0" dirty="0">
                          <a:solidFill>
                            <a:schemeClr val="tx1"/>
                          </a:solidFill>
                          <a:effectLst/>
                          <a:latin typeface="Meiryo UI" panose="020B0604030504040204" pitchFamily="34" charset="-128"/>
                          <a:ea typeface="Meiryo UI" panose="020B0604030504040204" pitchFamily="34" charset="-128"/>
                        </a:rPr>
                        <a:t>最大</a:t>
                      </a:r>
                      <a:r>
                        <a:rPr lang="en-US" altLang="ja-JP" sz="1100" b="0" i="0" dirty="0">
                          <a:solidFill>
                            <a:schemeClr val="tx1"/>
                          </a:solidFill>
                          <a:effectLst/>
                          <a:latin typeface="Meiryo UI" panose="020B0604030504040204" pitchFamily="34" charset="-128"/>
                          <a:ea typeface="Meiryo UI" panose="020B0604030504040204" pitchFamily="34" charset="-128"/>
                        </a:rPr>
                        <a:t>40</a:t>
                      </a:r>
                      <a:r>
                        <a:rPr lang="ja-JP" altLang="en-US" sz="1100" b="0" i="0" dirty="0">
                          <a:solidFill>
                            <a:schemeClr val="tx1"/>
                          </a:solidFill>
                          <a:effectLst/>
                          <a:latin typeface="Meiryo UI" panose="020B0604030504040204" pitchFamily="34" charset="-128"/>
                          <a:ea typeface="Meiryo UI" panose="020B0604030504040204" pitchFamily="34" charset="-128"/>
                        </a:rPr>
                        <a:t>分</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ctr" fontAlgn="base"/>
                      <a:r>
                        <a:rPr lang="ja-JP" altLang="en-US" sz="1100" b="0" i="0" u="none" strike="noStrike" dirty="0">
                          <a:solidFill>
                            <a:schemeClr val="tx1"/>
                          </a:solidFill>
                          <a:effectLst/>
                          <a:latin typeface="Meiryo UI" panose="020B0604030504040204" pitchFamily="34" charset="-128"/>
                          <a:ea typeface="Meiryo UI" panose="020B0604030504040204" pitchFamily="34" charset="-128"/>
                        </a:rPr>
                        <a:t>最大</a:t>
                      </a:r>
                      <a:r>
                        <a:rPr lang="en-US" altLang="ja-JP" sz="1100" b="0" i="0" u="none" strike="noStrike" dirty="0">
                          <a:solidFill>
                            <a:schemeClr val="tx1"/>
                          </a:solidFill>
                          <a:effectLst/>
                          <a:latin typeface="Meiryo UI" panose="020B0604030504040204" pitchFamily="34" charset="-128"/>
                          <a:ea typeface="Meiryo UI" panose="020B0604030504040204" pitchFamily="34" charset="-128"/>
                        </a:rPr>
                        <a:t>30</a:t>
                      </a:r>
                      <a:r>
                        <a:rPr lang="ja-JP" altLang="en-US" sz="1100" b="0" i="0" u="none" strike="noStrike" dirty="0">
                          <a:solidFill>
                            <a:schemeClr val="tx1"/>
                          </a:solidFill>
                          <a:effectLst/>
                          <a:latin typeface="Meiryo UI" panose="020B0604030504040204" pitchFamily="34" charset="-128"/>
                          <a:ea typeface="Meiryo UI" panose="020B0604030504040204" pitchFamily="34" charset="-128"/>
                        </a:rPr>
                        <a:t>時間</a:t>
                      </a:r>
                      <a:endParaRPr lang="ja-JP" altLang="en-US" sz="1100" b="0" i="0" dirty="0">
                        <a:solidFill>
                          <a:schemeClr val="tx1"/>
                        </a:solidFill>
                        <a:effectLst/>
                        <a:latin typeface="Meiryo UI" panose="020B0604030504040204" pitchFamily="34" charset="-128"/>
                        <a:ea typeface="Meiryo UI" panose="020B0604030504040204" pitchFamily="34" charset="-128"/>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ctr" fontAlgn="base"/>
                      <a:r>
                        <a:rPr lang="ja-JP" altLang="en-US" sz="1100" b="0" i="0" u="none" strike="noStrike" dirty="0">
                          <a:solidFill>
                            <a:schemeClr val="tx1"/>
                          </a:solidFill>
                          <a:effectLst/>
                          <a:latin typeface="Meiryo UI" panose="020B0604030504040204" pitchFamily="34" charset="-128"/>
                          <a:ea typeface="Meiryo UI" panose="020B0604030504040204" pitchFamily="34" charset="-128"/>
                        </a:rPr>
                        <a:t>最大</a:t>
                      </a:r>
                      <a:r>
                        <a:rPr lang="en-US" altLang="ja-JP" sz="1100" b="0" i="0" u="none" strike="noStrike" dirty="0">
                          <a:solidFill>
                            <a:schemeClr val="tx1"/>
                          </a:solidFill>
                          <a:effectLst/>
                          <a:latin typeface="Meiryo UI" panose="020B0604030504040204" pitchFamily="34" charset="-128"/>
                          <a:ea typeface="Meiryo UI" panose="020B0604030504040204" pitchFamily="34" charset="-128"/>
                        </a:rPr>
                        <a:t>30</a:t>
                      </a:r>
                      <a:r>
                        <a:rPr lang="ja-JP" altLang="en-US" sz="1100" b="0" i="0" u="none" strike="noStrike" dirty="0">
                          <a:solidFill>
                            <a:schemeClr val="tx1"/>
                          </a:solidFill>
                          <a:effectLst/>
                          <a:latin typeface="Meiryo UI" panose="020B0604030504040204" pitchFamily="34" charset="-128"/>
                          <a:ea typeface="Meiryo UI" panose="020B0604030504040204" pitchFamily="34" charset="-128"/>
                        </a:rPr>
                        <a:t>時間</a:t>
                      </a:r>
                      <a:endParaRPr lang="ja-JP" altLang="en-US" sz="1100" b="0" i="0" dirty="0">
                        <a:solidFill>
                          <a:schemeClr val="tx1"/>
                        </a:solidFill>
                        <a:effectLst/>
                        <a:latin typeface="Meiryo UI" panose="020B0604030504040204" pitchFamily="34" charset="-128"/>
                        <a:ea typeface="Meiryo UI" panose="020B0604030504040204" pitchFamily="34" charset="-128"/>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34" charset="-128"/>
                          <a:ea typeface="Meiryo UI" panose="020B0604030504040204" pitchFamily="34" charset="-128"/>
                        </a:rPr>
                        <a:t>最大</a:t>
                      </a:r>
                      <a:r>
                        <a:rPr lang="en-US" altLang="ja-JP" sz="1100" b="0" i="0" u="none" strike="noStrike" dirty="0">
                          <a:solidFill>
                            <a:schemeClr val="tx1"/>
                          </a:solidFill>
                          <a:effectLst/>
                          <a:latin typeface="Meiryo UI" panose="020B0604030504040204" pitchFamily="34" charset="-128"/>
                          <a:ea typeface="Meiryo UI" panose="020B0604030504040204" pitchFamily="34" charset="-128"/>
                        </a:rPr>
                        <a:t>30</a:t>
                      </a:r>
                      <a:r>
                        <a:rPr lang="ja-JP" altLang="en-US" sz="1100" b="0" i="0" u="none" strike="noStrike" dirty="0">
                          <a:solidFill>
                            <a:schemeClr val="tx1"/>
                          </a:solidFill>
                          <a:effectLst/>
                          <a:latin typeface="Meiryo UI" panose="020B0604030504040204" pitchFamily="34" charset="-128"/>
                          <a:ea typeface="Meiryo UI" panose="020B0604030504040204" pitchFamily="34" charset="-128"/>
                        </a:rPr>
                        <a:t>時間</a:t>
                      </a:r>
                      <a:endParaRPr lang="ja-JP" altLang="en-US" sz="1100" b="0" i="0" dirty="0">
                        <a:solidFill>
                          <a:schemeClr val="tx1"/>
                        </a:solidFill>
                        <a:effectLst/>
                        <a:latin typeface="Meiryo UI" panose="020B0604030504040204" pitchFamily="34" charset="-128"/>
                        <a:ea typeface="Meiryo UI" panose="020B0604030504040204" pitchFamily="34" charset="-128"/>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34" charset="-128"/>
                          <a:ea typeface="Meiryo UI" panose="020B0604030504040204" pitchFamily="34" charset="-128"/>
                        </a:rPr>
                        <a:t>最大</a:t>
                      </a:r>
                      <a:r>
                        <a:rPr lang="en-US" altLang="ja-JP" sz="1100" b="0" i="0" u="none" strike="noStrike" dirty="0">
                          <a:solidFill>
                            <a:schemeClr val="tx1"/>
                          </a:solidFill>
                          <a:effectLst/>
                          <a:latin typeface="Meiryo UI" panose="020B0604030504040204" pitchFamily="34" charset="-128"/>
                          <a:ea typeface="Meiryo UI" panose="020B0604030504040204" pitchFamily="34" charset="-128"/>
                        </a:rPr>
                        <a:t>30</a:t>
                      </a:r>
                      <a:r>
                        <a:rPr lang="ja-JP" altLang="en-US" sz="1100" b="0" i="0" u="none" strike="noStrike" dirty="0">
                          <a:solidFill>
                            <a:schemeClr val="tx1"/>
                          </a:solidFill>
                          <a:effectLst/>
                          <a:latin typeface="Meiryo UI" panose="020B0604030504040204" pitchFamily="34" charset="-128"/>
                          <a:ea typeface="Meiryo UI" panose="020B0604030504040204" pitchFamily="34" charset="-128"/>
                        </a:rPr>
                        <a:t>時間</a:t>
                      </a:r>
                      <a:endParaRPr lang="ja-JP" altLang="en-US" sz="1100" b="0" i="0" dirty="0">
                        <a:solidFill>
                          <a:schemeClr val="tx1"/>
                        </a:solidFill>
                        <a:effectLst/>
                        <a:latin typeface="Meiryo UI" panose="020B0604030504040204" pitchFamily="34" charset="-128"/>
                        <a:ea typeface="Meiryo UI" panose="020B0604030504040204" pitchFamily="34" charset="-128"/>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1695941"/>
                  </a:ext>
                </a:extLst>
              </a:tr>
              <a:tr h="0">
                <a:tc>
                  <a:txBody>
                    <a:bodyPr/>
                    <a:lstStyle/>
                    <a:p>
                      <a:pPr algn="ctr" fontAlgn="base"/>
                      <a:r>
                        <a:rPr lang="ja-JP" altLang="en-US" sz="1100" b="0" i="0" dirty="0">
                          <a:solidFill>
                            <a:schemeClr val="tx1"/>
                          </a:solidFill>
                          <a:effectLst/>
                          <a:latin typeface="Meiryo UI" panose="020B0604030504040204" pitchFamily="34" charset="-128"/>
                          <a:ea typeface="Meiryo UI" panose="020B0604030504040204" pitchFamily="34" charset="-128"/>
                        </a:rPr>
                        <a:t>最大参加者数</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fontAlgn="base"/>
                      <a:r>
                        <a:rPr lang="en-US" altLang="ja-JP" sz="1100" b="0" i="0" dirty="0">
                          <a:solidFill>
                            <a:schemeClr val="tx1"/>
                          </a:solidFill>
                          <a:effectLst/>
                          <a:latin typeface="Meiryo UI" panose="020B0604030504040204" pitchFamily="34" charset="-128"/>
                          <a:ea typeface="Meiryo UI" panose="020B0604030504040204" pitchFamily="34" charset="-128"/>
                        </a:rPr>
                        <a:t>100</a:t>
                      </a:r>
                      <a:r>
                        <a:rPr lang="ja-JP" altLang="en-US" sz="1100" b="0" i="0" dirty="0">
                          <a:solidFill>
                            <a:schemeClr val="tx1"/>
                          </a:solidFill>
                          <a:effectLst/>
                          <a:latin typeface="Meiryo UI" panose="020B0604030504040204" pitchFamily="34" charset="-128"/>
                          <a:ea typeface="Meiryo UI" panose="020B0604030504040204" pitchFamily="34" charset="-128"/>
                        </a:rPr>
                        <a:t>名</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1100" b="0" i="0" dirty="0">
                          <a:solidFill>
                            <a:schemeClr val="tx1"/>
                          </a:solidFill>
                          <a:effectLst/>
                          <a:latin typeface="Meiryo UI" panose="020B0604030504040204" pitchFamily="34" charset="-128"/>
                          <a:ea typeface="Meiryo UI" panose="020B0604030504040204" pitchFamily="34" charset="-128"/>
                        </a:rPr>
                        <a:t>100</a:t>
                      </a:r>
                      <a:r>
                        <a:rPr lang="ja-JP" altLang="en-US" sz="1100" b="0" i="0" dirty="0">
                          <a:solidFill>
                            <a:schemeClr val="tx1"/>
                          </a:solidFill>
                          <a:effectLst/>
                          <a:latin typeface="Meiryo UI" panose="020B0604030504040204" pitchFamily="34" charset="-128"/>
                          <a:ea typeface="Meiryo UI" panose="020B0604030504040204" pitchFamily="34" charset="-128"/>
                        </a:rPr>
                        <a:t>名</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1100" b="0" i="0" dirty="0">
                          <a:solidFill>
                            <a:schemeClr val="tx1"/>
                          </a:solidFill>
                          <a:effectLst/>
                          <a:latin typeface="Meiryo UI" panose="020B0604030504040204" pitchFamily="34" charset="-128"/>
                          <a:ea typeface="Meiryo UI" panose="020B0604030504040204" pitchFamily="34" charset="-128"/>
                        </a:rPr>
                        <a:t>300</a:t>
                      </a:r>
                      <a:r>
                        <a:rPr lang="ja-JP" altLang="en-US" sz="1100" b="0" i="0" dirty="0">
                          <a:solidFill>
                            <a:schemeClr val="tx1"/>
                          </a:solidFill>
                          <a:effectLst/>
                          <a:latin typeface="Meiryo UI" panose="020B0604030504040204" pitchFamily="34" charset="-128"/>
                          <a:ea typeface="Meiryo UI" panose="020B0604030504040204" pitchFamily="34" charset="-128"/>
                        </a:rPr>
                        <a:t>名</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1100" b="0" i="0" dirty="0">
                          <a:solidFill>
                            <a:schemeClr val="tx1"/>
                          </a:solidFill>
                          <a:effectLst/>
                          <a:latin typeface="Meiryo UI" panose="020B0604030504040204" pitchFamily="34" charset="-128"/>
                          <a:ea typeface="Meiryo UI" panose="020B0604030504040204" pitchFamily="34" charset="-128"/>
                        </a:rPr>
                        <a:t>300</a:t>
                      </a:r>
                      <a:r>
                        <a:rPr lang="ja-JP" altLang="en-US" sz="1100" b="0" i="0" dirty="0">
                          <a:solidFill>
                            <a:schemeClr val="tx1"/>
                          </a:solidFill>
                          <a:effectLst/>
                          <a:latin typeface="Meiryo UI" panose="020B0604030504040204" pitchFamily="34" charset="-128"/>
                          <a:ea typeface="Meiryo UI" panose="020B0604030504040204" pitchFamily="34" charset="-128"/>
                        </a:rPr>
                        <a:t>名</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1100" b="0" i="0" dirty="0">
                          <a:solidFill>
                            <a:schemeClr val="tx1"/>
                          </a:solidFill>
                          <a:effectLst/>
                          <a:latin typeface="Meiryo UI" panose="020B0604030504040204" pitchFamily="34" charset="-128"/>
                          <a:ea typeface="Meiryo UI" panose="020B0604030504040204" pitchFamily="34" charset="-128"/>
                        </a:rPr>
                        <a:t>500</a:t>
                      </a:r>
                      <a:r>
                        <a:rPr lang="ja-JP" altLang="en-US" sz="1100" b="0" i="0" dirty="0">
                          <a:solidFill>
                            <a:schemeClr val="tx1"/>
                          </a:solidFill>
                          <a:effectLst/>
                          <a:latin typeface="Meiryo UI" panose="020B0604030504040204" pitchFamily="34" charset="-128"/>
                          <a:ea typeface="Meiryo UI" panose="020B0604030504040204" pitchFamily="34" charset="-128"/>
                        </a:rPr>
                        <a:t>名</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48804927"/>
                  </a:ext>
                </a:extLst>
              </a:tr>
              <a:tr h="0">
                <a:tc>
                  <a:txBody>
                    <a:bodyPr/>
                    <a:lstStyle/>
                    <a:p>
                      <a:pPr algn="ctr" fontAlgn="base"/>
                      <a:r>
                        <a:rPr lang="ja-JP" altLang="en-US" sz="1100" b="0" i="0" dirty="0">
                          <a:solidFill>
                            <a:schemeClr val="tx1"/>
                          </a:solidFill>
                          <a:effectLst/>
                          <a:latin typeface="Meiryo UI" panose="020B0604030504040204" pitchFamily="34" charset="-128"/>
                          <a:ea typeface="Meiryo UI" panose="020B0604030504040204" pitchFamily="34" charset="-128"/>
                        </a:rPr>
                        <a:t>無制限通話</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66111340"/>
                  </a:ext>
                </a:extLst>
              </a:tr>
              <a:tr h="0">
                <a:tc>
                  <a:txBody>
                    <a:bodyPr/>
                    <a:lstStyle/>
                    <a:p>
                      <a:pPr algn="ctr" fontAlgn="base"/>
                      <a:r>
                        <a:rPr lang="ja-JP" altLang="en-US" sz="1100" b="0" i="0" dirty="0">
                          <a:solidFill>
                            <a:schemeClr val="tx1"/>
                          </a:solidFill>
                          <a:effectLst/>
                          <a:latin typeface="Meiryo UI" panose="020B0604030504040204" pitchFamily="34" charset="-128"/>
                          <a:ea typeface="Meiryo UI" panose="020B0604030504040204" pitchFamily="34" charset="-128"/>
                        </a:rPr>
                        <a:t>投票機能</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25141945"/>
                  </a:ext>
                </a:extLst>
              </a:tr>
              <a:tr h="0">
                <a:tc>
                  <a:txBody>
                    <a:bodyPr/>
                    <a:lstStyle/>
                    <a:p>
                      <a:pPr algn="ctr" fontAlgn="base"/>
                      <a:r>
                        <a:rPr lang="ja-JP" altLang="en-US" sz="1100" b="0" i="0" dirty="0">
                          <a:solidFill>
                            <a:schemeClr val="tx1"/>
                          </a:solidFill>
                          <a:effectLst/>
                          <a:latin typeface="Meiryo UI" panose="020B0604030504040204" pitchFamily="34" charset="-128"/>
                          <a:ea typeface="Meiryo UI" panose="020B0604030504040204" pitchFamily="34" charset="-128"/>
                        </a:rPr>
                        <a:t>翻訳版字幕</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8352764"/>
                  </a:ext>
                </a:extLst>
              </a:tr>
              <a:tr h="0">
                <a:tc>
                  <a:txBody>
                    <a:bodyPr/>
                    <a:lstStyle/>
                    <a:p>
                      <a:pPr algn="ctr" fontAlgn="base"/>
                      <a:r>
                        <a:rPr lang="ja-JP" altLang="en-US" sz="1100" b="0" i="0" dirty="0">
                          <a:solidFill>
                            <a:schemeClr val="tx1"/>
                          </a:solidFill>
                          <a:effectLst/>
                          <a:latin typeface="Meiryo UI" panose="020B0604030504040204" pitchFamily="34" charset="-128"/>
                          <a:ea typeface="Meiryo UI" panose="020B0604030504040204" pitchFamily="34" charset="-128"/>
                        </a:rPr>
                        <a:t>ウェビナー機能＊</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ー</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〇</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7174461"/>
                  </a:ext>
                </a:extLst>
              </a:tr>
              <a:tr h="0">
                <a:tc>
                  <a:txBody>
                    <a:bodyPr/>
                    <a:lstStyle/>
                    <a:p>
                      <a:pPr algn="ctr" fontAlgn="base"/>
                      <a:r>
                        <a:rPr lang="ja-JP" altLang="en-US" sz="1100" b="0" i="0" dirty="0">
                          <a:solidFill>
                            <a:schemeClr val="tx1"/>
                          </a:solidFill>
                          <a:effectLst/>
                          <a:latin typeface="Meiryo UI" panose="020B0604030504040204" pitchFamily="34" charset="-128"/>
                          <a:ea typeface="Meiryo UI" panose="020B0604030504040204" pitchFamily="34" charset="-128"/>
                        </a:rPr>
                        <a:t>録画（容量）</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ローカル</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ローカル（</a:t>
                      </a:r>
                      <a:r>
                        <a:rPr lang="en-US" altLang="ja-JP" sz="1100" b="0" i="0" dirty="0">
                          <a:solidFill>
                            <a:schemeClr val="tx1"/>
                          </a:solidFill>
                          <a:effectLst/>
                          <a:latin typeface="Meiryo UI" panose="020B0604030504040204" pitchFamily="34" charset="-128"/>
                          <a:ea typeface="Meiryo UI" panose="020B0604030504040204" pitchFamily="34" charset="-128"/>
                        </a:rPr>
                        <a:t>5GB</a:t>
                      </a:r>
                      <a:r>
                        <a:rPr lang="ja-JP" altLang="en-US" sz="1100" b="0" i="0" dirty="0">
                          <a:solidFill>
                            <a:schemeClr val="tx1"/>
                          </a:solidFill>
                          <a:effectLst/>
                          <a:latin typeface="Meiryo UI" panose="020B0604030504040204" pitchFamily="34" charset="-128"/>
                          <a:ea typeface="Meiryo UI" panose="020B0604030504040204" pitchFamily="34" charset="-128"/>
                        </a:rPr>
                        <a: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ローカル</a:t>
                      </a:r>
                      <a:r>
                        <a:rPr lang="en-US" altLang="ja-JP" sz="1100" b="0" i="0" dirty="0">
                          <a:solidFill>
                            <a:schemeClr val="tx1"/>
                          </a:solidFill>
                          <a:effectLst/>
                          <a:latin typeface="Meiryo UI" panose="020B0604030504040204" pitchFamily="34" charset="-128"/>
                          <a:ea typeface="Meiryo UI" panose="020B0604030504040204" pitchFamily="34" charset="-128"/>
                        </a:rPr>
                        <a:t>/</a:t>
                      </a:r>
                      <a:r>
                        <a:rPr lang="ja-JP" altLang="en-US" sz="1100" b="0" i="0" dirty="0">
                          <a:solidFill>
                            <a:schemeClr val="tx1"/>
                          </a:solidFill>
                          <a:effectLst/>
                          <a:latin typeface="Meiryo UI" panose="020B0604030504040204" pitchFamily="34" charset="-128"/>
                          <a:ea typeface="Meiryo UI" panose="020B0604030504040204" pitchFamily="34" charset="-128"/>
                        </a:rPr>
                        <a:t>クラウド（</a:t>
                      </a:r>
                      <a:r>
                        <a:rPr lang="en-US" altLang="ja-JP" sz="1100" b="0" i="0" dirty="0">
                          <a:solidFill>
                            <a:schemeClr val="tx1"/>
                          </a:solidFill>
                          <a:effectLst/>
                          <a:latin typeface="Meiryo UI" panose="020B0604030504040204" pitchFamily="34" charset="-128"/>
                          <a:ea typeface="Meiryo UI" panose="020B0604030504040204" pitchFamily="34" charset="-128"/>
                        </a:rPr>
                        <a:t>5GB</a:t>
                      </a:r>
                      <a:r>
                        <a:rPr lang="ja-JP" altLang="en-US" sz="1100" b="0" i="0" dirty="0">
                          <a:solidFill>
                            <a:schemeClr val="tx1"/>
                          </a:solidFill>
                          <a:effectLst/>
                          <a:latin typeface="Meiryo UI" panose="020B0604030504040204" pitchFamily="34" charset="-128"/>
                          <a:ea typeface="Meiryo UI" panose="020B0604030504040204" pitchFamily="34" charset="-128"/>
                        </a:rPr>
                        <a: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ローカル</a:t>
                      </a:r>
                      <a:r>
                        <a:rPr lang="en-US" altLang="ja-JP" sz="1100" b="0" i="0" dirty="0">
                          <a:solidFill>
                            <a:schemeClr val="tx1"/>
                          </a:solidFill>
                          <a:effectLst/>
                          <a:latin typeface="Meiryo UI" panose="020B0604030504040204" pitchFamily="34" charset="-128"/>
                          <a:ea typeface="Meiryo UI" panose="020B0604030504040204" pitchFamily="34" charset="-128"/>
                        </a:rPr>
                        <a:t>/</a:t>
                      </a:r>
                      <a:r>
                        <a:rPr lang="ja-JP" altLang="en-US" sz="1100" b="0" i="0" dirty="0">
                          <a:solidFill>
                            <a:schemeClr val="tx1"/>
                          </a:solidFill>
                          <a:effectLst/>
                          <a:latin typeface="Meiryo UI" panose="020B0604030504040204" pitchFamily="34" charset="-128"/>
                          <a:ea typeface="Meiryo UI" panose="020B0604030504040204" pitchFamily="34" charset="-128"/>
                        </a:rPr>
                        <a:t>クラウド（</a:t>
                      </a:r>
                      <a:r>
                        <a:rPr lang="en-US" altLang="ja-JP" sz="1100" b="0" i="0" dirty="0">
                          <a:solidFill>
                            <a:schemeClr val="tx1"/>
                          </a:solidFill>
                          <a:effectLst/>
                          <a:latin typeface="Meiryo UI" panose="020B0604030504040204" pitchFamily="34" charset="-128"/>
                          <a:ea typeface="Meiryo UI" panose="020B0604030504040204" pitchFamily="34" charset="-128"/>
                        </a:rPr>
                        <a:t>10GB</a:t>
                      </a:r>
                      <a:r>
                        <a:rPr lang="ja-JP" altLang="en-US" sz="1100" b="0" i="0" dirty="0">
                          <a:solidFill>
                            <a:schemeClr val="tx1"/>
                          </a:solidFill>
                          <a:effectLst/>
                          <a:latin typeface="Meiryo UI" panose="020B0604030504040204" pitchFamily="34" charset="-128"/>
                          <a:ea typeface="Meiryo UI" panose="020B0604030504040204" pitchFamily="34" charset="-128"/>
                        </a:rPr>
                        <a: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100" b="0" i="0" dirty="0">
                          <a:solidFill>
                            <a:schemeClr val="tx1"/>
                          </a:solidFill>
                          <a:effectLst/>
                          <a:latin typeface="Meiryo UI" panose="020B0604030504040204" pitchFamily="34" charset="-128"/>
                          <a:ea typeface="Meiryo UI" panose="020B0604030504040204" pitchFamily="34" charset="-128"/>
                        </a:rPr>
                        <a:t>ローカル</a:t>
                      </a:r>
                      <a:r>
                        <a:rPr lang="en-US" altLang="ja-JP" sz="1100" b="0" i="0" dirty="0">
                          <a:solidFill>
                            <a:schemeClr val="tx1"/>
                          </a:solidFill>
                          <a:effectLst/>
                          <a:latin typeface="Meiryo UI" panose="020B0604030504040204" pitchFamily="34" charset="-128"/>
                          <a:ea typeface="Meiryo UI" panose="020B0604030504040204" pitchFamily="34" charset="-128"/>
                        </a:rPr>
                        <a:t>/</a:t>
                      </a:r>
                      <a:r>
                        <a:rPr lang="ja-JP" altLang="en-US" sz="1100" b="0" i="0" dirty="0">
                          <a:solidFill>
                            <a:schemeClr val="tx1"/>
                          </a:solidFill>
                          <a:effectLst/>
                          <a:latin typeface="Meiryo UI" panose="020B0604030504040204" pitchFamily="34" charset="-128"/>
                          <a:ea typeface="Meiryo UI" panose="020B0604030504040204" pitchFamily="34" charset="-128"/>
                        </a:rPr>
                        <a:t>クラウド（無制限）</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69545210"/>
                  </a:ext>
                </a:extLst>
              </a:tr>
            </a:tbl>
          </a:graphicData>
        </a:graphic>
      </p:graphicFrame>
      <p:grpSp>
        <p:nvGrpSpPr>
          <p:cNvPr id="128" name="グループ化 1036">
            <a:extLst>
              <a:ext uri="{FF2B5EF4-FFF2-40B4-BE49-F238E27FC236}">
                <a16:creationId xmlns:a16="http://schemas.microsoft.com/office/drawing/2014/main" id="{702586F2-7F89-445C-44C7-B23DEC873B20}"/>
              </a:ext>
            </a:extLst>
          </p:cNvPr>
          <p:cNvGrpSpPr/>
          <p:nvPr/>
        </p:nvGrpSpPr>
        <p:grpSpPr>
          <a:xfrm>
            <a:off x="6362278" y="1885848"/>
            <a:ext cx="4684615" cy="1497520"/>
            <a:chOff x="5404749" y="4106726"/>
            <a:chExt cx="4504834" cy="1497520"/>
          </a:xfrm>
        </p:grpSpPr>
        <p:sp>
          <p:nvSpPr>
            <p:cNvPr id="133" name="正方形/長方形 31">
              <a:extLst>
                <a:ext uri="{FF2B5EF4-FFF2-40B4-BE49-F238E27FC236}">
                  <a16:creationId xmlns:a16="http://schemas.microsoft.com/office/drawing/2014/main" id="{5AE870A4-4096-A7E1-B43E-9A6E61CBF309}"/>
                </a:ext>
              </a:extLst>
            </p:cNvPr>
            <p:cNvSpPr/>
            <p:nvPr/>
          </p:nvSpPr>
          <p:spPr>
            <a:xfrm>
              <a:off x="5413987" y="4106726"/>
              <a:ext cx="2112810" cy="669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正方形/長方形 40">
              <a:extLst>
                <a:ext uri="{FF2B5EF4-FFF2-40B4-BE49-F238E27FC236}">
                  <a16:creationId xmlns:a16="http://schemas.microsoft.com/office/drawing/2014/main" id="{F754C43D-4923-3F53-E7EB-7DEB57785CD3}"/>
                </a:ext>
              </a:extLst>
            </p:cNvPr>
            <p:cNvSpPr/>
            <p:nvPr/>
          </p:nvSpPr>
          <p:spPr>
            <a:xfrm>
              <a:off x="7684841" y="4106726"/>
              <a:ext cx="2112810" cy="669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5" name="グループ化 1035">
              <a:extLst>
                <a:ext uri="{FF2B5EF4-FFF2-40B4-BE49-F238E27FC236}">
                  <a16:creationId xmlns:a16="http://schemas.microsoft.com/office/drawing/2014/main" id="{F1D12317-8BD2-E9BA-D538-8780359E7248}"/>
                </a:ext>
              </a:extLst>
            </p:cNvPr>
            <p:cNvGrpSpPr/>
            <p:nvPr/>
          </p:nvGrpSpPr>
          <p:grpSpPr>
            <a:xfrm>
              <a:off x="5404749" y="4129859"/>
              <a:ext cx="4504834" cy="1474387"/>
              <a:chOff x="5404749" y="4129859"/>
              <a:chExt cx="4504834" cy="1474387"/>
            </a:xfrm>
          </p:grpSpPr>
          <p:sp>
            <p:nvSpPr>
              <p:cNvPr id="136" name="正方形/長方形 41">
                <a:extLst>
                  <a:ext uri="{FF2B5EF4-FFF2-40B4-BE49-F238E27FC236}">
                    <a16:creationId xmlns:a16="http://schemas.microsoft.com/office/drawing/2014/main" id="{6D0E5DC2-42C0-A71A-346D-F1EAD3F0963A}"/>
                  </a:ext>
                </a:extLst>
              </p:cNvPr>
              <p:cNvSpPr/>
              <p:nvPr/>
            </p:nvSpPr>
            <p:spPr>
              <a:xfrm>
                <a:off x="7667692" y="4926806"/>
                <a:ext cx="2112810" cy="669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テキスト ボックス 52">
                <a:extLst>
                  <a:ext uri="{FF2B5EF4-FFF2-40B4-BE49-F238E27FC236}">
                    <a16:creationId xmlns:a16="http://schemas.microsoft.com/office/drawing/2014/main" id="{FBB29ABD-E2F8-275B-A009-D26C769CD59A}"/>
                  </a:ext>
                </a:extLst>
              </p:cNvPr>
              <p:cNvSpPr txBox="1"/>
              <p:nvPr/>
            </p:nvSpPr>
            <p:spPr>
              <a:xfrm>
                <a:off x="5495103" y="4151025"/>
                <a:ext cx="1737828" cy="307777"/>
              </a:xfrm>
              <a:prstGeom prst="rect">
                <a:avLst/>
              </a:prstGeom>
              <a:noFill/>
            </p:spPr>
            <p:txBody>
              <a:bodyPr wrap="square" rtlCol="0">
                <a:spAutoFit/>
              </a:bodyPr>
              <a:lstStyle/>
              <a:p>
                <a:pPr>
                  <a:lnSpc>
                    <a:spcPct val="100000"/>
                  </a:lnSpc>
                </a:pPr>
                <a:r>
                  <a:rPr lang="ja-JP" altLang="en-US" sz="1400" b="1" spc="100" dirty="0">
                    <a:solidFill>
                      <a:srgbClr val="053766"/>
                    </a:solidFill>
                    <a:latin typeface="Meiryo UI" panose="020B0604030504040204" pitchFamily="34" charset="-128"/>
                    <a:ea typeface="Meiryo UI" panose="020B0604030504040204" pitchFamily="34" charset="-128"/>
                  </a:rPr>
                  <a:t>録画機能</a:t>
                </a:r>
                <a:endParaRPr lang="en-US" altLang="ja-JP" sz="1400" b="1" spc="100" dirty="0">
                  <a:solidFill>
                    <a:srgbClr val="053766"/>
                  </a:solidFill>
                  <a:latin typeface="Meiryo UI" panose="020B0604030504040204" pitchFamily="34" charset="-128"/>
                  <a:ea typeface="Meiryo UI" panose="020B0604030504040204" pitchFamily="34" charset="-128"/>
                </a:endParaRPr>
              </a:p>
            </p:txBody>
          </p:sp>
          <p:sp>
            <p:nvSpPr>
              <p:cNvPr id="138" name="テキスト ボックス 55">
                <a:extLst>
                  <a:ext uri="{FF2B5EF4-FFF2-40B4-BE49-F238E27FC236}">
                    <a16:creationId xmlns:a16="http://schemas.microsoft.com/office/drawing/2014/main" id="{A72C8DB7-79A7-9DD8-7CDD-35038E89A980}"/>
                  </a:ext>
                </a:extLst>
              </p:cNvPr>
              <p:cNvSpPr txBox="1"/>
              <p:nvPr/>
            </p:nvSpPr>
            <p:spPr>
              <a:xfrm>
                <a:off x="7756744" y="4129859"/>
                <a:ext cx="2152839" cy="307777"/>
              </a:xfrm>
              <a:prstGeom prst="rect">
                <a:avLst/>
              </a:prstGeom>
              <a:noFill/>
            </p:spPr>
            <p:txBody>
              <a:bodyPr wrap="square" rtlCol="0">
                <a:spAutoFit/>
              </a:bodyPr>
              <a:lstStyle/>
              <a:p>
                <a:pPr>
                  <a:lnSpc>
                    <a:spcPct val="100000"/>
                  </a:lnSpc>
                </a:pPr>
                <a:r>
                  <a:rPr lang="ja-JP" altLang="en-US" sz="1400" b="1" spc="100" dirty="0">
                    <a:solidFill>
                      <a:srgbClr val="053766"/>
                    </a:solidFill>
                    <a:latin typeface="Meiryo UI" panose="020B0604030504040204" pitchFamily="34" charset="-128"/>
                    <a:ea typeface="Meiryo UI" panose="020B0604030504040204" pitchFamily="34" charset="-128"/>
                  </a:rPr>
                  <a:t>チャット機能</a:t>
                </a:r>
              </a:p>
            </p:txBody>
          </p:sp>
          <p:sp>
            <p:nvSpPr>
              <p:cNvPr id="139" name="テキスト ボックス 58">
                <a:extLst>
                  <a:ext uri="{FF2B5EF4-FFF2-40B4-BE49-F238E27FC236}">
                    <a16:creationId xmlns:a16="http://schemas.microsoft.com/office/drawing/2014/main" id="{437E872B-FC55-C481-3637-D991910BB675}"/>
                  </a:ext>
                </a:extLst>
              </p:cNvPr>
              <p:cNvSpPr txBox="1"/>
              <p:nvPr/>
            </p:nvSpPr>
            <p:spPr>
              <a:xfrm>
                <a:off x="5487065" y="4387785"/>
                <a:ext cx="1966651" cy="276999"/>
              </a:xfrm>
              <a:prstGeom prst="rect">
                <a:avLst/>
              </a:prstGeom>
              <a:noFill/>
            </p:spPr>
            <p:txBody>
              <a:bodyPr wrap="square" rtlCol="0">
                <a:spAutoFit/>
              </a:bodyPr>
              <a:lstStyle/>
              <a:p>
                <a:r>
                  <a:rPr lang="ja-JP" altLang="en-US" sz="1200" dirty="0">
                    <a:latin typeface="Meiryo UI" panose="020B0604030504040204" pitchFamily="34" charset="-128"/>
                    <a:ea typeface="Meiryo UI" panose="020B0604030504040204" pitchFamily="34" charset="-128"/>
                  </a:rPr>
                  <a:t>会議を録画して保存・共有</a:t>
                </a:r>
                <a:endParaRPr kumimoji="1" lang="ja-JP" altLang="en-US" sz="1200" dirty="0">
                  <a:latin typeface="Meiryo UI" panose="020B0604030504040204" pitchFamily="34" charset="-128"/>
                  <a:ea typeface="Meiryo UI" panose="020B0604030504040204" pitchFamily="34" charset="-128"/>
                </a:endParaRPr>
              </a:p>
            </p:txBody>
          </p:sp>
          <p:sp>
            <p:nvSpPr>
              <p:cNvPr id="140" name="テキスト ボックス 60">
                <a:extLst>
                  <a:ext uri="{FF2B5EF4-FFF2-40B4-BE49-F238E27FC236}">
                    <a16:creationId xmlns:a16="http://schemas.microsoft.com/office/drawing/2014/main" id="{10753B9D-786E-0AAD-512D-55ECA8B77088}"/>
                  </a:ext>
                </a:extLst>
              </p:cNvPr>
              <p:cNvSpPr txBox="1"/>
              <p:nvPr/>
            </p:nvSpPr>
            <p:spPr>
              <a:xfrm>
                <a:off x="7824248" y="4414048"/>
                <a:ext cx="1552584" cy="276999"/>
              </a:xfrm>
              <a:prstGeom prst="rect">
                <a:avLst/>
              </a:prstGeom>
              <a:noFill/>
            </p:spPr>
            <p:txBody>
              <a:bodyPr wrap="none" rtlCol="0">
                <a:spAutoFit/>
              </a:bodyPr>
              <a:lstStyle/>
              <a:p>
                <a:r>
                  <a:rPr lang="ja-JP" altLang="en-US" sz="1200" b="0" i="0" dirty="0">
                    <a:solidFill>
                      <a:srgbClr val="333333"/>
                    </a:solidFill>
                    <a:effectLst/>
                    <a:latin typeface="Meiryo UI" panose="020B0604030504040204" pitchFamily="34" charset="-128"/>
                    <a:ea typeface="Meiryo UI" panose="020B0604030504040204" pitchFamily="34" charset="-128"/>
                  </a:rPr>
                  <a:t>短いメッセージを送受信</a:t>
                </a:r>
                <a:endParaRPr kumimoji="1" lang="ja-JP" altLang="en-US" sz="1200" dirty="0">
                  <a:latin typeface="Meiryo UI" panose="020B0604030504040204" pitchFamily="34" charset="-128"/>
                  <a:ea typeface="Meiryo UI" panose="020B0604030504040204" pitchFamily="34" charset="-128"/>
                </a:endParaRPr>
              </a:p>
            </p:txBody>
          </p:sp>
          <p:sp>
            <p:nvSpPr>
              <p:cNvPr id="141" name="テキスト ボックス 1024">
                <a:extLst>
                  <a:ext uri="{FF2B5EF4-FFF2-40B4-BE49-F238E27FC236}">
                    <a16:creationId xmlns:a16="http://schemas.microsoft.com/office/drawing/2014/main" id="{E63F71AE-BF42-FE3C-15FE-7DA99065F6F9}"/>
                  </a:ext>
                </a:extLst>
              </p:cNvPr>
              <p:cNvSpPr txBox="1"/>
              <p:nvPr/>
            </p:nvSpPr>
            <p:spPr>
              <a:xfrm>
                <a:off x="7801561" y="5209689"/>
                <a:ext cx="1814636" cy="276999"/>
              </a:xfrm>
              <a:prstGeom prst="rect">
                <a:avLst/>
              </a:prstGeom>
              <a:noFill/>
            </p:spPr>
            <p:txBody>
              <a:bodyPr wrap="none" rtlCol="0">
                <a:spAutoFit/>
              </a:bodyPr>
              <a:lstStyle/>
              <a:p>
                <a:r>
                  <a:rPr lang="ja-JP" altLang="en-US" sz="1200" dirty="0">
                    <a:latin typeface="Meiryo UI" panose="020B0604030504040204" pitchFamily="34" charset="-128"/>
                    <a:ea typeface="Meiryo UI" panose="020B0604030504040204" pitchFamily="34" charset="-128"/>
                  </a:rPr>
                  <a:t>データから課題を分析・共有</a:t>
                </a:r>
                <a:endParaRPr kumimoji="1" lang="ja-JP" altLang="en-US" sz="1200" dirty="0">
                  <a:latin typeface="Meiryo UI" panose="020B0604030504040204" pitchFamily="34" charset="-128"/>
                  <a:ea typeface="Meiryo UI" panose="020B0604030504040204" pitchFamily="34" charset="-128"/>
                </a:endParaRPr>
              </a:p>
            </p:txBody>
          </p:sp>
          <p:grpSp>
            <p:nvGrpSpPr>
              <p:cNvPr id="142" name="グループ化 1033">
                <a:extLst>
                  <a:ext uri="{FF2B5EF4-FFF2-40B4-BE49-F238E27FC236}">
                    <a16:creationId xmlns:a16="http://schemas.microsoft.com/office/drawing/2014/main" id="{D70999F0-F0CE-E0A5-D9DB-E6DFBEBD3E12}"/>
                  </a:ext>
                </a:extLst>
              </p:cNvPr>
              <p:cNvGrpSpPr/>
              <p:nvPr/>
            </p:nvGrpSpPr>
            <p:grpSpPr>
              <a:xfrm>
                <a:off x="5404749" y="4934976"/>
                <a:ext cx="2112810" cy="669270"/>
                <a:chOff x="5396838" y="5841338"/>
                <a:chExt cx="2112810" cy="669270"/>
              </a:xfrm>
            </p:grpSpPr>
            <p:sp>
              <p:nvSpPr>
                <p:cNvPr id="144" name="正方形/長方形 39">
                  <a:extLst>
                    <a:ext uri="{FF2B5EF4-FFF2-40B4-BE49-F238E27FC236}">
                      <a16:creationId xmlns:a16="http://schemas.microsoft.com/office/drawing/2014/main" id="{98D2F383-C4D2-043B-EA72-81C9F1445C7D}"/>
                    </a:ext>
                  </a:extLst>
                </p:cNvPr>
                <p:cNvSpPr/>
                <p:nvPr/>
              </p:nvSpPr>
              <p:spPr>
                <a:xfrm>
                  <a:off x="5396838" y="5841338"/>
                  <a:ext cx="2112810" cy="669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62">
                  <a:extLst>
                    <a:ext uri="{FF2B5EF4-FFF2-40B4-BE49-F238E27FC236}">
                      <a16:creationId xmlns:a16="http://schemas.microsoft.com/office/drawing/2014/main" id="{222FD3EA-1D0B-06C6-CA0E-B38D4EE862B5}"/>
                    </a:ext>
                  </a:extLst>
                </p:cNvPr>
                <p:cNvSpPr txBox="1"/>
                <p:nvPr/>
              </p:nvSpPr>
              <p:spPr>
                <a:xfrm>
                  <a:off x="5457544" y="6135248"/>
                  <a:ext cx="2013488" cy="276999"/>
                </a:xfrm>
                <a:prstGeom prst="rect">
                  <a:avLst/>
                </a:prstGeom>
                <a:noFill/>
              </p:spPr>
              <p:txBody>
                <a:bodyPr wrap="none" rtlCol="0">
                  <a:spAutoFit/>
                </a:bodyPr>
                <a:lstStyle/>
                <a:p>
                  <a:r>
                    <a:rPr lang="ja-JP" altLang="en-US" sz="1200" dirty="0">
                      <a:latin typeface="Meiryo UI" panose="020B0604030504040204" pitchFamily="34" charset="-128"/>
                      <a:ea typeface="Meiryo UI" panose="020B0604030504040204" pitchFamily="34" charset="-128"/>
                    </a:rPr>
                    <a:t>資料投影して全メンバーで共有</a:t>
                  </a:r>
                  <a:endParaRPr kumimoji="1" lang="ja-JP" altLang="en-US" sz="1200" dirty="0">
                    <a:latin typeface="Meiryo UI" panose="020B0604030504040204" pitchFamily="34" charset="-128"/>
                    <a:ea typeface="Meiryo UI" panose="020B0604030504040204" pitchFamily="34" charset="-128"/>
                  </a:endParaRPr>
                </a:p>
              </p:txBody>
            </p:sp>
            <p:sp>
              <p:nvSpPr>
                <p:cNvPr id="147" name="テキスト ボックス 1026">
                  <a:extLst>
                    <a:ext uri="{FF2B5EF4-FFF2-40B4-BE49-F238E27FC236}">
                      <a16:creationId xmlns:a16="http://schemas.microsoft.com/office/drawing/2014/main" id="{50161E07-807F-7E04-B478-D3FA46F303D3}"/>
                    </a:ext>
                  </a:extLst>
                </p:cNvPr>
                <p:cNvSpPr txBox="1"/>
                <p:nvPr/>
              </p:nvSpPr>
              <p:spPr>
                <a:xfrm>
                  <a:off x="5463928" y="5850108"/>
                  <a:ext cx="1213457" cy="307777"/>
                </a:xfrm>
                <a:prstGeom prst="rect">
                  <a:avLst/>
                </a:prstGeom>
                <a:noFill/>
              </p:spPr>
              <p:txBody>
                <a:bodyPr wrap="none" rtlCol="0">
                  <a:spAutoFit/>
                </a:bodyPr>
                <a:lstStyle/>
                <a:p>
                  <a:r>
                    <a:rPr kumimoji="1" lang="ja-JP" altLang="en-US" sz="1400" b="1" dirty="0">
                      <a:solidFill>
                        <a:srgbClr val="053766"/>
                      </a:solidFill>
                      <a:latin typeface="Meiryo UI" panose="020B0604030504040204" pitchFamily="34" charset="-128"/>
                      <a:ea typeface="Meiryo UI" panose="020B0604030504040204" pitchFamily="34" charset="-128"/>
                    </a:rPr>
                    <a:t>画面共有機能</a:t>
                  </a:r>
                </a:p>
              </p:txBody>
            </p:sp>
          </p:grpSp>
          <p:sp>
            <p:nvSpPr>
              <p:cNvPr id="143" name="テキスト ボックス 1028">
                <a:extLst>
                  <a:ext uri="{FF2B5EF4-FFF2-40B4-BE49-F238E27FC236}">
                    <a16:creationId xmlns:a16="http://schemas.microsoft.com/office/drawing/2014/main" id="{6DC6B505-95E8-43D6-DA5E-5A86F6DECCC2}"/>
                  </a:ext>
                </a:extLst>
              </p:cNvPr>
              <p:cNvSpPr txBox="1"/>
              <p:nvPr/>
            </p:nvSpPr>
            <p:spPr>
              <a:xfrm>
                <a:off x="7756164" y="4954999"/>
                <a:ext cx="1810012" cy="307777"/>
              </a:xfrm>
              <a:prstGeom prst="rect">
                <a:avLst/>
              </a:prstGeom>
              <a:noFill/>
            </p:spPr>
            <p:txBody>
              <a:bodyPr wrap="none" rtlCol="0">
                <a:spAutoFit/>
              </a:bodyPr>
              <a:lstStyle/>
              <a:p>
                <a:r>
                  <a:rPr lang="ja-JP" altLang="en-US" sz="1400" b="1" dirty="0">
                    <a:solidFill>
                      <a:srgbClr val="053766"/>
                    </a:solidFill>
                    <a:latin typeface="Meiryo UI" panose="020B0604030504040204" pitchFamily="34" charset="-128"/>
                    <a:ea typeface="Meiryo UI" panose="020B0604030504040204" pitchFamily="34" charset="-128"/>
                  </a:rPr>
                  <a:t>ダッシュボード管理機能</a:t>
                </a:r>
                <a:endParaRPr lang="en-US" altLang="ja-JP" sz="1400" b="1" dirty="0">
                  <a:solidFill>
                    <a:srgbClr val="053766"/>
                  </a:solidFill>
                  <a:latin typeface="Meiryo UI" panose="020B0604030504040204" pitchFamily="34" charset="-128"/>
                  <a:ea typeface="Meiryo UI" panose="020B0604030504040204" pitchFamily="34" charset="-128"/>
                </a:endParaRPr>
              </a:p>
            </p:txBody>
          </p:sp>
        </p:grpSp>
      </p:grpSp>
      <p:sp>
        <p:nvSpPr>
          <p:cNvPr id="186" name="正方形/長方形 15">
            <a:extLst>
              <a:ext uri="{FF2B5EF4-FFF2-40B4-BE49-F238E27FC236}">
                <a16:creationId xmlns:a16="http://schemas.microsoft.com/office/drawing/2014/main" id="{B30602A3-9F66-C309-9287-056799300765}"/>
              </a:ext>
            </a:extLst>
          </p:cNvPr>
          <p:cNvSpPr/>
          <p:nvPr/>
        </p:nvSpPr>
        <p:spPr>
          <a:xfrm>
            <a:off x="364472" y="1226653"/>
            <a:ext cx="5760000" cy="216000"/>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latin typeface="Meiryo UI" panose="020B0604030504040204" pitchFamily="34" charset="-128"/>
                <a:ea typeface="Meiryo UI" panose="020B0604030504040204" pitchFamily="34" charset="-128"/>
              </a:rPr>
              <a:t>■</a:t>
            </a:r>
            <a:r>
              <a:rPr lang="ja-JP" altLang="en-US" sz="1400" b="1" dirty="0">
                <a:latin typeface="Meiryo UI" panose="020B0604030504040204" pitchFamily="34" charset="-128"/>
                <a:ea typeface="Meiryo UI" panose="020B0604030504040204" pitchFamily="34" charset="-128"/>
              </a:rPr>
              <a:t>利用シーン</a:t>
            </a:r>
            <a:endParaRPr kumimoji="1" lang="ja-JP" altLang="en-US" sz="1400" b="1" dirty="0">
              <a:latin typeface="Meiryo UI" panose="020B0604030504040204" pitchFamily="34" charset="-128"/>
              <a:ea typeface="Meiryo UI" panose="020B0604030504040204" pitchFamily="34" charset="-128"/>
            </a:endParaRPr>
          </a:p>
        </p:txBody>
      </p:sp>
      <p:grpSp>
        <p:nvGrpSpPr>
          <p:cNvPr id="212" name="グループ化 20">
            <a:extLst>
              <a:ext uri="{FF2B5EF4-FFF2-40B4-BE49-F238E27FC236}">
                <a16:creationId xmlns:a16="http://schemas.microsoft.com/office/drawing/2014/main" id="{22FE2008-C6AC-EA0F-384F-431EF2A5BBB8}"/>
              </a:ext>
            </a:extLst>
          </p:cNvPr>
          <p:cNvGrpSpPr/>
          <p:nvPr/>
        </p:nvGrpSpPr>
        <p:grpSpPr>
          <a:xfrm>
            <a:off x="368905" y="3598537"/>
            <a:ext cx="11490492" cy="212885"/>
            <a:chOff x="605957" y="3837164"/>
            <a:chExt cx="11527337" cy="248307"/>
          </a:xfrm>
        </p:grpSpPr>
        <p:sp>
          <p:nvSpPr>
            <p:cNvPr id="213" name="正方形/長方形 17">
              <a:extLst>
                <a:ext uri="{FF2B5EF4-FFF2-40B4-BE49-F238E27FC236}">
                  <a16:creationId xmlns:a16="http://schemas.microsoft.com/office/drawing/2014/main" id="{E0AE0734-C7C4-D8D3-34CF-2AACA6B21833}"/>
                </a:ext>
              </a:extLst>
            </p:cNvPr>
            <p:cNvSpPr/>
            <p:nvPr/>
          </p:nvSpPr>
          <p:spPr>
            <a:xfrm>
              <a:off x="605957" y="3848382"/>
              <a:ext cx="11527337" cy="237089"/>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latin typeface="Meiryo UI" panose="020B0604030504040204" pitchFamily="34" charset="-128"/>
                  <a:ea typeface="Meiryo UI" panose="020B0604030504040204" pitchFamily="34" charset="-128"/>
                </a:rPr>
                <a:t>■</a:t>
              </a:r>
              <a:r>
                <a:rPr lang="ja-JP" altLang="en-US" sz="1400" b="1" dirty="0">
                  <a:latin typeface="Meiryo UI" panose="020B0604030504040204" pitchFamily="34" charset="-128"/>
                  <a:ea typeface="Meiryo UI" panose="020B0604030504040204" pitchFamily="34" charset="-128"/>
                </a:rPr>
                <a:t>料金プラン</a:t>
              </a:r>
              <a:endParaRPr kumimoji="1" lang="ja-JP" altLang="en-US" sz="1400" b="1" dirty="0">
                <a:latin typeface="Meiryo UI" panose="020B0604030504040204" pitchFamily="34" charset="-128"/>
                <a:ea typeface="Meiryo UI" panose="020B0604030504040204" pitchFamily="34" charset="-128"/>
              </a:endParaRPr>
            </a:p>
          </p:txBody>
        </p:sp>
        <p:sp>
          <p:nvSpPr>
            <p:cNvPr id="216" name="テキスト ボックス 26">
              <a:extLst>
                <a:ext uri="{FF2B5EF4-FFF2-40B4-BE49-F238E27FC236}">
                  <a16:creationId xmlns:a16="http://schemas.microsoft.com/office/drawing/2014/main" id="{57CC80B9-7238-E5A3-6E71-FC7631F69F38}"/>
                </a:ext>
              </a:extLst>
            </p:cNvPr>
            <p:cNvSpPr txBox="1"/>
            <p:nvPr/>
          </p:nvSpPr>
          <p:spPr>
            <a:xfrm>
              <a:off x="1588842" y="3837164"/>
              <a:ext cx="1465559" cy="200055"/>
            </a:xfrm>
            <a:prstGeom prst="rect">
              <a:avLst/>
            </a:prstGeom>
            <a:noFill/>
          </p:spPr>
          <p:txBody>
            <a:bodyPr wrap="square" rtlCol="0">
              <a:spAutoFit/>
            </a:bodyPr>
            <a:lstStyle/>
            <a:p>
              <a:r>
                <a:rPr lang="en-US" altLang="ja-JP" sz="700" dirty="0">
                  <a:solidFill>
                    <a:schemeClr val="bg1"/>
                  </a:solidFill>
                  <a:latin typeface="Meiryo UI" panose="020B0604030504040204" pitchFamily="34" charset="-128"/>
                  <a:ea typeface="Meiryo UI" panose="020B0604030504040204" pitchFamily="34" charset="-128"/>
                </a:rPr>
                <a:t>※</a:t>
              </a:r>
              <a:r>
                <a:rPr lang="ja-JP" altLang="en-US" sz="700" dirty="0">
                  <a:solidFill>
                    <a:schemeClr val="bg1"/>
                  </a:solidFill>
                  <a:latin typeface="Meiryo UI" panose="020B0604030504040204" pitchFamily="34" charset="-128"/>
                  <a:ea typeface="Meiryo UI" panose="020B0604030504040204" pitchFamily="34" charset="-128"/>
                </a:rPr>
                <a:t>全て税込み価格です。</a:t>
              </a:r>
              <a:endParaRPr kumimoji="1" lang="ja-JP" altLang="en-US" sz="700" dirty="0">
                <a:solidFill>
                  <a:schemeClr val="bg1"/>
                </a:solidFill>
                <a:latin typeface="Meiryo UI" panose="020B0604030504040204" pitchFamily="34" charset="-128"/>
                <a:ea typeface="Meiryo UI" panose="020B0604030504040204" pitchFamily="34" charset="-128"/>
              </a:endParaRPr>
            </a:p>
          </p:txBody>
        </p:sp>
      </p:grpSp>
      <p:sp>
        <p:nvSpPr>
          <p:cNvPr id="217" name="正方形/長方形 21">
            <a:extLst>
              <a:ext uri="{FF2B5EF4-FFF2-40B4-BE49-F238E27FC236}">
                <a16:creationId xmlns:a16="http://schemas.microsoft.com/office/drawing/2014/main" id="{199AEEF1-B105-60B2-4227-61EBD18E25BD}"/>
              </a:ext>
            </a:extLst>
          </p:cNvPr>
          <p:cNvSpPr/>
          <p:nvPr/>
        </p:nvSpPr>
        <p:spPr>
          <a:xfrm>
            <a:off x="6289787" y="1226653"/>
            <a:ext cx="5565177" cy="215528"/>
          </a:xfrm>
          <a:prstGeom prst="rect">
            <a:avLst/>
          </a:prstGeom>
          <a:solidFill>
            <a:srgbClr val="05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latin typeface="Meiryo UI" panose="020B0604030504040204" pitchFamily="34" charset="-128"/>
                <a:ea typeface="Meiryo UI" panose="020B0604030504040204" pitchFamily="34" charset="-128"/>
              </a:rPr>
              <a:t>■基本機能</a:t>
            </a:r>
          </a:p>
        </p:txBody>
      </p:sp>
      <p:sp>
        <p:nvSpPr>
          <p:cNvPr id="220" name="テキスト ボックス 14">
            <a:extLst>
              <a:ext uri="{FF2B5EF4-FFF2-40B4-BE49-F238E27FC236}">
                <a16:creationId xmlns:a16="http://schemas.microsoft.com/office/drawing/2014/main" id="{984723EF-63AD-0128-267C-AECD35D3654B}"/>
              </a:ext>
            </a:extLst>
          </p:cNvPr>
          <p:cNvSpPr txBox="1"/>
          <p:nvPr/>
        </p:nvSpPr>
        <p:spPr>
          <a:xfrm>
            <a:off x="6249021" y="1517981"/>
            <a:ext cx="5177965" cy="307777"/>
          </a:xfrm>
          <a:prstGeom prst="rect">
            <a:avLst/>
          </a:prstGeom>
          <a:noFill/>
        </p:spPr>
        <p:txBody>
          <a:bodyPr wrap="square">
            <a:spAutoFit/>
          </a:bodyPr>
          <a:lstStyle/>
          <a:p>
            <a:r>
              <a:rPr lang="ja-JP" altLang="en-US" sz="1400" dirty="0">
                <a:latin typeface="Meiryo UI" panose="020B0604030504040204" pitchFamily="34" charset="-128"/>
                <a:ea typeface="Meiryo UI" panose="020B0604030504040204" pitchFamily="34" charset="-128"/>
              </a:rPr>
              <a:t>実際の会議と変わらない利便性、システム管理に必要な機能が豊富</a:t>
            </a:r>
            <a:endParaRPr lang="en-US" altLang="ja-JP" sz="1400" dirty="0">
              <a:latin typeface="Meiryo UI" panose="020B0604030504040204" pitchFamily="34" charset="-128"/>
              <a:ea typeface="Meiryo UI" panose="020B0604030504040204" pitchFamily="34" charset="-128"/>
            </a:endParaRPr>
          </a:p>
        </p:txBody>
      </p:sp>
      <p:sp>
        <p:nvSpPr>
          <p:cNvPr id="3" name="テキスト ボックス 14">
            <a:extLst>
              <a:ext uri="{FF2B5EF4-FFF2-40B4-BE49-F238E27FC236}">
                <a16:creationId xmlns:a16="http://schemas.microsoft.com/office/drawing/2014/main" id="{CE507893-5CE8-5EB7-047E-D65AE6F47CB4}"/>
              </a:ext>
            </a:extLst>
          </p:cNvPr>
          <p:cNvSpPr txBox="1"/>
          <p:nvPr/>
        </p:nvSpPr>
        <p:spPr>
          <a:xfrm>
            <a:off x="482743" y="1497862"/>
            <a:ext cx="5460237" cy="1046440"/>
          </a:xfrm>
          <a:prstGeom prst="rect">
            <a:avLst/>
          </a:prstGeom>
          <a:noFill/>
        </p:spPr>
        <p:txBody>
          <a:bodyPr wrap="square">
            <a:spAutoFit/>
          </a:bodyPr>
          <a:lstStyle/>
          <a:p>
            <a:r>
              <a:rPr kumimoji="1" lang="ja-JP" altLang="en-US" b="1" dirty="0">
                <a:solidFill>
                  <a:srgbClr val="053766"/>
                </a:solidFill>
                <a:latin typeface="Meiryo UI" panose="020B0604030504040204" pitchFamily="34" charset="-128"/>
                <a:ea typeface="Meiryo UI" panose="020B0604030504040204" pitchFamily="34" charset="-128"/>
              </a:rPr>
              <a:t>セミナーや講演会に</a:t>
            </a:r>
            <a:endParaRPr kumimoji="1" lang="en-US" altLang="ja-JP" b="1" dirty="0">
              <a:solidFill>
                <a:srgbClr val="053766"/>
              </a:solidFill>
              <a:latin typeface="Meiryo UI" panose="020B0604030504040204" pitchFamily="34" charset="-128"/>
              <a:ea typeface="Meiryo UI" panose="020B0604030504040204" pitchFamily="34" charset="-128"/>
            </a:endParaRPr>
          </a:p>
          <a:p>
            <a:r>
              <a:rPr kumimoji="1" lang="ja-JP" altLang="en-US" sz="1400" dirty="0">
                <a:latin typeface="Meiryo UI" panose="020B0604030504040204" pitchFamily="34" charset="-128"/>
                <a:ea typeface="Meiryo UI" panose="020B0604030504040204" pitchFamily="34" charset="-128"/>
              </a:rPr>
              <a:t>　</a:t>
            </a:r>
            <a:r>
              <a:rPr kumimoji="1" lang="ja-JP" altLang="en-US" sz="1600" dirty="0">
                <a:latin typeface="Meiryo UI" panose="020B0604030504040204" pitchFamily="34" charset="-128"/>
                <a:ea typeface="Meiryo UI" panose="020B0604030504040204" pitchFamily="34" charset="-128"/>
              </a:rPr>
              <a:t>当日参加できなかったユーザーには録画ファイルを共有可能！</a:t>
            </a:r>
            <a:endParaRPr kumimoji="1" lang="en-US" altLang="ja-JP" sz="1600" dirty="0">
              <a:latin typeface="Meiryo UI" panose="020B0604030504040204" pitchFamily="34" charset="-128"/>
              <a:ea typeface="Meiryo UI" panose="020B0604030504040204" pitchFamily="34" charset="-128"/>
            </a:endParaRPr>
          </a:p>
          <a:p>
            <a:endParaRPr lang="en-US" sz="1400" dirty="0">
              <a:latin typeface="Meiryo UI" panose="020B0604030504040204" pitchFamily="34" charset="-128"/>
              <a:ea typeface="Meiryo UI" panose="020B0604030504040204" pitchFamily="34" charset="-128"/>
            </a:endParaRPr>
          </a:p>
          <a:p>
            <a:endParaRPr kumimoji="1" lang="en-US" sz="1400" dirty="0">
              <a:latin typeface="Meiryo UI" panose="020B0604030504040204" pitchFamily="34" charset="-128"/>
              <a:ea typeface="Meiryo UI" panose="020B0604030504040204" pitchFamily="34" charset="-128"/>
            </a:endParaRPr>
          </a:p>
        </p:txBody>
      </p:sp>
      <p:pic>
        <p:nvPicPr>
          <p:cNvPr id="12" name="Graphic 11" descr="Smart Phone with solid fill">
            <a:extLst>
              <a:ext uri="{FF2B5EF4-FFF2-40B4-BE49-F238E27FC236}">
                <a16:creationId xmlns:a16="http://schemas.microsoft.com/office/drawing/2014/main" id="{44F42B0F-B4ED-AE43-BADC-DFF84D03F4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8163" y="2612876"/>
            <a:ext cx="682186" cy="682186"/>
          </a:xfrm>
          <a:prstGeom prst="rect">
            <a:avLst/>
          </a:prstGeom>
        </p:spPr>
      </p:pic>
      <p:pic>
        <p:nvPicPr>
          <p:cNvPr id="18" name="Graphic 17" descr="Laptop with solid fill">
            <a:extLst>
              <a:ext uri="{FF2B5EF4-FFF2-40B4-BE49-F238E27FC236}">
                <a16:creationId xmlns:a16="http://schemas.microsoft.com/office/drawing/2014/main" id="{5C1D2B7A-0581-3947-A7DF-AF7BA81504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249" y="2612276"/>
            <a:ext cx="682186" cy="682186"/>
          </a:xfrm>
          <a:prstGeom prst="rect">
            <a:avLst/>
          </a:prstGeom>
        </p:spPr>
      </p:pic>
      <p:pic>
        <p:nvPicPr>
          <p:cNvPr id="23" name="Graphic 22" descr="Video camera with solid fill">
            <a:extLst>
              <a:ext uri="{FF2B5EF4-FFF2-40B4-BE49-F238E27FC236}">
                <a16:creationId xmlns:a16="http://schemas.microsoft.com/office/drawing/2014/main" id="{B6E2BAF4-9478-EC1E-DE28-826C662AB9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34399" y="2610129"/>
            <a:ext cx="566912" cy="566912"/>
          </a:xfrm>
          <a:prstGeom prst="rect">
            <a:avLst/>
          </a:prstGeom>
        </p:spPr>
      </p:pic>
      <p:pic>
        <p:nvPicPr>
          <p:cNvPr id="25" name="Graphic 24" descr="Projector screen with solid fill">
            <a:extLst>
              <a:ext uri="{FF2B5EF4-FFF2-40B4-BE49-F238E27FC236}">
                <a16:creationId xmlns:a16="http://schemas.microsoft.com/office/drawing/2014/main" id="{0DB95B70-E4E8-CBE1-8293-1EA2AD8F4B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83725" y="2419138"/>
            <a:ext cx="914400" cy="914400"/>
          </a:xfrm>
          <a:prstGeom prst="rect">
            <a:avLst/>
          </a:prstGeom>
        </p:spPr>
      </p:pic>
      <p:pic>
        <p:nvPicPr>
          <p:cNvPr id="27" name="Graphic 26" descr="Users with solid fill">
            <a:extLst>
              <a:ext uri="{FF2B5EF4-FFF2-40B4-BE49-F238E27FC236}">
                <a16:creationId xmlns:a16="http://schemas.microsoft.com/office/drawing/2014/main" id="{6F3996C6-1DA8-8851-7FF9-1739604E1D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16101" y="2840412"/>
            <a:ext cx="682186" cy="682186"/>
          </a:xfrm>
          <a:prstGeom prst="rect">
            <a:avLst/>
          </a:prstGeom>
        </p:spPr>
      </p:pic>
      <p:pic>
        <p:nvPicPr>
          <p:cNvPr id="29" name="Graphic 28" descr="Call center with solid fill">
            <a:extLst>
              <a:ext uri="{FF2B5EF4-FFF2-40B4-BE49-F238E27FC236}">
                <a16:creationId xmlns:a16="http://schemas.microsoft.com/office/drawing/2014/main" id="{7AEE7129-6AC2-C033-4A8B-2FC7A3A7B70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63445" y="2440137"/>
            <a:ext cx="914400" cy="914400"/>
          </a:xfrm>
          <a:prstGeom prst="rect">
            <a:avLst/>
          </a:prstGeom>
        </p:spPr>
      </p:pic>
      <p:pic>
        <p:nvPicPr>
          <p:cNvPr id="32" name="Graphic 31" descr="Users with solid fill">
            <a:extLst>
              <a:ext uri="{FF2B5EF4-FFF2-40B4-BE49-F238E27FC236}">
                <a16:creationId xmlns:a16="http://schemas.microsoft.com/office/drawing/2014/main" id="{2B3AE6D3-F332-ED52-5B56-A59881EC66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97678" y="2453403"/>
            <a:ext cx="682186" cy="682186"/>
          </a:xfrm>
          <a:prstGeom prst="rect">
            <a:avLst/>
          </a:prstGeom>
        </p:spPr>
      </p:pic>
      <p:sp>
        <p:nvSpPr>
          <p:cNvPr id="4" name="テキスト ボックス 28">
            <a:extLst>
              <a:ext uri="{FF2B5EF4-FFF2-40B4-BE49-F238E27FC236}">
                <a16:creationId xmlns:a16="http://schemas.microsoft.com/office/drawing/2014/main" id="{13686343-FF38-C0D9-925F-9031D149AF6F}"/>
              </a:ext>
            </a:extLst>
          </p:cNvPr>
          <p:cNvSpPr txBox="1"/>
          <p:nvPr/>
        </p:nvSpPr>
        <p:spPr>
          <a:xfrm>
            <a:off x="4336472" y="6480315"/>
            <a:ext cx="8313088"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予告なく価格や内容等に変更が生じる可能性がございます。</a:t>
            </a:r>
            <a:r>
              <a:rPr lang="ja-JP" altLang="en-US" sz="800" dirty="0">
                <a:latin typeface="Meiryo UI" panose="020B0604030504040204" pitchFamily="34" charset="-128"/>
                <a:ea typeface="Meiryo UI" panose="020B0604030504040204" pitchFamily="34" charset="-128"/>
                <a:cs typeface="+mn-lt"/>
              </a:rPr>
              <a:t>詳細は</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ホームページにて、ご確認の程よろしくお願いいたします</a:t>
            </a:r>
            <a:r>
              <a:rPr lang="en-US" sz="800" dirty="0">
                <a:latin typeface="Meiryo UI" panose="020B0604030504040204" pitchFamily="34" charset="-128"/>
                <a:ea typeface="Meiryo UI" panose="020B0604030504040204" pitchFamily="34" charset="-128"/>
                <a:cs typeface="+mn-lt"/>
              </a:rPr>
              <a:t>。</a:t>
            </a:r>
            <a:r>
              <a:rPr lang="ja-JP" altLang="en-US" sz="800" dirty="0">
                <a:latin typeface="Meiryo UI" panose="020B0604030504040204" pitchFamily="34" charset="-128"/>
                <a:ea typeface="Meiryo UI" panose="020B0604030504040204" pitchFamily="34" charset="-128"/>
                <a:cs typeface="+mn-lt"/>
              </a:rPr>
              <a:t>（</a:t>
            </a:r>
            <a:r>
              <a:rPr lang="en-US" altLang="ja-JP" sz="800" dirty="0">
                <a:latin typeface="Meiryo UI" panose="020B0604030504040204" pitchFamily="34" charset="-128"/>
                <a:ea typeface="Meiryo UI" panose="020B0604030504040204" pitchFamily="34" charset="-128"/>
                <a:cs typeface="+mn-lt"/>
              </a:rPr>
              <a:t>5</a:t>
            </a:r>
            <a:r>
              <a:rPr lang="ja-JP" altLang="en-US" sz="800" dirty="0">
                <a:latin typeface="Meiryo UI" panose="020B0604030504040204" pitchFamily="34" charset="-128"/>
                <a:ea typeface="Meiryo UI" panose="020B0604030504040204" pitchFamily="34" charset="-128"/>
                <a:cs typeface="+mn-lt"/>
              </a:rPr>
              <a:t>月</a:t>
            </a:r>
            <a:r>
              <a:rPr lang="en-US" altLang="ja-JP" sz="800" dirty="0">
                <a:latin typeface="Meiryo UI" panose="020B0604030504040204" pitchFamily="34" charset="-128"/>
                <a:ea typeface="Meiryo UI" panose="020B0604030504040204" pitchFamily="34" charset="-128"/>
                <a:cs typeface="+mn-lt"/>
              </a:rPr>
              <a:t>31</a:t>
            </a:r>
            <a:r>
              <a:rPr lang="ja-JP" altLang="en-US" sz="800" dirty="0">
                <a:latin typeface="Meiryo UI" panose="020B0604030504040204" pitchFamily="34" charset="-128"/>
                <a:ea typeface="Meiryo UI" panose="020B0604030504040204" pitchFamily="34" charset="-128"/>
                <a:cs typeface="+mn-lt"/>
              </a:rPr>
              <a:t>日時点）</a:t>
            </a:r>
            <a:endParaRPr lang="en-US" altLang="ja-JP" sz="800" dirty="0">
              <a:latin typeface="Meiryo UI" panose="020B0604030504040204" pitchFamily="34" charset="-128"/>
              <a:ea typeface="Meiryo UI" panose="020B0604030504040204" pitchFamily="34" charset="-128"/>
              <a:cs typeface="+mn-lt"/>
            </a:endParaRPr>
          </a:p>
          <a:p>
            <a:r>
              <a:rPr lang="en-US" sz="800" dirty="0">
                <a:latin typeface="Meiryo UI" panose="020B0604030504040204" pitchFamily="34" charset="-128"/>
                <a:ea typeface="Meiryo UI" panose="020B0604030504040204" pitchFamily="34" charset="-128"/>
              </a:rPr>
              <a:t>※Zoom</a:t>
            </a:r>
            <a:r>
              <a:rPr lang="ja-JP" altLang="en-US" sz="800" dirty="0">
                <a:latin typeface="Meiryo UI" panose="020B0604030504040204" pitchFamily="34" charset="-128"/>
                <a:ea typeface="Meiryo UI" panose="020B0604030504040204" pitchFamily="34" charset="-128"/>
              </a:rPr>
              <a:t>は、</a:t>
            </a:r>
            <a:r>
              <a:rPr lang="en-US" sz="800" dirty="0">
                <a:latin typeface="Meiryo UI" panose="020B0604030504040204" pitchFamily="34" charset="-128"/>
                <a:ea typeface="Meiryo UI" panose="020B0604030504040204" pitchFamily="34" charset="-128"/>
              </a:rPr>
              <a:t>Zoom Video Communications, Inc.</a:t>
            </a:r>
            <a:r>
              <a:rPr lang="ja-JP" altLang="en-US" sz="800" dirty="0">
                <a:latin typeface="Meiryo UI" panose="020B0604030504040204" pitchFamily="34" charset="-128"/>
                <a:ea typeface="Meiryo UI" panose="020B0604030504040204" pitchFamily="34" charset="-128"/>
              </a:rPr>
              <a:t>の商標または登録商標です。</a:t>
            </a:r>
            <a:endParaRPr lang="en-US" sz="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31872735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021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28">
            <a:extLst>
              <a:ext uri="{FF2B5EF4-FFF2-40B4-BE49-F238E27FC236}">
                <a16:creationId xmlns:a16="http://schemas.microsoft.com/office/drawing/2014/main" id="{BE6614C3-BE05-F422-4D7C-F8F3976BB505}"/>
              </a:ext>
            </a:extLst>
          </p:cNvPr>
          <p:cNvSpPr txBox="1"/>
          <p:nvPr/>
        </p:nvSpPr>
        <p:spPr>
          <a:xfrm>
            <a:off x="2103561" y="2308051"/>
            <a:ext cx="78518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すでに</a:t>
            </a:r>
            <a:r>
              <a:rPr lang="ja-JP" altLang="en-US" sz="3200" b="1" dirty="0">
                <a:solidFill>
                  <a:srgbClr val="FFFFFF"/>
                </a:solidFill>
                <a:latin typeface="Rakuten Sans" panose="020B0503020203020204" pitchFamily="34" charset="0"/>
                <a:ea typeface="Meiryo UI" panose="020B0604030504040204" pitchFamily="34" charset="-128"/>
                <a:cs typeface="Rakuten Sans" panose="020B0503020203020204" pitchFamily="34" charset="0"/>
              </a:rPr>
              <a:t>約</a:t>
            </a:r>
            <a:r>
              <a:rPr lang="en-US" altLang="ja-JP" sz="3600" b="1" u="sng" dirty="0">
                <a:solidFill>
                  <a:srgbClr val="FFFF00"/>
                </a:solidFill>
                <a:latin typeface="Rakuten Sans" panose="020B0503020203020204" pitchFamily="34" charset="0"/>
                <a:ea typeface="Meiryo UI" panose="020B0604030504040204" pitchFamily="34" charset="-128"/>
                <a:cs typeface="Rakuten Sans" panose="020B0503020203020204" pitchFamily="34" charset="0"/>
              </a:rPr>
              <a:t>2,0</a:t>
            </a:r>
            <a:r>
              <a:rPr kumimoji="1" lang="en-US" altLang="ja-JP" sz="3600" b="1" i="0" u="sng" strike="noStrike" kern="1200" cap="none" spc="0" normalizeH="0" baseline="0" noProof="0" dirty="0">
                <a:ln>
                  <a:noFill/>
                </a:ln>
                <a:solidFill>
                  <a:srgbClr val="FFFF00"/>
                </a:solidFill>
                <a:effectLst/>
                <a:uLnTx/>
                <a:uFillTx/>
                <a:latin typeface="Rakuten Sans" panose="020B0503020203020204" pitchFamily="34" charset="0"/>
                <a:ea typeface="Meiryo UI" panose="020B0604030504040204" pitchFamily="34" charset="-128"/>
                <a:cs typeface="Rakuten Sans" panose="020B0503020203020204" pitchFamily="34" charset="0"/>
              </a:rPr>
              <a:t>00</a:t>
            </a:r>
            <a:r>
              <a:rPr kumimoji="1" lang="ja-JP" altLang="en-US" sz="3200" b="1" i="0" u="sng" strike="noStrike" kern="1200" cap="none" spc="0" normalizeH="0" baseline="0" noProof="0" dirty="0">
                <a:ln>
                  <a:noFill/>
                </a:ln>
                <a:solidFill>
                  <a:srgbClr val="FFFF00"/>
                </a:solidFill>
                <a:effectLst/>
                <a:uLnTx/>
                <a:uFillTx/>
                <a:latin typeface="Rakuten Sans" panose="020B0503020203020204" pitchFamily="34" charset="0"/>
                <a:ea typeface="Meiryo UI" panose="020B0604030504040204" pitchFamily="34" charset="-128"/>
                <a:cs typeface="Rakuten Sans" panose="020B0503020203020204" pitchFamily="34" charset="0"/>
              </a:rPr>
              <a:t>社以上</a:t>
            </a:r>
            <a:r>
              <a:rPr kumimoji="1" lang="ja-JP" altLang="en-US" sz="3200" b="1" i="0" u="none" strike="noStrike" kern="1200" cap="none" spc="0" normalizeH="0" baseline="0" noProof="0" dirty="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のお客様がご利用中！</a:t>
            </a:r>
          </a:p>
        </p:txBody>
      </p:sp>
      <p:sp>
        <p:nvSpPr>
          <p:cNvPr id="3" name="テキスト ボックス 3">
            <a:extLst>
              <a:ext uri="{FF2B5EF4-FFF2-40B4-BE49-F238E27FC236}">
                <a16:creationId xmlns:a16="http://schemas.microsoft.com/office/drawing/2014/main" id="{FE178EF6-5149-B80D-5F7D-640E165143F4}"/>
              </a:ext>
            </a:extLst>
          </p:cNvPr>
          <p:cNvSpPr txBox="1"/>
          <p:nvPr/>
        </p:nvSpPr>
        <p:spPr>
          <a:xfrm>
            <a:off x="1141759" y="3094411"/>
            <a:ext cx="990848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a:ln>
                  <a:noFill/>
                </a:ln>
                <a:solidFill>
                  <a:srgbClr val="FFFFFF"/>
                </a:solidFill>
                <a:effectLst/>
                <a:uLnTx/>
                <a:uFillTx/>
                <a:latin typeface="Rakuten Sans"/>
                <a:ea typeface="Meiryo UI"/>
                <a:cs typeface="+mn-cs"/>
              </a:rPr>
              <a:t>楽天モバイル法人プランご紹介</a:t>
            </a:r>
          </a:p>
        </p:txBody>
      </p:sp>
      <p:sp>
        <p:nvSpPr>
          <p:cNvPr id="6" name="テキスト ボックス 5">
            <a:extLst>
              <a:ext uri="{FF2B5EF4-FFF2-40B4-BE49-F238E27FC236}">
                <a16:creationId xmlns:a16="http://schemas.microsoft.com/office/drawing/2014/main" id="{40B0F077-CD52-CF29-8000-51BCC682269F}"/>
              </a:ext>
            </a:extLst>
          </p:cNvPr>
          <p:cNvSpPr txBox="1"/>
          <p:nvPr/>
        </p:nvSpPr>
        <p:spPr>
          <a:xfrm>
            <a:off x="8419811" y="2815882"/>
            <a:ext cx="22731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Rakuten Sans" panose="020B0503020203020204" pitchFamily="34" charset="0"/>
              </a:rPr>
              <a:t>※</a:t>
            </a:r>
            <a:r>
              <a:rPr kumimoji="1" lang="en-US" altLang="ja-JP" sz="12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rPr>
              <a:t>2023</a:t>
            </a:r>
            <a:r>
              <a:rPr kumimoji="1" lang="ja-JP" altLang="en-US" sz="12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rPr>
              <a:t>年</a:t>
            </a:r>
            <a:r>
              <a:rPr lang="en-US" altLang="ja-JP" sz="1200">
                <a:solidFill>
                  <a:srgbClr val="FFFFFF"/>
                </a:solidFill>
                <a:latin typeface="Meiryo UI" panose="020B0604030504040204" pitchFamily="50" charset="-128"/>
                <a:ea typeface="Meiryo UI" panose="020B0604030504040204" pitchFamily="50" charset="-128"/>
              </a:rPr>
              <a:t>4</a:t>
            </a:r>
            <a:r>
              <a:rPr kumimoji="1" lang="ja-JP" altLang="en-US" sz="12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rPr>
              <a:t>月現在</a:t>
            </a:r>
            <a:r>
              <a:rPr kumimoji="1" lang="ja-JP" altLang="en-US" sz="12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Rakuten Sans" panose="020B0503020203020204" pitchFamily="34" charset="0"/>
              </a:rPr>
              <a:t>　</a:t>
            </a:r>
          </a:p>
        </p:txBody>
      </p:sp>
    </p:spTree>
    <p:extLst>
      <p:ext uri="{BB962C8B-B14F-4D97-AF65-F5344CB8AC3E}">
        <p14:creationId xmlns:p14="http://schemas.microsoft.com/office/powerpoint/2010/main" val="1156097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楽天モバイル、10月より携帯キャリア事業としてのサービスを開始 | 楽天株式会社">
            <a:extLst>
              <a:ext uri="{FF2B5EF4-FFF2-40B4-BE49-F238E27FC236}">
                <a16:creationId xmlns:a16="http://schemas.microsoft.com/office/drawing/2014/main" id="{61146E12-58D7-E34D-9BE7-DA50EFBFF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84" y="957657"/>
            <a:ext cx="4616230" cy="1136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0B3D4-1DE3-644B-852F-D4AD5FDECD5C}"/>
              </a:ext>
            </a:extLst>
          </p:cNvPr>
          <p:cNvSpPr txBox="1"/>
          <p:nvPr/>
        </p:nvSpPr>
        <p:spPr>
          <a:xfrm>
            <a:off x="4383031" y="3013502"/>
            <a:ext cx="342593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333333"/>
                </a:solidFill>
                <a:effectLst/>
                <a:uLnTx/>
                <a:uFillTx/>
                <a:latin typeface="Meiryo UI" panose="020B0604030504040204" pitchFamily="34" charset="-128"/>
                <a:ea typeface="Meiryo UI" panose="020B0604030504040204" pitchFamily="34" charset="-128"/>
                <a:cs typeface="Rakuten Sans" panose="020B0503020203020204" pitchFamily="34" charset="0"/>
              </a:rPr>
              <a:t>サービス概要</a:t>
            </a:r>
          </a:p>
        </p:txBody>
      </p:sp>
    </p:spTree>
    <p:extLst>
      <p:ext uri="{BB962C8B-B14F-4D97-AF65-F5344CB8AC3E}">
        <p14:creationId xmlns:p14="http://schemas.microsoft.com/office/powerpoint/2010/main" val="228853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12FFB-6435-8C05-12C9-FF2BB16521A3}"/>
              </a:ext>
            </a:extLst>
          </p:cNvPr>
          <p:cNvSpPr>
            <a:spLocks noGrp="1"/>
          </p:cNvSpPr>
          <p:nvPr>
            <p:ph type="title"/>
          </p:nvPr>
        </p:nvSpPr>
        <p:spPr>
          <a:xfrm>
            <a:off x="352800" y="288000"/>
            <a:ext cx="10800000" cy="540000"/>
          </a:xfrm>
        </p:spPr>
        <p:txBody>
          <a:bodyPr>
            <a:noAutofit/>
          </a:bodyPr>
          <a:lstStyle/>
          <a:p>
            <a:r>
              <a:rPr lang="ja-JP" altLang="en-US" sz="3800" dirty="0">
                <a:solidFill>
                  <a:srgbClr val="FF008C"/>
                </a:solidFill>
                <a:latin typeface="Meiryo UI" panose="020B0604030504040204" pitchFamily="50" charset="-128"/>
                <a:ea typeface="Meiryo UI" panose="020B0604030504040204" pitchFamily="50" charset="-128"/>
              </a:rPr>
              <a:t>様々な用途で活用できるデータプラン登場！</a:t>
            </a:r>
            <a:endParaRPr lang="en-US" sz="3800" dirty="0">
              <a:latin typeface="Meiryo UI" panose="020B0604030504040204" pitchFamily="50" charset="-128"/>
              <a:ea typeface="Meiryo UI" panose="020B0604030504040204" pitchFamily="50" charset="-128"/>
            </a:endParaRPr>
          </a:p>
        </p:txBody>
      </p:sp>
      <p:sp>
        <p:nvSpPr>
          <p:cNvPr id="5" name="TextBox 4">
            <a:extLst>
              <a:ext uri="{FF2B5EF4-FFF2-40B4-BE49-F238E27FC236}">
                <a16:creationId xmlns:a16="http://schemas.microsoft.com/office/drawing/2014/main" id="{52A11D96-0689-46DF-87D7-718A2AA07D9A}"/>
              </a:ext>
            </a:extLst>
          </p:cNvPr>
          <p:cNvSpPr txBox="1"/>
          <p:nvPr/>
        </p:nvSpPr>
        <p:spPr bwMode="auto">
          <a:xfrm>
            <a:off x="352800" y="864000"/>
            <a:ext cx="11551700" cy="7211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nSpc>
                <a:spcPct val="120000"/>
              </a:lnSpc>
              <a:spcBef>
                <a:spcPct val="0"/>
              </a:spcBef>
            </a:pPr>
            <a:r>
              <a:rPr lang="ja-JP" altLang="en-US" b="1" dirty="0">
                <a:solidFill>
                  <a:srgbClr val="333333"/>
                </a:solidFill>
                <a:latin typeface="Meiryo UI" panose="020B0604030504040204" pitchFamily="34" charset="-128"/>
                <a:ea typeface="Meiryo UI" panose="020B0604030504040204" pitchFamily="34" charset="-128"/>
              </a:rPr>
              <a:t>✔データ専用</a:t>
            </a:r>
            <a:r>
              <a:rPr lang="en-US" altLang="ja-JP" b="1" dirty="0">
                <a:solidFill>
                  <a:srgbClr val="333333"/>
                </a:solidFill>
                <a:latin typeface="Meiryo UI" panose="020B0604030504040204" pitchFamily="34" charset="-128"/>
                <a:ea typeface="Meiryo UI" panose="020B0604030504040204" pitchFamily="34" charset="-128"/>
              </a:rPr>
              <a:t>SIM</a:t>
            </a:r>
            <a:r>
              <a:rPr lang="ja-JP" altLang="en-US" b="1" dirty="0">
                <a:solidFill>
                  <a:srgbClr val="333333"/>
                </a:solidFill>
                <a:latin typeface="Meiryo UI" panose="020B0604030504040204" pitchFamily="34" charset="-128"/>
                <a:ea typeface="Meiryo UI" panose="020B0604030504040204" pitchFamily="34" charset="-128"/>
              </a:rPr>
              <a:t>で圧倒的低価格！</a:t>
            </a:r>
            <a:endParaRPr lang="en-US" altLang="ja-JP" b="1" dirty="0">
              <a:solidFill>
                <a:srgbClr val="333333"/>
              </a:solidFill>
              <a:latin typeface="Meiryo UI" panose="020B0604030504040204" pitchFamily="34" charset="-128"/>
              <a:ea typeface="Meiryo UI" panose="020B0604030504040204" pitchFamily="34" charset="-128"/>
            </a:endParaRPr>
          </a:p>
          <a:p>
            <a:pPr>
              <a:lnSpc>
                <a:spcPct val="120000"/>
              </a:lnSpc>
              <a:spcBef>
                <a:spcPct val="0"/>
              </a:spcBef>
            </a:pPr>
            <a:r>
              <a:rPr lang="ja-JP" altLang="en-US" b="1" dirty="0">
                <a:solidFill>
                  <a:srgbClr val="333333"/>
                </a:solidFill>
                <a:latin typeface="Meiryo UI" panose="020B0604030504040204" pitchFamily="34" charset="-128"/>
                <a:ea typeface="Meiryo UI" panose="020B0604030504040204" pitchFamily="34" charset="-128"/>
              </a:rPr>
              <a:t>✔ニーズに合わせて様々なソリューションで利用可能</a:t>
            </a:r>
          </a:p>
        </p:txBody>
      </p:sp>
      <p:sp>
        <p:nvSpPr>
          <p:cNvPr id="2" name="正方形/長方形 1">
            <a:extLst>
              <a:ext uri="{FF2B5EF4-FFF2-40B4-BE49-F238E27FC236}">
                <a16:creationId xmlns:a16="http://schemas.microsoft.com/office/drawing/2014/main" id="{FA27A36D-9A9F-55FF-5FAA-BB6C8A1B7D75}"/>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pic>
        <p:nvPicPr>
          <p:cNvPr id="10" name="Content Placeholder 9" descr="A screen shot of a cell phone&#10;&#10;Description automatically generated">
            <a:extLst>
              <a:ext uri="{FF2B5EF4-FFF2-40B4-BE49-F238E27FC236}">
                <a16:creationId xmlns:a16="http://schemas.microsoft.com/office/drawing/2014/main" id="{9F02569D-90CA-5399-FB70-C7A670BC0874}"/>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858621" y="1803273"/>
            <a:ext cx="10473170" cy="3611816"/>
          </a:xfrm>
        </p:spPr>
      </p:pic>
      <p:sp>
        <p:nvSpPr>
          <p:cNvPr id="11" name="TextBox 175">
            <a:extLst>
              <a:ext uri="{FF2B5EF4-FFF2-40B4-BE49-F238E27FC236}">
                <a16:creationId xmlns:a16="http://schemas.microsoft.com/office/drawing/2014/main" id="{E54CFFC3-E3E4-C293-890D-C7C73E144C55}"/>
              </a:ext>
            </a:extLst>
          </p:cNvPr>
          <p:cNvSpPr txBox="1"/>
          <p:nvPr/>
        </p:nvSpPr>
        <p:spPr>
          <a:xfrm>
            <a:off x="233585" y="5517511"/>
            <a:ext cx="11722756" cy="861774"/>
          </a:xfrm>
          <a:prstGeom prst="rect">
            <a:avLst/>
          </a:prstGeom>
          <a:noFill/>
        </p:spPr>
        <p:txBody>
          <a:bodyPr wrap="square" rtlCol="0">
            <a:spAutoFit/>
          </a:bodyPr>
          <a:lstStyle/>
          <a:p>
            <a:r>
              <a:rPr lang="en-US" altLang="ja-JP" sz="1000" dirty="0">
                <a:solidFill>
                  <a:schemeClr val="bg2">
                    <a:lumMod val="25000"/>
                  </a:schemeClr>
                </a:solidFill>
                <a:latin typeface="Meiryo UI" panose="020B0604030504040204" pitchFamily="50" charset="-128"/>
                <a:ea typeface="Meiryo UI" panose="020B0604030504040204" pitchFamily="50" charset="-128"/>
              </a:rPr>
              <a:t>※1</a:t>
            </a:r>
            <a:r>
              <a:rPr lang="ja-JP" altLang="en-US" sz="1000" dirty="0">
                <a:solidFill>
                  <a:schemeClr val="bg2">
                    <a:lumMod val="25000"/>
                  </a:schemeClr>
                </a:solidFill>
                <a:latin typeface="Meiryo UI" panose="020B0604030504040204" pitchFamily="50" charset="-128"/>
                <a:ea typeface="Meiryo UI" panose="020B0604030504040204" pitchFamily="50" charset="-128"/>
              </a:rPr>
              <a:t>　端末代、事務手数料、オプション料金等は別費用となります。</a:t>
            </a:r>
            <a:endParaRPr lang="en-US" altLang="ja-JP" sz="1000" dirty="0">
              <a:solidFill>
                <a:schemeClr val="bg2">
                  <a:lumMod val="25000"/>
                </a:schemeClr>
              </a:solidFill>
              <a:latin typeface="Meiryo UI" panose="020B0604030504040204" pitchFamily="50" charset="-128"/>
              <a:ea typeface="Meiryo UI" panose="020B0604030504040204" pitchFamily="50" charset="-128"/>
            </a:endParaRPr>
          </a:p>
          <a:p>
            <a:r>
              <a:rPr lang="en-US" altLang="ja-JP" sz="1000" dirty="0">
                <a:solidFill>
                  <a:schemeClr val="bg2">
                    <a:lumMod val="25000"/>
                  </a:schemeClr>
                </a:solidFill>
                <a:latin typeface="Meiryo UI" panose="020B0604030504040204" pitchFamily="50" charset="-128"/>
                <a:ea typeface="Meiryo UI" panose="020B0604030504040204" pitchFamily="50" charset="-128"/>
              </a:rPr>
              <a:t>※2</a:t>
            </a:r>
            <a:r>
              <a:rPr lang="ja-JP" altLang="en-US" sz="1000" dirty="0">
                <a:solidFill>
                  <a:schemeClr val="bg2">
                    <a:lumMod val="25000"/>
                  </a:schemeClr>
                </a:solidFill>
                <a:latin typeface="Meiryo UI" panose="020B0604030504040204" pitchFamily="50" charset="-128"/>
                <a:ea typeface="Meiryo UI" panose="020B0604030504040204" pitchFamily="50" charset="-128"/>
              </a:rPr>
              <a:t>　楽天回線エリア内でのデータ通信接続時は、公平にサービスを提供するため通信速度の制御を行う場合があります。パートナー回線エリアは、プラン毎の容量超過後、国内データは最大</a:t>
            </a:r>
            <a:r>
              <a:rPr lang="en-US" altLang="ja-JP" sz="1000" dirty="0">
                <a:solidFill>
                  <a:schemeClr val="bg2">
                    <a:lumMod val="25000"/>
                  </a:schemeClr>
                </a:solidFill>
                <a:latin typeface="Meiryo UI" panose="020B0604030504040204" pitchFamily="50" charset="-128"/>
                <a:ea typeface="Meiryo UI" panose="020B0604030504040204" pitchFamily="50" charset="-128"/>
              </a:rPr>
              <a:t>200kbps</a:t>
            </a:r>
            <a:r>
              <a:rPr lang="ja-JP" altLang="en-US" sz="1000" dirty="0">
                <a:solidFill>
                  <a:schemeClr val="bg2">
                    <a:lumMod val="25000"/>
                  </a:schemeClr>
                </a:solidFill>
                <a:latin typeface="Meiryo UI" panose="020B0604030504040204" pitchFamily="50" charset="-128"/>
                <a:ea typeface="Meiryo UI" panose="020B0604030504040204" pitchFamily="50" charset="-128"/>
              </a:rPr>
              <a:t>、国際データは最大</a:t>
            </a:r>
            <a:r>
              <a:rPr lang="en-US" altLang="ja-JP" sz="1000" dirty="0">
                <a:solidFill>
                  <a:schemeClr val="bg2">
                    <a:lumMod val="25000"/>
                  </a:schemeClr>
                </a:solidFill>
                <a:latin typeface="Meiryo UI" panose="020B0604030504040204" pitchFamily="50" charset="-128"/>
                <a:ea typeface="Meiryo UI" panose="020B0604030504040204" pitchFamily="50" charset="-128"/>
              </a:rPr>
              <a:t>128Kbps</a:t>
            </a:r>
            <a:r>
              <a:rPr lang="ja-JP" altLang="en-US" sz="1000" dirty="0">
                <a:solidFill>
                  <a:schemeClr val="bg2">
                    <a:lumMod val="25000"/>
                  </a:schemeClr>
                </a:solidFill>
                <a:latin typeface="Meiryo UI" panose="020B0604030504040204" pitchFamily="50" charset="-128"/>
                <a:ea typeface="Meiryo UI" panose="020B0604030504040204" pitchFamily="50" charset="-128"/>
              </a:rPr>
              <a:t>で使い放題。各最大データ速度で使用時、動画再生・アプリダウンロード等では、時間がかかる場合あり。通信速度はベストエフォート（規格上の最大速度）であり、実効速度は通信環境・状況により変動します。</a:t>
            </a:r>
          </a:p>
          <a:p>
            <a:r>
              <a:rPr lang="en-US" altLang="ja-JP" sz="1000" dirty="0">
                <a:solidFill>
                  <a:schemeClr val="bg2">
                    <a:lumMod val="25000"/>
                  </a:schemeClr>
                </a:solidFill>
                <a:latin typeface="Meiryo UI" panose="020B0604030504040204" pitchFamily="50" charset="-128"/>
                <a:ea typeface="Meiryo UI" panose="020B0604030504040204" pitchFamily="50" charset="-128"/>
              </a:rPr>
              <a:t>※</a:t>
            </a:r>
            <a:r>
              <a:rPr lang="ja-JP" altLang="en-US" sz="1000" dirty="0">
                <a:solidFill>
                  <a:schemeClr val="bg2">
                    <a:lumMod val="25000"/>
                  </a:schemeClr>
                </a:solidFill>
                <a:latin typeface="Meiryo UI" panose="020B0604030504040204" pitchFamily="50" charset="-128"/>
                <a:ea typeface="Meiryo UI" panose="020B0604030504040204" pitchFamily="50" charset="-128"/>
              </a:rPr>
              <a:t>データプランのお客様は</a:t>
            </a:r>
            <a:r>
              <a:rPr lang="en-US" altLang="ja-JP" sz="1000" dirty="0">
                <a:solidFill>
                  <a:schemeClr val="bg2">
                    <a:lumMod val="25000"/>
                  </a:schemeClr>
                </a:solidFill>
                <a:latin typeface="Meiryo UI" panose="020B0604030504040204" pitchFamily="50" charset="-128"/>
                <a:ea typeface="Meiryo UI" panose="020B0604030504040204" pitchFamily="50" charset="-128"/>
              </a:rPr>
              <a:t>Rakuten Link Office</a:t>
            </a:r>
            <a:r>
              <a:rPr lang="ja-JP" altLang="en-US" sz="1000" dirty="0">
                <a:solidFill>
                  <a:schemeClr val="bg2">
                    <a:lumMod val="25000"/>
                  </a:schemeClr>
                </a:solidFill>
                <a:latin typeface="Meiryo UI" panose="020B0604030504040204" pitchFamily="50" charset="-128"/>
                <a:ea typeface="Meiryo UI" panose="020B0604030504040204" pitchFamily="50" charset="-128"/>
              </a:rPr>
              <a:t>アプリをご利用いただけません。</a:t>
            </a:r>
          </a:p>
          <a:p>
            <a:r>
              <a:rPr lang="en-US" altLang="ja-JP" sz="1000" dirty="0">
                <a:solidFill>
                  <a:schemeClr val="bg2">
                    <a:lumMod val="25000"/>
                  </a:schemeClr>
                </a:solidFill>
                <a:latin typeface="Meiryo UI" panose="020B0604030504040204" pitchFamily="50" charset="-128"/>
                <a:ea typeface="Meiryo UI" panose="020B0604030504040204" pitchFamily="50" charset="-128"/>
              </a:rPr>
              <a:t>※</a:t>
            </a:r>
            <a:r>
              <a:rPr lang="ja-JP" altLang="en-US" sz="1000" dirty="0">
                <a:solidFill>
                  <a:schemeClr val="bg2">
                    <a:lumMod val="25000"/>
                  </a:schemeClr>
                </a:solidFill>
                <a:latin typeface="Meiryo UI" panose="020B0604030504040204" pitchFamily="50" charset="-128"/>
                <a:ea typeface="Meiryo UI" panose="020B0604030504040204" pitchFamily="50" charset="-128"/>
              </a:rPr>
              <a:t>一定期間以上回線のご利用が無い場合は、回線の利用停止または解約をさせていただく場合がございます。</a:t>
            </a:r>
          </a:p>
        </p:txBody>
      </p:sp>
      <p:sp>
        <p:nvSpPr>
          <p:cNvPr id="3" name="TextBox 2">
            <a:extLst>
              <a:ext uri="{FF2B5EF4-FFF2-40B4-BE49-F238E27FC236}">
                <a16:creationId xmlns:a16="http://schemas.microsoft.com/office/drawing/2014/main" id="{332CB62B-34BD-2306-3A52-163FFEE822D0}"/>
              </a:ext>
            </a:extLst>
          </p:cNvPr>
          <p:cNvSpPr txBox="1"/>
          <p:nvPr/>
        </p:nvSpPr>
        <p:spPr bwMode="auto">
          <a:xfrm>
            <a:off x="3360177" y="2721638"/>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latin typeface="Meiryo UI" panose="020B0604030504040204" pitchFamily="50" charset="-128"/>
                <a:ea typeface="Meiryo UI" panose="020B0604030504040204" pitchFamily="50" charset="-128"/>
                <a:cs typeface="+mn-ea"/>
                <a:sym typeface="+mn-lt"/>
              </a:rPr>
              <a:t>※1</a:t>
            </a:r>
            <a:endParaRPr lang="en-US" sz="800" dirty="0">
              <a:latin typeface="Meiryo UI" panose="020B0604030504040204" pitchFamily="50" charset="-128"/>
              <a:ea typeface="Meiryo UI" panose="020B0604030504040204" pitchFamily="50" charset="-128"/>
              <a:cs typeface="+mn-ea"/>
              <a:sym typeface="+mn-lt"/>
            </a:endParaRPr>
          </a:p>
        </p:txBody>
      </p:sp>
      <p:sp>
        <p:nvSpPr>
          <p:cNvPr id="6" name="TextBox 5">
            <a:extLst>
              <a:ext uri="{FF2B5EF4-FFF2-40B4-BE49-F238E27FC236}">
                <a16:creationId xmlns:a16="http://schemas.microsoft.com/office/drawing/2014/main" id="{82752A48-4537-C190-680C-BF6493263F16}"/>
              </a:ext>
            </a:extLst>
          </p:cNvPr>
          <p:cNvSpPr txBox="1"/>
          <p:nvPr/>
        </p:nvSpPr>
        <p:spPr bwMode="auto">
          <a:xfrm>
            <a:off x="7099405" y="2721639"/>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latin typeface="Meiryo UI" panose="020B0604030504040204" pitchFamily="50" charset="-128"/>
                <a:ea typeface="Meiryo UI" panose="020B0604030504040204" pitchFamily="50" charset="-128"/>
                <a:cs typeface="+mn-ea"/>
                <a:sym typeface="+mn-lt"/>
              </a:rPr>
              <a:t>※1</a:t>
            </a:r>
            <a:endParaRPr lang="en-US" sz="800" dirty="0">
              <a:latin typeface="Meiryo UI" panose="020B0604030504040204" pitchFamily="50" charset="-128"/>
              <a:ea typeface="Meiryo UI" panose="020B0604030504040204" pitchFamily="50" charset="-128"/>
              <a:cs typeface="+mn-ea"/>
              <a:sym typeface="+mn-lt"/>
            </a:endParaRPr>
          </a:p>
        </p:txBody>
      </p:sp>
      <p:sp>
        <p:nvSpPr>
          <p:cNvPr id="7" name="TextBox 6">
            <a:extLst>
              <a:ext uri="{FF2B5EF4-FFF2-40B4-BE49-F238E27FC236}">
                <a16:creationId xmlns:a16="http://schemas.microsoft.com/office/drawing/2014/main" id="{B44B7F11-31E6-74F6-D992-A544CB21EA5A}"/>
              </a:ext>
            </a:extLst>
          </p:cNvPr>
          <p:cNvSpPr txBox="1"/>
          <p:nvPr/>
        </p:nvSpPr>
        <p:spPr bwMode="auto">
          <a:xfrm>
            <a:off x="10745641" y="2721639"/>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latin typeface="Meiryo UI" panose="020B0604030504040204" pitchFamily="50" charset="-128"/>
                <a:ea typeface="Meiryo UI" panose="020B0604030504040204" pitchFamily="50" charset="-128"/>
                <a:cs typeface="+mn-ea"/>
                <a:sym typeface="+mn-lt"/>
              </a:rPr>
              <a:t>※1</a:t>
            </a:r>
            <a:endParaRPr lang="en-US" sz="800" dirty="0">
              <a:latin typeface="Meiryo UI" panose="020B0604030504040204" pitchFamily="50" charset="-128"/>
              <a:ea typeface="Meiryo UI" panose="020B0604030504040204" pitchFamily="50" charset="-128"/>
              <a:cs typeface="+mn-ea"/>
              <a:sym typeface="+mn-lt"/>
            </a:endParaRPr>
          </a:p>
        </p:txBody>
      </p:sp>
      <p:sp>
        <p:nvSpPr>
          <p:cNvPr id="13" name="TextBox 12">
            <a:extLst>
              <a:ext uri="{FF2B5EF4-FFF2-40B4-BE49-F238E27FC236}">
                <a16:creationId xmlns:a16="http://schemas.microsoft.com/office/drawing/2014/main" id="{1DA22E41-21CE-25CB-F528-2673C6337B34}"/>
              </a:ext>
            </a:extLst>
          </p:cNvPr>
          <p:cNvSpPr txBox="1"/>
          <p:nvPr/>
        </p:nvSpPr>
        <p:spPr bwMode="auto">
          <a:xfrm>
            <a:off x="3057236" y="2076410"/>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solidFill>
                  <a:schemeClr val="bg1"/>
                </a:solidFill>
                <a:latin typeface="Meiryo UI" panose="020B0604030504040204" pitchFamily="50" charset="-128"/>
                <a:ea typeface="Meiryo UI" panose="020B0604030504040204" pitchFamily="50" charset="-128"/>
                <a:cs typeface="+mn-ea"/>
                <a:sym typeface="+mn-lt"/>
              </a:rPr>
              <a:t>※2</a:t>
            </a:r>
            <a:endParaRPr lang="en-US" sz="800"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14" name="TextBox 13">
            <a:extLst>
              <a:ext uri="{FF2B5EF4-FFF2-40B4-BE49-F238E27FC236}">
                <a16:creationId xmlns:a16="http://schemas.microsoft.com/office/drawing/2014/main" id="{D5CFB2EC-991A-3545-ACE0-BA33C398263B}"/>
              </a:ext>
            </a:extLst>
          </p:cNvPr>
          <p:cNvSpPr txBox="1"/>
          <p:nvPr/>
        </p:nvSpPr>
        <p:spPr bwMode="auto">
          <a:xfrm>
            <a:off x="6728690" y="2076410"/>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solidFill>
                  <a:schemeClr val="bg1"/>
                </a:solidFill>
                <a:latin typeface="Meiryo UI" panose="020B0604030504040204" pitchFamily="50" charset="-128"/>
                <a:ea typeface="Meiryo UI" panose="020B0604030504040204" pitchFamily="50" charset="-128"/>
                <a:cs typeface="+mn-ea"/>
                <a:sym typeface="+mn-lt"/>
              </a:rPr>
              <a:t>※2</a:t>
            </a:r>
            <a:endParaRPr lang="en-US" sz="800"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15" name="TextBox 14">
            <a:extLst>
              <a:ext uri="{FF2B5EF4-FFF2-40B4-BE49-F238E27FC236}">
                <a16:creationId xmlns:a16="http://schemas.microsoft.com/office/drawing/2014/main" id="{C596B85F-3B3B-41A9-286E-87BAE199BE70}"/>
              </a:ext>
            </a:extLst>
          </p:cNvPr>
          <p:cNvSpPr txBox="1"/>
          <p:nvPr/>
        </p:nvSpPr>
        <p:spPr bwMode="auto">
          <a:xfrm>
            <a:off x="10317018" y="2076410"/>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solidFill>
                  <a:schemeClr val="bg1"/>
                </a:solidFill>
                <a:latin typeface="Meiryo UI" panose="020B0604030504040204" pitchFamily="50" charset="-128"/>
                <a:ea typeface="Meiryo UI" panose="020B0604030504040204" pitchFamily="50" charset="-128"/>
                <a:cs typeface="+mn-ea"/>
                <a:sym typeface="+mn-lt"/>
              </a:rPr>
              <a:t>※2</a:t>
            </a:r>
            <a:endParaRPr lang="en-US" sz="800" dirty="0">
              <a:solidFill>
                <a:schemeClr val="bg1"/>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296056826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12FFB-6435-8C05-12C9-FF2BB16521A3}"/>
              </a:ext>
            </a:extLst>
          </p:cNvPr>
          <p:cNvSpPr>
            <a:spLocks noGrp="1"/>
          </p:cNvSpPr>
          <p:nvPr>
            <p:ph type="title"/>
          </p:nvPr>
        </p:nvSpPr>
        <p:spPr>
          <a:xfrm>
            <a:off x="352800" y="288000"/>
            <a:ext cx="10800000" cy="540000"/>
          </a:xfrm>
        </p:spPr>
        <p:txBody>
          <a:bodyPr>
            <a:noAutofit/>
          </a:bodyPr>
          <a:lstStyle/>
          <a:p>
            <a:r>
              <a:rPr lang="ja-JP" altLang="en-US" sz="3600" dirty="0">
                <a:solidFill>
                  <a:schemeClr val="tx1"/>
                </a:solidFill>
                <a:latin typeface="Meiryo UI" panose="020B0604030504040204" pitchFamily="50" charset="-128"/>
                <a:ea typeface="Meiryo UI" panose="020B0604030504040204" pitchFamily="50" charset="-128"/>
              </a:rPr>
              <a:t>音声＋データプランなら、通話もデータ通信も、ひとつに</a:t>
            </a:r>
            <a:endParaRPr lang="en-US" sz="3600" dirty="0">
              <a:solidFill>
                <a:schemeClr val="tx1"/>
              </a:solidFill>
              <a:latin typeface="Meiryo UI" panose="020B0604030504040204" pitchFamily="50" charset="-128"/>
              <a:ea typeface="Meiryo UI" panose="020B0604030504040204" pitchFamily="50" charset="-128"/>
            </a:endParaRPr>
          </a:p>
        </p:txBody>
      </p:sp>
      <p:sp>
        <p:nvSpPr>
          <p:cNvPr id="5" name="TextBox 4">
            <a:extLst>
              <a:ext uri="{FF2B5EF4-FFF2-40B4-BE49-F238E27FC236}">
                <a16:creationId xmlns:a16="http://schemas.microsoft.com/office/drawing/2014/main" id="{52A11D96-0689-46DF-87D7-718A2AA07D9A}"/>
              </a:ext>
            </a:extLst>
          </p:cNvPr>
          <p:cNvSpPr txBox="1"/>
          <p:nvPr/>
        </p:nvSpPr>
        <p:spPr bwMode="auto">
          <a:xfrm>
            <a:off x="352800" y="864000"/>
            <a:ext cx="11551700" cy="7211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nSpc>
                <a:spcPct val="120000"/>
              </a:lnSpc>
              <a:spcBef>
                <a:spcPct val="0"/>
              </a:spcBef>
            </a:pPr>
            <a:r>
              <a:rPr lang="ja-JP" altLang="en-US" b="1" dirty="0">
                <a:solidFill>
                  <a:srgbClr val="333333"/>
                </a:solidFill>
                <a:latin typeface="Meiryo UI" panose="020B0604030504040204" pitchFamily="34" charset="-128"/>
                <a:ea typeface="Meiryo UI" panose="020B0604030504040204" pitchFamily="34" charset="-128"/>
              </a:rPr>
              <a:t>✔</a:t>
            </a:r>
            <a:r>
              <a:rPr lang="en-US" b="1" dirty="0">
                <a:solidFill>
                  <a:srgbClr val="333333"/>
                </a:solidFill>
                <a:latin typeface="Meiryo UI" panose="020B0604030504040204" pitchFamily="34" charset="-128"/>
                <a:ea typeface="Meiryo UI" panose="020B0604030504040204" pitchFamily="34" charset="-128"/>
              </a:rPr>
              <a:t>Rakuten Link Office</a:t>
            </a:r>
            <a:r>
              <a:rPr lang="ja-JP" altLang="en-US" b="1" dirty="0">
                <a:solidFill>
                  <a:srgbClr val="333333"/>
                </a:solidFill>
                <a:latin typeface="Meiryo UI" panose="020B0604030504040204" pitchFamily="34" charset="-128"/>
                <a:ea typeface="Meiryo UI" panose="020B0604030504040204" pitchFamily="34" charset="-128"/>
              </a:rPr>
              <a:t>アプリの利用で国内通話かけ放題</a:t>
            </a:r>
            <a:r>
              <a:rPr lang="en-US" altLang="ja-JP" baseline="-10000" dirty="0">
                <a:solidFill>
                  <a:srgbClr val="333333"/>
                </a:solidFill>
                <a:latin typeface="Meiryo UI" panose="020B0604030504040204" pitchFamily="34" charset="-128"/>
                <a:ea typeface="Meiryo UI" panose="020B0604030504040204" pitchFamily="34" charset="-128"/>
              </a:rPr>
              <a:t>※1</a:t>
            </a:r>
            <a:r>
              <a:rPr lang="ja-JP" altLang="en-US" b="1" dirty="0">
                <a:solidFill>
                  <a:srgbClr val="333333"/>
                </a:solidFill>
                <a:latin typeface="Meiryo UI" panose="020B0604030504040204" pitchFamily="34" charset="-128"/>
                <a:ea typeface="Meiryo UI" panose="020B0604030504040204" pitchFamily="34" charset="-128"/>
              </a:rPr>
              <a:t>　✔海外の対象国と地域ではデータ通信ができる</a:t>
            </a:r>
            <a:endParaRPr lang="en-US" altLang="ja-JP" b="1" dirty="0">
              <a:solidFill>
                <a:srgbClr val="333333"/>
              </a:solidFill>
              <a:latin typeface="Meiryo UI" panose="020B0604030504040204" pitchFamily="34" charset="-128"/>
              <a:ea typeface="Meiryo UI" panose="020B0604030504040204" pitchFamily="34" charset="-128"/>
            </a:endParaRPr>
          </a:p>
          <a:p>
            <a:pPr>
              <a:lnSpc>
                <a:spcPct val="120000"/>
              </a:lnSpc>
              <a:spcBef>
                <a:spcPct val="0"/>
              </a:spcBef>
            </a:pPr>
            <a:r>
              <a:rPr lang="ja-JP" altLang="en-US" b="1" dirty="0">
                <a:solidFill>
                  <a:srgbClr val="333333"/>
                </a:solidFill>
                <a:latin typeface="Meiryo UI" panose="020B0604030504040204" pitchFamily="34" charset="-128"/>
                <a:ea typeface="Meiryo UI" panose="020B0604030504040204" pitchFamily="34" charset="-128"/>
              </a:rPr>
              <a:t>✔ビジネスならではのプランでお客様の用途に合わせてお選びいただけます</a:t>
            </a:r>
          </a:p>
        </p:txBody>
      </p:sp>
      <p:sp>
        <p:nvSpPr>
          <p:cNvPr id="2" name="正方形/長方形 1">
            <a:extLst>
              <a:ext uri="{FF2B5EF4-FFF2-40B4-BE49-F238E27FC236}">
                <a16:creationId xmlns:a16="http://schemas.microsoft.com/office/drawing/2014/main" id="{FA27A36D-9A9F-55FF-5FAA-BB6C8A1B7D75}"/>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 name="TextBox 175">
            <a:extLst>
              <a:ext uri="{FF2B5EF4-FFF2-40B4-BE49-F238E27FC236}">
                <a16:creationId xmlns:a16="http://schemas.microsoft.com/office/drawing/2014/main" id="{C3863EAA-43B2-7E39-C28B-B4123DCCCD52}"/>
              </a:ext>
            </a:extLst>
          </p:cNvPr>
          <p:cNvSpPr txBox="1"/>
          <p:nvPr/>
        </p:nvSpPr>
        <p:spPr>
          <a:xfrm>
            <a:off x="781668" y="5419091"/>
            <a:ext cx="10628665" cy="1384995"/>
          </a:xfrm>
          <a:prstGeom prst="rect">
            <a:avLst/>
          </a:prstGeom>
          <a:noFill/>
        </p:spPr>
        <p:txBody>
          <a:bodyPr wrap="square" rtlCol="0">
            <a:spAutoFit/>
          </a:bodyPr>
          <a:lstStyle/>
          <a:p>
            <a:pPr>
              <a:defRPr/>
            </a:pPr>
            <a:r>
              <a:rPr lang="en-US" altLang="ja-JP" sz="700" dirty="0">
                <a:solidFill>
                  <a:srgbClr val="F0F0F0">
                    <a:lumMod val="25000"/>
                  </a:srgbClr>
                </a:solidFill>
                <a:latin typeface="Meiryo UI" panose="020B0604030504040204" pitchFamily="34" charset="-128"/>
                <a:ea typeface="Meiryo UI" panose="020B0604030504040204" pitchFamily="34" charset="-128"/>
              </a:rPr>
              <a:t>※1</a:t>
            </a:r>
            <a:r>
              <a:rPr lang="ja-JP" altLang="en-US" sz="700" dirty="0">
                <a:solidFill>
                  <a:srgbClr val="F0F0F0">
                    <a:lumMod val="25000"/>
                  </a:srgbClr>
                </a:solidFill>
                <a:latin typeface="Meiryo UI" panose="020B0604030504040204" pitchFamily="34" charset="-128"/>
                <a:ea typeface="Meiryo UI" panose="020B0604030504040204" pitchFamily="34" charset="-128"/>
              </a:rPr>
              <a:t>（</a:t>
            </a:r>
            <a:r>
              <a:rPr lang="en-US" altLang="ja-JP" sz="700" dirty="0">
                <a:solidFill>
                  <a:srgbClr val="F0F0F0">
                    <a:lumMod val="25000"/>
                  </a:srgbClr>
                </a:solidFill>
                <a:latin typeface="Meiryo UI" panose="020B0604030504040204" pitchFamily="34" charset="-128"/>
                <a:ea typeface="Meiryo UI" panose="020B0604030504040204" pitchFamily="34" charset="-128"/>
              </a:rPr>
              <a:t>0180</a:t>
            </a:r>
            <a:r>
              <a:rPr lang="ja-JP" altLang="en-US" sz="700" dirty="0">
                <a:solidFill>
                  <a:srgbClr val="F0F0F0">
                    <a:lumMod val="25000"/>
                  </a:srgbClr>
                </a:solidFill>
                <a:latin typeface="Meiryo UI" panose="020B0604030504040204" pitchFamily="34" charset="-128"/>
                <a:ea typeface="Meiryo UI" panose="020B0604030504040204" pitchFamily="34" charset="-128"/>
              </a:rPr>
              <a:t>）（</a:t>
            </a:r>
            <a:r>
              <a:rPr lang="en-US" altLang="ja-JP" sz="700" dirty="0">
                <a:solidFill>
                  <a:srgbClr val="F0F0F0">
                    <a:lumMod val="25000"/>
                  </a:srgbClr>
                </a:solidFill>
                <a:latin typeface="Meiryo UI" panose="020B0604030504040204" pitchFamily="34" charset="-128"/>
                <a:ea typeface="Meiryo UI" panose="020B0604030504040204" pitchFamily="34" charset="-128"/>
              </a:rPr>
              <a:t>0570</a:t>
            </a:r>
            <a:r>
              <a:rPr lang="ja-JP" altLang="en-US" sz="700" dirty="0">
                <a:solidFill>
                  <a:srgbClr val="F0F0F0">
                    <a:lumMod val="25000"/>
                  </a:srgbClr>
                </a:solidFill>
                <a:latin typeface="Meiryo UI" panose="020B0604030504040204" pitchFamily="34" charset="-128"/>
                <a:ea typeface="Meiryo UI" panose="020B0604030504040204" pitchFamily="34" charset="-128"/>
              </a:rPr>
              <a:t>）などから始まる他社接続サービス、一部特番（</a:t>
            </a:r>
            <a:r>
              <a:rPr lang="en-US" altLang="ja-JP" sz="700" dirty="0">
                <a:solidFill>
                  <a:srgbClr val="F0F0F0">
                    <a:lumMod val="25000"/>
                  </a:srgbClr>
                </a:solidFill>
                <a:latin typeface="Meiryo UI" panose="020B0604030504040204" pitchFamily="34" charset="-128"/>
                <a:ea typeface="Meiryo UI" panose="020B0604030504040204" pitchFamily="34" charset="-128"/>
              </a:rPr>
              <a:t>188</a:t>
            </a:r>
            <a:r>
              <a:rPr lang="ja-JP" altLang="en-US" sz="700" dirty="0">
                <a:solidFill>
                  <a:srgbClr val="F0F0F0">
                    <a:lumMod val="25000"/>
                  </a:srgbClr>
                </a:solidFill>
                <a:latin typeface="Meiryo UI" panose="020B0604030504040204" pitchFamily="34" charset="-128"/>
                <a:ea typeface="Meiryo UI" panose="020B0604030504040204" pitchFamily="34" charset="-128"/>
              </a:rPr>
              <a:t>）への通話については、無料通話の対象外となります。</a:t>
            </a:r>
            <a:r>
              <a:rPr lang="en-US" altLang="ja-JP" sz="700" dirty="0">
                <a:solidFill>
                  <a:srgbClr val="F0F0F0">
                    <a:lumMod val="25000"/>
                  </a:srgbClr>
                </a:solidFill>
                <a:latin typeface="Meiryo UI" panose="020B0604030504040204" pitchFamily="34" charset="-128"/>
                <a:ea typeface="Meiryo UI" panose="020B0604030504040204" pitchFamily="34" charset="-128"/>
              </a:rPr>
              <a:t>Rakuten Link Office</a:t>
            </a:r>
            <a:r>
              <a:rPr lang="ja-JP" altLang="en-US" sz="700" dirty="0">
                <a:solidFill>
                  <a:srgbClr val="F0F0F0">
                    <a:lumMod val="25000"/>
                  </a:srgbClr>
                </a:solidFill>
                <a:latin typeface="Meiryo UI" panose="020B0604030504040204" pitchFamily="34" charset="-128"/>
                <a:ea typeface="Meiryo UI" panose="020B0604030504040204" pitchFamily="34" charset="-128"/>
              </a:rPr>
              <a:t>アプリ未使用時、国内通話は</a:t>
            </a:r>
            <a:r>
              <a:rPr lang="en-US" altLang="ja-JP" sz="700" dirty="0">
                <a:solidFill>
                  <a:srgbClr val="F0F0F0">
                    <a:lumMod val="25000"/>
                  </a:srgbClr>
                </a:solidFill>
                <a:latin typeface="Meiryo UI" panose="020B0604030504040204" pitchFamily="34" charset="-128"/>
                <a:ea typeface="Meiryo UI" panose="020B0604030504040204" pitchFamily="34" charset="-128"/>
              </a:rPr>
              <a:t>30</a:t>
            </a:r>
            <a:r>
              <a:rPr lang="ja-JP" altLang="en-US" sz="700" dirty="0">
                <a:solidFill>
                  <a:srgbClr val="F0F0F0">
                    <a:lumMod val="25000"/>
                  </a:srgbClr>
                </a:solidFill>
                <a:latin typeface="Meiryo UI" panose="020B0604030504040204" pitchFamily="34" charset="-128"/>
                <a:ea typeface="Meiryo UI" panose="020B0604030504040204" pitchFamily="34" charset="-128"/>
              </a:rPr>
              <a:t>秒</a:t>
            </a:r>
            <a:r>
              <a:rPr lang="en-US" altLang="ja-JP" sz="700" dirty="0">
                <a:solidFill>
                  <a:srgbClr val="F0F0F0">
                    <a:lumMod val="25000"/>
                  </a:srgbClr>
                </a:solidFill>
                <a:latin typeface="Meiryo UI" panose="020B0604030504040204" pitchFamily="34" charset="-128"/>
                <a:ea typeface="Meiryo UI" panose="020B0604030504040204" pitchFamily="34" charset="-128"/>
              </a:rPr>
              <a:t>22</a:t>
            </a:r>
            <a:r>
              <a:rPr lang="ja-JP" altLang="en-US" sz="700" dirty="0">
                <a:solidFill>
                  <a:srgbClr val="F0F0F0">
                    <a:lumMod val="25000"/>
                  </a:srgbClr>
                </a:solidFill>
                <a:latin typeface="Meiryo UI" panose="020B0604030504040204" pitchFamily="34" charset="-128"/>
                <a:ea typeface="Meiryo UI" panose="020B0604030504040204" pitchFamily="34" charset="-128"/>
              </a:rPr>
              <a:t>円（税込）。</a:t>
            </a:r>
          </a:p>
          <a:p>
            <a:pPr>
              <a:defRPr/>
            </a:pPr>
            <a:r>
              <a:rPr lang="en-US" altLang="ja-JP" sz="700" dirty="0">
                <a:solidFill>
                  <a:srgbClr val="F0F0F0">
                    <a:lumMod val="25000"/>
                  </a:srgbClr>
                </a:solidFill>
                <a:latin typeface="Meiryo UI" panose="020B0604030504040204" pitchFamily="34" charset="-128"/>
                <a:ea typeface="Meiryo UI" panose="020B0604030504040204" pitchFamily="34" charset="-128"/>
              </a:rPr>
              <a:t>※2</a:t>
            </a:r>
            <a:r>
              <a:rPr lang="ja-JP" altLang="en-US" sz="700" dirty="0">
                <a:solidFill>
                  <a:srgbClr val="F0F0F0">
                    <a:lumMod val="25000"/>
                  </a:srgbClr>
                </a:solidFill>
                <a:latin typeface="Meiryo UI" panose="020B0604030504040204" pitchFamily="34" charset="-128"/>
                <a:ea typeface="Meiryo UI" panose="020B0604030504040204" pitchFamily="34" charset="-128"/>
              </a:rPr>
              <a:t>　端末代、事務手数料、オプション料金、通話料、ユニバーサルサービス料、電話リレー等は別費用となります。</a:t>
            </a:r>
            <a:endParaRPr lang="en-US" altLang="ja-JP" sz="700" dirty="0">
              <a:solidFill>
                <a:srgbClr val="F0F0F0">
                  <a:lumMod val="25000"/>
                </a:srgbClr>
              </a:solidFill>
              <a:latin typeface="Meiryo UI" panose="020B0604030504040204" pitchFamily="34" charset="-128"/>
              <a:ea typeface="Meiryo UI" panose="020B0604030504040204" pitchFamily="34" charset="-128"/>
            </a:endParaRPr>
          </a:p>
          <a:p>
            <a:pPr>
              <a:defRPr/>
            </a:pPr>
            <a:r>
              <a:rPr lang="en-US" altLang="ja-JP" sz="700" dirty="0">
                <a:solidFill>
                  <a:srgbClr val="F0F0F0">
                    <a:lumMod val="25000"/>
                  </a:srgbClr>
                </a:solidFill>
                <a:latin typeface="Meiryo UI" panose="020B0604030504040204" pitchFamily="34" charset="-128"/>
                <a:ea typeface="Meiryo UI" panose="020B0604030504040204" pitchFamily="34" charset="-128"/>
              </a:rPr>
              <a:t>※3</a:t>
            </a:r>
            <a:r>
              <a:rPr lang="ja-JP" altLang="en-US" sz="700" dirty="0">
                <a:solidFill>
                  <a:srgbClr val="F0F0F0">
                    <a:lumMod val="25000"/>
                  </a:srgbClr>
                </a:solidFill>
                <a:latin typeface="Meiryo UI" panose="020B0604030504040204" pitchFamily="34" charset="-128"/>
                <a:ea typeface="Meiryo UI" panose="020B0604030504040204" pitchFamily="34" charset="-128"/>
              </a:rPr>
              <a:t>　楽天回線エリア内でのデータ通信接続時は、公平にサービスを提供するため通信速度の制御を行う場合があります。パートナー回線エリアは、プラン毎の容量超過後、国内データは最大</a:t>
            </a:r>
            <a:r>
              <a:rPr lang="en-US" altLang="ja-JP" sz="700" dirty="0">
                <a:solidFill>
                  <a:srgbClr val="F0F0F0">
                    <a:lumMod val="25000"/>
                  </a:srgbClr>
                </a:solidFill>
                <a:latin typeface="Meiryo UI" panose="020B0604030504040204" pitchFamily="34" charset="-128"/>
                <a:ea typeface="Meiryo UI" panose="020B0604030504040204" pitchFamily="34" charset="-128"/>
              </a:rPr>
              <a:t>200kbps</a:t>
            </a:r>
            <a:r>
              <a:rPr lang="ja-JP" altLang="en-US" sz="700" dirty="0">
                <a:solidFill>
                  <a:srgbClr val="F0F0F0">
                    <a:lumMod val="25000"/>
                  </a:srgbClr>
                </a:solidFill>
                <a:latin typeface="Meiryo UI" panose="020B0604030504040204" pitchFamily="34" charset="-128"/>
                <a:ea typeface="Meiryo UI" panose="020B0604030504040204" pitchFamily="34" charset="-128"/>
              </a:rPr>
              <a:t>、国際データは最大</a:t>
            </a:r>
            <a:r>
              <a:rPr lang="en-US" altLang="ja-JP" sz="700" dirty="0">
                <a:solidFill>
                  <a:srgbClr val="F0F0F0">
                    <a:lumMod val="25000"/>
                  </a:srgbClr>
                </a:solidFill>
                <a:latin typeface="Meiryo UI" panose="020B0604030504040204" pitchFamily="34" charset="-128"/>
                <a:ea typeface="Meiryo UI" panose="020B0604030504040204" pitchFamily="34" charset="-128"/>
              </a:rPr>
              <a:t>128Kbps</a:t>
            </a:r>
            <a:r>
              <a:rPr lang="ja-JP" altLang="en-US" sz="700" dirty="0">
                <a:solidFill>
                  <a:srgbClr val="F0F0F0">
                    <a:lumMod val="25000"/>
                  </a:srgbClr>
                </a:solidFill>
                <a:latin typeface="Meiryo UI" panose="020B0604030504040204" pitchFamily="34" charset="-128"/>
                <a:ea typeface="Meiryo UI" panose="020B0604030504040204" pitchFamily="34" charset="-128"/>
              </a:rPr>
              <a:t>で使い放題。各最大データ速度で使用時、動画再生・アプリダウンロード等では、時間がかかる場合あり。通信速度はベストエフォート（規格上の最大速度）であり、実効速度は通信環境・状況により変動します。</a:t>
            </a:r>
          </a:p>
          <a:p>
            <a:pPr>
              <a:defRPr/>
            </a:pPr>
            <a:r>
              <a:rPr lang="en-US" altLang="ja-JP" sz="700" dirty="0">
                <a:solidFill>
                  <a:srgbClr val="F0F0F0">
                    <a:lumMod val="25000"/>
                  </a:srgbClr>
                </a:solidFill>
                <a:latin typeface="Meiryo UI" panose="020B0604030504040204" pitchFamily="34" charset="-128"/>
                <a:ea typeface="Meiryo UI" panose="020B0604030504040204" pitchFamily="34" charset="-128"/>
              </a:rPr>
              <a:t>※</a:t>
            </a:r>
            <a:r>
              <a:rPr lang="ja-JP" altLang="en-US" sz="700" dirty="0">
                <a:solidFill>
                  <a:srgbClr val="F0F0F0">
                    <a:lumMod val="25000"/>
                  </a:srgbClr>
                </a:solidFill>
                <a:latin typeface="Meiryo UI" panose="020B0604030504040204" pitchFamily="34" charset="-128"/>
                <a:ea typeface="Meiryo UI" panose="020B0604030504040204" pitchFamily="34" charset="-128"/>
              </a:rPr>
              <a:t>　楽天回線エリア外での利用はパートナー回線エリアのデータ容量を消費します。各プラン、パートナー回線データ容量は以下の通りです。</a:t>
            </a:r>
          </a:p>
          <a:p>
            <a:pPr>
              <a:defRPr/>
            </a:pPr>
            <a:r>
              <a:rPr lang="ja-JP" altLang="en-US" sz="700" dirty="0">
                <a:solidFill>
                  <a:srgbClr val="F0F0F0">
                    <a:lumMod val="25000"/>
                  </a:srgbClr>
                </a:solidFill>
                <a:latin typeface="Meiryo UI" panose="020B0604030504040204" pitchFamily="34" charset="-128"/>
                <a:ea typeface="Meiryo UI" panose="020B0604030504040204" pitchFamily="34" charset="-128"/>
              </a:rPr>
              <a:t>﻿　・音声</a:t>
            </a:r>
            <a:r>
              <a:rPr lang="en-US" altLang="ja-JP" sz="700" dirty="0">
                <a:solidFill>
                  <a:srgbClr val="F0F0F0">
                    <a:lumMod val="25000"/>
                  </a:srgbClr>
                </a:solidFill>
                <a:latin typeface="Meiryo UI" panose="020B0604030504040204" pitchFamily="34" charset="-128"/>
                <a:ea typeface="Meiryo UI" panose="020B0604030504040204" pitchFamily="34" charset="-128"/>
              </a:rPr>
              <a:t>+</a:t>
            </a:r>
            <a:r>
              <a:rPr lang="ja-JP" altLang="en-US" sz="700" dirty="0">
                <a:solidFill>
                  <a:srgbClr val="F0F0F0">
                    <a:lumMod val="25000"/>
                  </a:srgbClr>
                </a:solidFill>
                <a:latin typeface="Meiryo UI" panose="020B0604030504040204" pitchFamily="34" charset="-128"/>
                <a:ea typeface="Meiryo UI" panose="020B0604030504040204" pitchFamily="34" charset="-128"/>
              </a:rPr>
              <a:t>データ</a:t>
            </a:r>
            <a:r>
              <a:rPr lang="en-US" altLang="ja-JP" sz="700" dirty="0">
                <a:solidFill>
                  <a:srgbClr val="F0F0F0">
                    <a:lumMod val="25000"/>
                  </a:srgbClr>
                </a:solidFill>
                <a:latin typeface="Meiryo UI" panose="020B0604030504040204" pitchFamily="34" charset="-128"/>
                <a:ea typeface="Meiryo UI" panose="020B0604030504040204" pitchFamily="34" charset="-128"/>
              </a:rPr>
              <a:t>3GB</a:t>
            </a:r>
            <a:r>
              <a:rPr lang="ja-JP" altLang="en-US" sz="700" dirty="0">
                <a:solidFill>
                  <a:srgbClr val="F0F0F0">
                    <a:lumMod val="25000"/>
                  </a:srgbClr>
                </a:solidFill>
                <a:latin typeface="Meiryo UI" panose="020B0604030504040204" pitchFamily="34" charset="-128"/>
                <a:ea typeface="Meiryo UI" panose="020B0604030504040204" pitchFamily="34" charset="-128"/>
              </a:rPr>
              <a:t>時：パートナー回線（国内）</a:t>
            </a:r>
            <a:r>
              <a:rPr lang="en-US" altLang="ja-JP" sz="700" dirty="0">
                <a:solidFill>
                  <a:srgbClr val="F0F0F0">
                    <a:lumMod val="25000"/>
                  </a:srgbClr>
                </a:solidFill>
                <a:latin typeface="Meiryo UI" panose="020B0604030504040204" pitchFamily="34" charset="-128"/>
                <a:ea typeface="Meiryo UI" panose="020B0604030504040204" pitchFamily="34" charset="-128"/>
              </a:rPr>
              <a:t>3GB</a:t>
            </a:r>
            <a:r>
              <a:rPr lang="ja-JP" altLang="en-US" sz="700" dirty="0">
                <a:solidFill>
                  <a:srgbClr val="F0F0F0">
                    <a:lumMod val="25000"/>
                  </a:srgbClr>
                </a:solidFill>
                <a:latin typeface="Meiryo UI" panose="020B0604030504040204" pitchFamily="34" charset="-128"/>
                <a:ea typeface="Meiryo UI" panose="020B0604030504040204" pitchFamily="34" charset="-128"/>
              </a:rPr>
              <a:t>／パートナー回線（海外）</a:t>
            </a:r>
            <a:r>
              <a:rPr lang="en-US" altLang="ja-JP" sz="700" dirty="0">
                <a:solidFill>
                  <a:srgbClr val="F0F0F0">
                    <a:lumMod val="25000"/>
                  </a:srgbClr>
                </a:solidFill>
                <a:latin typeface="Meiryo UI" panose="020B0604030504040204" pitchFamily="34" charset="-128"/>
                <a:ea typeface="Meiryo UI" panose="020B0604030504040204" pitchFamily="34" charset="-128"/>
              </a:rPr>
              <a:t>1GB</a:t>
            </a:r>
          </a:p>
          <a:p>
            <a:pPr>
              <a:defRPr/>
            </a:pPr>
            <a:r>
              <a:rPr lang="ja-JP" altLang="en-US" sz="700" dirty="0">
                <a:solidFill>
                  <a:srgbClr val="F0F0F0">
                    <a:lumMod val="25000"/>
                  </a:srgbClr>
                </a:solidFill>
                <a:latin typeface="Meiryo UI" panose="020B0604030504040204" pitchFamily="34" charset="-128"/>
                <a:ea typeface="Meiryo UI" panose="020B0604030504040204" pitchFamily="34" charset="-128"/>
              </a:rPr>
              <a:t>　・音声</a:t>
            </a:r>
            <a:r>
              <a:rPr lang="en-US" altLang="ja-JP" sz="700" dirty="0">
                <a:solidFill>
                  <a:srgbClr val="F0F0F0">
                    <a:lumMod val="25000"/>
                  </a:srgbClr>
                </a:solidFill>
                <a:latin typeface="Meiryo UI" panose="020B0604030504040204" pitchFamily="34" charset="-128"/>
                <a:ea typeface="Meiryo UI" panose="020B0604030504040204" pitchFamily="34" charset="-128"/>
              </a:rPr>
              <a:t>+</a:t>
            </a:r>
            <a:r>
              <a:rPr lang="ja-JP" altLang="en-US" sz="700" dirty="0">
                <a:solidFill>
                  <a:srgbClr val="F0F0F0">
                    <a:lumMod val="25000"/>
                  </a:srgbClr>
                </a:solidFill>
                <a:latin typeface="Meiryo UI" panose="020B0604030504040204" pitchFamily="34" charset="-128"/>
                <a:ea typeface="Meiryo UI" panose="020B0604030504040204" pitchFamily="34" charset="-128"/>
              </a:rPr>
              <a:t>データ</a:t>
            </a:r>
            <a:r>
              <a:rPr lang="en-US" altLang="ja-JP" sz="700" dirty="0">
                <a:solidFill>
                  <a:srgbClr val="F0F0F0">
                    <a:lumMod val="25000"/>
                  </a:srgbClr>
                </a:solidFill>
                <a:latin typeface="Meiryo UI" panose="020B0604030504040204" pitchFamily="34" charset="-128"/>
                <a:ea typeface="Meiryo UI" panose="020B0604030504040204" pitchFamily="34" charset="-128"/>
              </a:rPr>
              <a:t>5GB</a:t>
            </a:r>
            <a:r>
              <a:rPr lang="ja-JP" altLang="en-US" sz="700" dirty="0">
                <a:solidFill>
                  <a:srgbClr val="F0F0F0">
                    <a:lumMod val="25000"/>
                  </a:srgbClr>
                </a:solidFill>
                <a:latin typeface="Meiryo UI" panose="020B0604030504040204" pitchFamily="34" charset="-128"/>
                <a:ea typeface="Meiryo UI" panose="020B0604030504040204" pitchFamily="34" charset="-128"/>
              </a:rPr>
              <a:t>時：パートナー回線（国内）</a:t>
            </a:r>
            <a:r>
              <a:rPr lang="en-US" altLang="ja-JP" sz="700" dirty="0">
                <a:solidFill>
                  <a:srgbClr val="F0F0F0">
                    <a:lumMod val="25000"/>
                  </a:srgbClr>
                </a:solidFill>
                <a:latin typeface="Meiryo UI" panose="020B0604030504040204" pitchFamily="34" charset="-128"/>
                <a:ea typeface="Meiryo UI" panose="020B0604030504040204" pitchFamily="34" charset="-128"/>
              </a:rPr>
              <a:t>5GB</a:t>
            </a:r>
            <a:r>
              <a:rPr lang="ja-JP" altLang="en-US" sz="700" dirty="0">
                <a:solidFill>
                  <a:srgbClr val="F0F0F0">
                    <a:lumMod val="25000"/>
                  </a:srgbClr>
                </a:solidFill>
                <a:latin typeface="Meiryo UI" panose="020B0604030504040204" pitchFamily="34" charset="-128"/>
                <a:ea typeface="Meiryo UI" panose="020B0604030504040204" pitchFamily="34" charset="-128"/>
              </a:rPr>
              <a:t>／パートナー回線（海外）</a:t>
            </a:r>
            <a:r>
              <a:rPr lang="en-US" altLang="ja-JP" sz="700" dirty="0">
                <a:solidFill>
                  <a:srgbClr val="F0F0F0">
                    <a:lumMod val="25000"/>
                  </a:srgbClr>
                </a:solidFill>
                <a:latin typeface="Meiryo UI" panose="020B0604030504040204" pitchFamily="34" charset="-128"/>
                <a:ea typeface="Meiryo UI" panose="020B0604030504040204" pitchFamily="34" charset="-128"/>
              </a:rPr>
              <a:t>1.5GB</a:t>
            </a:r>
          </a:p>
          <a:p>
            <a:pPr>
              <a:defRPr/>
            </a:pPr>
            <a:r>
              <a:rPr lang="ja-JP" altLang="en-US" sz="700" dirty="0">
                <a:solidFill>
                  <a:srgbClr val="F0F0F0">
                    <a:lumMod val="25000"/>
                  </a:srgbClr>
                </a:solidFill>
                <a:latin typeface="Meiryo UI" panose="020B0604030504040204" pitchFamily="34" charset="-128"/>
                <a:ea typeface="Meiryo UI" panose="020B0604030504040204" pitchFamily="34" charset="-128"/>
              </a:rPr>
              <a:t>　・音声</a:t>
            </a:r>
            <a:r>
              <a:rPr lang="en-US" altLang="ja-JP" sz="700" dirty="0">
                <a:solidFill>
                  <a:srgbClr val="F0F0F0">
                    <a:lumMod val="25000"/>
                  </a:srgbClr>
                </a:solidFill>
                <a:latin typeface="Meiryo UI" panose="020B0604030504040204" pitchFamily="34" charset="-128"/>
                <a:ea typeface="Meiryo UI" panose="020B0604030504040204" pitchFamily="34" charset="-128"/>
              </a:rPr>
              <a:t>+</a:t>
            </a:r>
            <a:r>
              <a:rPr lang="ja-JP" altLang="en-US" sz="700" dirty="0">
                <a:solidFill>
                  <a:srgbClr val="F0F0F0">
                    <a:lumMod val="25000"/>
                  </a:srgbClr>
                </a:solidFill>
                <a:latin typeface="Meiryo UI" panose="020B0604030504040204" pitchFamily="34" charset="-128"/>
                <a:ea typeface="Meiryo UI" panose="020B0604030504040204" pitchFamily="34" charset="-128"/>
              </a:rPr>
              <a:t>データ</a:t>
            </a:r>
            <a:r>
              <a:rPr lang="en-US" altLang="ja-JP" sz="700" dirty="0">
                <a:solidFill>
                  <a:srgbClr val="F0F0F0">
                    <a:lumMod val="25000"/>
                  </a:srgbClr>
                </a:solidFill>
                <a:latin typeface="Meiryo UI" panose="020B0604030504040204" pitchFamily="34" charset="-128"/>
                <a:ea typeface="Meiryo UI" panose="020B0604030504040204" pitchFamily="34" charset="-128"/>
              </a:rPr>
              <a:t>30GB</a:t>
            </a:r>
            <a:r>
              <a:rPr lang="ja-JP" altLang="en-US" sz="700" dirty="0">
                <a:solidFill>
                  <a:srgbClr val="F0F0F0">
                    <a:lumMod val="25000"/>
                  </a:srgbClr>
                </a:solidFill>
                <a:latin typeface="Meiryo UI" panose="020B0604030504040204" pitchFamily="34" charset="-128"/>
                <a:ea typeface="Meiryo UI" panose="020B0604030504040204" pitchFamily="34" charset="-128"/>
              </a:rPr>
              <a:t>時：パートナー回線（国内）</a:t>
            </a:r>
            <a:r>
              <a:rPr lang="en-US" altLang="ja-JP" sz="700" dirty="0">
                <a:solidFill>
                  <a:srgbClr val="F0F0F0">
                    <a:lumMod val="25000"/>
                  </a:srgbClr>
                </a:solidFill>
                <a:latin typeface="Meiryo UI" panose="020B0604030504040204" pitchFamily="34" charset="-128"/>
                <a:ea typeface="Meiryo UI" panose="020B0604030504040204" pitchFamily="34" charset="-128"/>
              </a:rPr>
              <a:t>30GB</a:t>
            </a:r>
            <a:r>
              <a:rPr lang="ja-JP" altLang="en-US" sz="700" dirty="0">
                <a:solidFill>
                  <a:srgbClr val="F0F0F0">
                    <a:lumMod val="25000"/>
                  </a:srgbClr>
                </a:solidFill>
                <a:latin typeface="Meiryo UI" panose="020B0604030504040204" pitchFamily="34" charset="-128"/>
                <a:ea typeface="Meiryo UI" panose="020B0604030504040204" pitchFamily="34" charset="-128"/>
              </a:rPr>
              <a:t>／パートナー回線（海外）</a:t>
            </a:r>
            <a:r>
              <a:rPr lang="en-US" altLang="ja-JP" sz="700" dirty="0">
                <a:solidFill>
                  <a:srgbClr val="F0F0F0">
                    <a:lumMod val="25000"/>
                  </a:srgbClr>
                </a:solidFill>
                <a:latin typeface="Meiryo UI" panose="020B0604030504040204" pitchFamily="34" charset="-128"/>
                <a:ea typeface="Meiryo UI" panose="020B0604030504040204" pitchFamily="34" charset="-128"/>
              </a:rPr>
              <a:t>2GB </a:t>
            </a:r>
            <a:br>
              <a:rPr lang="en-US" altLang="ja-JP" sz="700" dirty="0">
                <a:solidFill>
                  <a:srgbClr val="F0F0F0">
                    <a:lumMod val="25000"/>
                  </a:srgbClr>
                </a:solidFill>
                <a:latin typeface="Meiryo UI" panose="020B0604030504040204" pitchFamily="34" charset="-128"/>
                <a:ea typeface="Meiryo UI" panose="020B0604030504040204" pitchFamily="34" charset="-128"/>
              </a:rPr>
            </a:br>
            <a:r>
              <a:rPr lang="ja-JP" altLang="en-US" sz="700" dirty="0">
                <a:solidFill>
                  <a:srgbClr val="F0F0F0">
                    <a:lumMod val="25000"/>
                  </a:srgbClr>
                </a:solidFill>
                <a:latin typeface="Meiryo UI" panose="020B0604030504040204" pitchFamily="34" charset="-128"/>
                <a:ea typeface="Meiryo UI" panose="020B0604030504040204" pitchFamily="34" charset="-128"/>
              </a:rPr>
              <a:t>　・音声</a:t>
            </a:r>
            <a:r>
              <a:rPr lang="en-US" altLang="ja-JP" sz="700" dirty="0">
                <a:solidFill>
                  <a:srgbClr val="F0F0F0">
                    <a:lumMod val="25000"/>
                  </a:srgbClr>
                </a:solidFill>
                <a:latin typeface="Meiryo UI" panose="020B0604030504040204" pitchFamily="34" charset="-128"/>
                <a:ea typeface="Meiryo UI" panose="020B0604030504040204" pitchFamily="34" charset="-128"/>
              </a:rPr>
              <a:t>+</a:t>
            </a:r>
            <a:r>
              <a:rPr lang="ja-JP" altLang="en-US" sz="700" dirty="0">
                <a:solidFill>
                  <a:srgbClr val="F0F0F0">
                    <a:lumMod val="25000"/>
                  </a:srgbClr>
                </a:solidFill>
                <a:latin typeface="Meiryo UI" panose="020B0604030504040204" pitchFamily="34" charset="-128"/>
                <a:ea typeface="Meiryo UI" panose="020B0604030504040204" pitchFamily="34" charset="-128"/>
              </a:rPr>
              <a:t>データ無制限時：パートナー回線データ容量無制限／パートナー回線（海外）</a:t>
            </a:r>
            <a:r>
              <a:rPr lang="en-US" altLang="ja-JP" sz="700" dirty="0">
                <a:solidFill>
                  <a:srgbClr val="F0F0F0">
                    <a:lumMod val="25000"/>
                  </a:srgbClr>
                </a:solidFill>
                <a:latin typeface="Meiryo UI" panose="020B0604030504040204" pitchFamily="34" charset="-128"/>
                <a:ea typeface="Meiryo UI" panose="020B0604030504040204" pitchFamily="34" charset="-128"/>
              </a:rPr>
              <a:t>2GB</a:t>
            </a:r>
          </a:p>
          <a:p>
            <a:pPr>
              <a:defRPr/>
            </a:pPr>
            <a:r>
              <a:rPr lang="en-US" altLang="ja-JP" sz="700" dirty="0">
                <a:solidFill>
                  <a:srgbClr val="F0F0F0">
                    <a:lumMod val="25000"/>
                  </a:srgbClr>
                </a:solidFill>
                <a:latin typeface="Meiryo UI" panose="020B0604030504040204" pitchFamily="34" charset="-128"/>
                <a:ea typeface="Meiryo UI" panose="020B0604030504040204" pitchFamily="34" charset="-128"/>
              </a:rPr>
              <a:t>※</a:t>
            </a:r>
            <a:r>
              <a:rPr lang="ja-JP" altLang="en-US" sz="700" dirty="0">
                <a:solidFill>
                  <a:srgbClr val="F0F0F0">
                    <a:lumMod val="25000"/>
                  </a:srgbClr>
                </a:solidFill>
                <a:latin typeface="Meiryo UI" panose="020B0604030504040204" pitchFamily="34" charset="-128"/>
                <a:ea typeface="Meiryo UI" panose="020B0604030504040204" pitchFamily="34" charset="-128"/>
              </a:rPr>
              <a:t>　音声</a:t>
            </a:r>
            <a:r>
              <a:rPr lang="en-US" altLang="ja-JP" sz="700" dirty="0">
                <a:solidFill>
                  <a:srgbClr val="F0F0F0">
                    <a:lumMod val="25000"/>
                  </a:srgbClr>
                </a:solidFill>
                <a:latin typeface="Meiryo UI" panose="020B0604030504040204" pitchFamily="34" charset="-128"/>
                <a:ea typeface="Meiryo UI" panose="020B0604030504040204" pitchFamily="34" charset="-128"/>
              </a:rPr>
              <a:t>+</a:t>
            </a:r>
            <a:r>
              <a:rPr lang="ja-JP" altLang="en-US" sz="700" dirty="0">
                <a:solidFill>
                  <a:srgbClr val="F0F0F0">
                    <a:lumMod val="25000"/>
                  </a:srgbClr>
                </a:solidFill>
                <a:latin typeface="Meiryo UI" panose="020B0604030504040204" pitchFamily="34" charset="-128"/>
                <a:ea typeface="Meiryo UI" panose="020B0604030504040204" pitchFamily="34" charset="-128"/>
              </a:rPr>
              <a:t>データ無制限についてはプランデータ利用量が大容量になる場合、また当社設備に影響をおよぼすと当社が判断した場合は、通信を制限または切断することがあります。</a:t>
            </a:r>
            <a:br>
              <a:rPr lang="ja-JP" altLang="en-US" sz="700" dirty="0">
                <a:solidFill>
                  <a:srgbClr val="F0F0F0">
                    <a:lumMod val="25000"/>
                  </a:srgbClr>
                </a:solidFill>
                <a:latin typeface="Meiryo UI" panose="020B0604030504040204" pitchFamily="34" charset="-128"/>
                <a:ea typeface="Meiryo UI" panose="020B0604030504040204" pitchFamily="34" charset="-128"/>
              </a:rPr>
            </a:br>
            <a:r>
              <a:rPr lang="en-US" altLang="ja-JP" sz="700" dirty="0">
                <a:solidFill>
                  <a:srgbClr val="F0F0F0">
                    <a:lumMod val="25000"/>
                  </a:srgbClr>
                </a:solidFill>
                <a:latin typeface="Meiryo UI" panose="020B0604030504040204" pitchFamily="34" charset="-128"/>
                <a:ea typeface="Meiryo UI" panose="020B0604030504040204" pitchFamily="34" charset="-128"/>
              </a:rPr>
              <a:t>※</a:t>
            </a:r>
            <a:r>
              <a:rPr lang="ja-JP" altLang="en-US" sz="700" dirty="0">
                <a:solidFill>
                  <a:srgbClr val="F0F0F0">
                    <a:lumMod val="25000"/>
                  </a:srgbClr>
                </a:solidFill>
                <a:latin typeface="Meiryo UI" panose="020B0604030504040204" pitchFamily="34" charset="-128"/>
                <a:ea typeface="Meiryo UI" panose="020B0604030504040204" pitchFamily="34" charset="-128"/>
              </a:rPr>
              <a:t>　</a:t>
            </a:r>
            <a:r>
              <a:rPr lang="en-US" altLang="ja-JP" sz="700" dirty="0">
                <a:solidFill>
                  <a:srgbClr val="F0F0F0">
                    <a:lumMod val="25000"/>
                  </a:srgbClr>
                </a:solidFill>
                <a:latin typeface="Meiryo UI" panose="020B0604030504040204" pitchFamily="34" charset="-128"/>
                <a:ea typeface="Meiryo UI" panose="020B0604030504040204" pitchFamily="34" charset="-128"/>
              </a:rPr>
              <a:t>Rakuten Link Office</a:t>
            </a:r>
            <a:r>
              <a:rPr lang="ja-JP" altLang="en-US" sz="700" dirty="0">
                <a:solidFill>
                  <a:srgbClr val="F0F0F0">
                    <a:lumMod val="25000"/>
                  </a:srgbClr>
                </a:solidFill>
                <a:latin typeface="Meiryo UI" panose="020B0604030504040204" pitchFamily="34" charset="-128"/>
                <a:ea typeface="Meiryo UI" panose="020B0604030504040204" pitchFamily="34" charset="-128"/>
              </a:rPr>
              <a:t>アプリを利用した際のデータ通信は、パートナー回線エリアの高速データ容量としてカウントせず、高速データ容量を超えた場合でも速度制限なくご利用いただけます。なお、この点は変更になる場合があります。</a:t>
            </a:r>
          </a:p>
          <a:p>
            <a:pPr>
              <a:defRPr/>
            </a:pPr>
            <a:r>
              <a:rPr lang="en-US" altLang="ja-JP" sz="700" dirty="0">
                <a:solidFill>
                  <a:srgbClr val="F0F0F0">
                    <a:lumMod val="25000"/>
                  </a:srgbClr>
                </a:solidFill>
                <a:latin typeface="Meiryo UI" panose="020B0604030504040204" pitchFamily="34" charset="-128"/>
                <a:ea typeface="Meiryo UI" panose="020B0604030504040204" pitchFamily="34" charset="-128"/>
              </a:rPr>
              <a:t>※</a:t>
            </a:r>
            <a:r>
              <a:rPr lang="ja-JP" altLang="en-US" sz="700" dirty="0">
                <a:solidFill>
                  <a:srgbClr val="F0F0F0">
                    <a:lumMod val="25000"/>
                  </a:srgbClr>
                </a:solidFill>
                <a:latin typeface="Meiryo UI" panose="020B0604030504040204" pitchFamily="34" charset="-128"/>
                <a:ea typeface="Meiryo UI" panose="020B0604030504040204" pitchFamily="34" charset="-128"/>
              </a:rPr>
              <a:t>　一定期間以上回線のご利用が無い場合は、回線の利用停止または解約をさせていただく場合がございます。</a:t>
            </a:r>
          </a:p>
        </p:txBody>
      </p:sp>
      <p:pic>
        <p:nvPicPr>
          <p:cNvPr id="6" name="Picture 5" descr="Screens screenshot of a phone&#10;&#10;Description automatically generated">
            <a:extLst>
              <a:ext uri="{FF2B5EF4-FFF2-40B4-BE49-F238E27FC236}">
                <a16:creationId xmlns:a16="http://schemas.microsoft.com/office/drawing/2014/main" id="{49E62C86-A909-C383-BA7F-3010BCA8D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82" y="1711197"/>
            <a:ext cx="11083636" cy="3435607"/>
          </a:xfrm>
          <a:prstGeom prst="rect">
            <a:avLst/>
          </a:prstGeom>
        </p:spPr>
      </p:pic>
      <p:sp>
        <p:nvSpPr>
          <p:cNvPr id="9" name="TextBox 8">
            <a:extLst>
              <a:ext uri="{FF2B5EF4-FFF2-40B4-BE49-F238E27FC236}">
                <a16:creationId xmlns:a16="http://schemas.microsoft.com/office/drawing/2014/main" id="{847E2849-9C2F-7FCD-D4A6-F2010BF28509}"/>
              </a:ext>
            </a:extLst>
          </p:cNvPr>
          <p:cNvSpPr txBox="1"/>
          <p:nvPr/>
        </p:nvSpPr>
        <p:spPr bwMode="auto">
          <a:xfrm>
            <a:off x="2538141" y="2989492"/>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latin typeface="Meiryo UI" panose="020B0604030504040204" pitchFamily="50" charset="-128"/>
                <a:ea typeface="Meiryo UI" panose="020B0604030504040204" pitchFamily="50" charset="-128"/>
                <a:cs typeface="+mn-ea"/>
                <a:sym typeface="+mn-lt"/>
              </a:rPr>
              <a:t>※2</a:t>
            </a:r>
            <a:endParaRPr lang="en-US" sz="800" dirty="0">
              <a:latin typeface="Meiryo UI" panose="020B0604030504040204" pitchFamily="50" charset="-128"/>
              <a:ea typeface="Meiryo UI" panose="020B0604030504040204" pitchFamily="50" charset="-128"/>
              <a:cs typeface="+mn-ea"/>
              <a:sym typeface="+mn-lt"/>
            </a:endParaRPr>
          </a:p>
        </p:txBody>
      </p:sp>
      <p:sp>
        <p:nvSpPr>
          <p:cNvPr id="12" name="TextBox 11">
            <a:extLst>
              <a:ext uri="{FF2B5EF4-FFF2-40B4-BE49-F238E27FC236}">
                <a16:creationId xmlns:a16="http://schemas.microsoft.com/office/drawing/2014/main" id="{BC09FEE2-401A-83D1-AD28-FB85CBE095F9}"/>
              </a:ext>
            </a:extLst>
          </p:cNvPr>
          <p:cNvSpPr txBox="1"/>
          <p:nvPr/>
        </p:nvSpPr>
        <p:spPr bwMode="auto">
          <a:xfrm>
            <a:off x="5359850" y="2989491"/>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latin typeface="Meiryo UI" panose="020B0604030504040204" pitchFamily="50" charset="-128"/>
                <a:ea typeface="Meiryo UI" panose="020B0604030504040204" pitchFamily="50" charset="-128"/>
                <a:cs typeface="+mn-ea"/>
                <a:sym typeface="+mn-lt"/>
              </a:rPr>
              <a:t>※2</a:t>
            </a:r>
            <a:endParaRPr lang="en-US" sz="800" dirty="0">
              <a:latin typeface="Meiryo UI" panose="020B0604030504040204" pitchFamily="50" charset="-128"/>
              <a:ea typeface="Meiryo UI" panose="020B0604030504040204" pitchFamily="50" charset="-128"/>
              <a:cs typeface="+mn-ea"/>
              <a:sym typeface="+mn-lt"/>
            </a:endParaRPr>
          </a:p>
        </p:txBody>
      </p:sp>
      <p:sp>
        <p:nvSpPr>
          <p:cNvPr id="13" name="TextBox 12">
            <a:extLst>
              <a:ext uri="{FF2B5EF4-FFF2-40B4-BE49-F238E27FC236}">
                <a16:creationId xmlns:a16="http://schemas.microsoft.com/office/drawing/2014/main" id="{E9E34AA0-F291-D016-0053-FAE30AE7141E}"/>
              </a:ext>
            </a:extLst>
          </p:cNvPr>
          <p:cNvSpPr txBox="1"/>
          <p:nvPr/>
        </p:nvSpPr>
        <p:spPr bwMode="auto">
          <a:xfrm>
            <a:off x="8189416" y="2989491"/>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latin typeface="Meiryo UI" panose="020B0604030504040204" pitchFamily="50" charset="-128"/>
                <a:ea typeface="Meiryo UI" panose="020B0604030504040204" pitchFamily="50" charset="-128"/>
                <a:cs typeface="+mn-ea"/>
                <a:sym typeface="+mn-lt"/>
              </a:rPr>
              <a:t>※2</a:t>
            </a:r>
            <a:endParaRPr lang="en-US" sz="800" dirty="0">
              <a:latin typeface="Meiryo UI" panose="020B0604030504040204" pitchFamily="50" charset="-128"/>
              <a:ea typeface="Meiryo UI" panose="020B0604030504040204" pitchFamily="50" charset="-128"/>
              <a:cs typeface="+mn-ea"/>
              <a:sym typeface="+mn-lt"/>
            </a:endParaRPr>
          </a:p>
        </p:txBody>
      </p:sp>
      <p:sp>
        <p:nvSpPr>
          <p:cNvPr id="14" name="TextBox 13">
            <a:extLst>
              <a:ext uri="{FF2B5EF4-FFF2-40B4-BE49-F238E27FC236}">
                <a16:creationId xmlns:a16="http://schemas.microsoft.com/office/drawing/2014/main" id="{CF4F78E3-EAEC-271D-AD62-FD2C9A8188D2}"/>
              </a:ext>
            </a:extLst>
          </p:cNvPr>
          <p:cNvSpPr txBox="1"/>
          <p:nvPr/>
        </p:nvSpPr>
        <p:spPr bwMode="auto">
          <a:xfrm>
            <a:off x="11018982" y="2989490"/>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latin typeface="Meiryo UI" panose="020B0604030504040204" pitchFamily="50" charset="-128"/>
                <a:ea typeface="Meiryo UI" panose="020B0604030504040204" pitchFamily="50" charset="-128"/>
                <a:cs typeface="+mn-ea"/>
                <a:sym typeface="+mn-lt"/>
              </a:rPr>
              <a:t>※2</a:t>
            </a:r>
            <a:endParaRPr lang="en-US" sz="800" dirty="0">
              <a:latin typeface="Meiryo UI" panose="020B0604030504040204" pitchFamily="50" charset="-128"/>
              <a:ea typeface="Meiryo UI" panose="020B0604030504040204" pitchFamily="50" charset="-128"/>
              <a:cs typeface="+mn-ea"/>
              <a:sym typeface="+mn-lt"/>
            </a:endParaRPr>
          </a:p>
        </p:txBody>
      </p:sp>
      <p:sp>
        <p:nvSpPr>
          <p:cNvPr id="15" name="TextBox 14">
            <a:extLst>
              <a:ext uri="{FF2B5EF4-FFF2-40B4-BE49-F238E27FC236}">
                <a16:creationId xmlns:a16="http://schemas.microsoft.com/office/drawing/2014/main" id="{B1C27B13-1807-9136-AAE2-FEB65AAB6491}"/>
              </a:ext>
            </a:extLst>
          </p:cNvPr>
          <p:cNvSpPr txBox="1"/>
          <p:nvPr/>
        </p:nvSpPr>
        <p:spPr bwMode="auto">
          <a:xfrm>
            <a:off x="2376504" y="2488339"/>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solidFill>
                  <a:schemeClr val="bg1"/>
                </a:solidFill>
                <a:latin typeface="Meiryo UI" panose="020B0604030504040204" pitchFamily="50" charset="-128"/>
                <a:ea typeface="Meiryo UI" panose="020B0604030504040204" pitchFamily="50" charset="-128"/>
                <a:cs typeface="+mn-ea"/>
                <a:sym typeface="+mn-lt"/>
              </a:rPr>
              <a:t>※3</a:t>
            </a:r>
            <a:endParaRPr lang="en-US" sz="800"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16" name="TextBox 15">
            <a:extLst>
              <a:ext uri="{FF2B5EF4-FFF2-40B4-BE49-F238E27FC236}">
                <a16:creationId xmlns:a16="http://schemas.microsoft.com/office/drawing/2014/main" id="{6ED91F27-876C-5A38-BA76-DF5EC2720A17}"/>
              </a:ext>
            </a:extLst>
          </p:cNvPr>
          <p:cNvSpPr txBox="1"/>
          <p:nvPr/>
        </p:nvSpPr>
        <p:spPr bwMode="auto">
          <a:xfrm>
            <a:off x="5198213" y="2488338"/>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solidFill>
                  <a:schemeClr val="bg1"/>
                </a:solidFill>
                <a:latin typeface="Meiryo UI" panose="020B0604030504040204" pitchFamily="50" charset="-128"/>
                <a:ea typeface="Meiryo UI" panose="020B0604030504040204" pitchFamily="50" charset="-128"/>
                <a:cs typeface="+mn-ea"/>
                <a:sym typeface="+mn-lt"/>
              </a:rPr>
              <a:t>※3</a:t>
            </a:r>
            <a:endParaRPr lang="en-US" sz="800"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17" name="TextBox 16">
            <a:extLst>
              <a:ext uri="{FF2B5EF4-FFF2-40B4-BE49-F238E27FC236}">
                <a16:creationId xmlns:a16="http://schemas.microsoft.com/office/drawing/2014/main" id="{59742F81-5DC5-98A8-73F3-8AA92455C786}"/>
              </a:ext>
            </a:extLst>
          </p:cNvPr>
          <p:cNvSpPr txBox="1"/>
          <p:nvPr/>
        </p:nvSpPr>
        <p:spPr bwMode="auto">
          <a:xfrm>
            <a:off x="8111597" y="2488339"/>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solidFill>
                  <a:schemeClr val="bg1"/>
                </a:solidFill>
                <a:latin typeface="Meiryo UI" panose="020B0604030504040204" pitchFamily="50" charset="-128"/>
                <a:ea typeface="Meiryo UI" panose="020B0604030504040204" pitchFamily="50" charset="-128"/>
                <a:cs typeface="+mn-ea"/>
                <a:sym typeface="+mn-lt"/>
              </a:rPr>
              <a:t>※3</a:t>
            </a:r>
            <a:endParaRPr lang="en-US" sz="800"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18" name="TextBox 17">
            <a:extLst>
              <a:ext uri="{FF2B5EF4-FFF2-40B4-BE49-F238E27FC236}">
                <a16:creationId xmlns:a16="http://schemas.microsoft.com/office/drawing/2014/main" id="{3EC29F0C-2F14-E6E5-D0D6-DE17918084F8}"/>
              </a:ext>
            </a:extLst>
          </p:cNvPr>
          <p:cNvSpPr txBox="1"/>
          <p:nvPr/>
        </p:nvSpPr>
        <p:spPr bwMode="auto">
          <a:xfrm>
            <a:off x="10941163" y="2488338"/>
            <a:ext cx="618836" cy="138545"/>
          </a:xfrm>
          <a:prstGeom prst="rect">
            <a:avLst/>
          </a:prstGeom>
          <a:noFill/>
          <a:ln w="9525">
            <a:noFill/>
            <a:miter lim="800000"/>
            <a:headEnd/>
            <a:tailEnd/>
          </a:ln>
        </p:spPr>
        <p:txBody>
          <a:bodyPr wrap="square" lIns="91440" tIns="45720" rIns="91440" bIns="45720" rtlCol="0" anchor="b" anchorCtr="0">
            <a:noAutofit/>
          </a:bodyPr>
          <a:lstStyle/>
          <a:p>
            <a:pPr algn="l">
              <a:lnSpc>
                <a:spcPct val="120000"/>
              </a:lnSpc>
              <a:spcBef>
                <a:spcPct val="0"/>
              </a:spcBef>
            </a:pPr>
            <a:r>
              <a:rPr lang="en-US" altLang="ja-JP" sz="800" dirty="0">
                <a:solidFill>
                  <a:schemeClr val="bg1"/>
                </a:solidFill>
                <a:latin typeface="Meiryo UI" panose="020B0604030504040204" pitchFamily="50" charset="-128"/>
                <a:ea typeface="Meiryo UI" panose="020B0604030504040204" pitchFamily="50" charset="-128"/>
                <a:cs typeface="+mn-ea"/>
                <a:sym typeface="+mn-lt"/>
              </a:rPr>
              <a:t>※3</a:t>
            </a:r>
            <a:endParaRPr lang="en-US" sz="800" dirty="0">
              <a:solidFill>
                <a:schemeClr val="bg1"/>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40760607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43AE5269-E61B-D0CB-D327-5ED62F036AB6}"/>
              </a:ext>
            </a:extLst>
          </p:cNvPr>
          <p:cNvPicPr>
            <a:picLocks noChangeAspect="1"/>
          </p:cNvPicPr>
          <p:nvPr/>
        </p:nvPicPr>
        <p:blipFill>
          <a:blip r:embed="rId3"/>
          <a:stretch>
            <a:fillRect/>
          </a:stretch>
        </p:blipFill>
        <p:spPr>
          <a:xfrm>
            <a:off x="10048367" y="4375834"/>
            <a:ext cx="894805" cy="836205"/>
          </a:xfrm>
          <a:prstGeom prst="rect">
            <a:avLst/>
          </a:prstGeom>
        </p:spPr>
      </p:pic>
      <p:sp>
        <p:nvSpPr>
          <p:cNvPr id="5" name="TextBox 3">
            <a:extLst>
              <a:ext uri="{FF2B5EF4-FFF2-40B4-BE49-F238E27FC236}">
                <a16:creationId xmlns:a16="http://schemas.microsoft.com/office/drawing/2014/main" id="{85592C0E-1040-355F-324C-CEA43B6942DB}"/>
              </a:ext>
            </a:extLst>
          </p:cNvPr>
          <p:cNvSpPr txBox="1"/>
          <p:nvPr/>
        </p:nvSpPr>
        <p:spPr>
          <a:xfrm>
            <a:off x="677266" y="5920368"/>
            <a:ext cx="10689981" cy="400110"/>
          </a:xfrm>
          <a:prstGeom prst="rect">
            <a:avLst/>
          </a:prstGeom>
          <a:noFill/>
        </p:spPr>
        <p:txBody>
          <a:bodyPr wrap="square" rtlCol="0">
            <a:spAutoFit/>
          </a:bodyPr>
          <a:lstStyle/>
          <a:p>
            <a:pPr>
              <a:defRPr/>
            </a:pPr>
            <a:r>
              <a:rPr lang="en-US" altLang="ja-JP" sz="1000">
                <a:solidFill>
                  <a:srgbClr val="F0F0F0">
                    <a:lumMod val="25000"/>
                  </a:srgbClr>
                </a:solidFill>
                <a:latin typeface="Meiryo UI" panose="020B0604030504040204" pitchFamily="34" charset="-128"/>
                <a:ea typeface="Meiryo UI" panose="020B0604030504040204" pitchFamily="34" charset="-128"/>
                <a:sym typeface="+mn-lt"/>
              </a:rPr>
              <a:t>※1 </a:t>
            </a:r>
            <a:r>
              <a:rPr lang="ja-JP" altLang="en-US" sz="1000">
                <a:solidFill>
                  <a:srgbClr val="F0F0F0">
                    <a:lumMod val="25000"/>
                  </a:srgbClr>
                </a:solidFill>
                <a:latin typeface="Meiryo UI" panose="020B0604030504040204" pitchFamily="34" charset="-128"/>
                <a:ea typeface="Meiryo UI" panose="020B0604030504040204" pitchFamily="34" charset="-128"/>
                <a:sym typeface="+mn-lt"/>
              </a:rPr>
              <a:t>海外の対象国と地域からであれば、日本国内へは無料で電話がかけられます。</a:t>
            </a:r>
            <a:endParaRPr lang="en-US" altLang="ja-JP" sz="1000">
              <a:solidFill>
                <a:srgbClr val="F0F0F0">
                  <a:lumMod val="25000"/>
                </a:srgbClr>
              </a:solidFill>
              <a:latin typeface="Meiryo UI" panose="020B0604030504040204" pitchFamily="34" charset="-128"/>
              <a:ea typeface="Meiryo UI" panose="020B0604030504040204" pitchFamily="34" charset="-128"/>
              <a:sym typeface="+mn-lt"/>
            </a:endParaRPr>
          </a:p>
          <a:p>
            <a:pPr>
              <a:defRPr/>
            </a:pPr>
            <a:r>
              <a:rPr lang="en-US" altLang="ja-JP" sz="1000">
                <a:solidFill>
                  <a:srgbClr val="F0F0F0">
                    <a:lumMod val="25000"/>
                  </a:srgbClr>
                </a:solidFill>
                <a:latin typeface="Meiryo UI" panose="020B0604030504040204" pitchFamily="34" charset="-128"/>
                <a:ea typeface="Meiryo UI" panose="020B0604030504040204" pitchFamily="34" charset="-128"/>
                <a:sym typeface="+mn-lt"/>
              </a:rPr>
              <a:t>※</a:t>
            </a:r>
            <a:r>
              <a:rPr lang="ja-JP" altLang="en-US" sz="1000">
                <a:solidFill>
                  <a:srgbClr val="F0F0F0">
                    <a:lumMod val="25000"/>
                  </a:srgbClr>
                </a:solidFill>
                <a:latin typeface="Meiryo UI" panose="020B0604030504040204" pitchFamily="34" charset="-128"/>
                <a:ea typeface="Meiryo UI" panose="020B0604030504040204" pitchFamily="34" charset="-128"/>
                <a:sym typeface="+mn-lt"/>
              </a:rPr>
              <a:t>（</a:t>
            </a:r>
            <a:r>
              <a:rPr lang="en-US" altLang="ja-JP" sz="1000">
                <a:solidFill>
                  <a:srgbClr val="F0F0F0">
                    <a:lumMod val="25000"/>
                  </a:srgbClr>
                </a:solidFill>
                <a:latin typeface="Meiryo UI" panose="020B0604030504040204" pitchFamily="34" charset="-128"/>
                <a:ea typeface="Meiryo UI" panose="020B0604030504040204" pitchFamily="34" charset="-128"/>
                <a:sym typeface="+mn-lt"/>
              </a:rPr>
              <a:t>0180</a:t>
            </a:r>
            <a:r>
              <a:rPr lang="ja-JP" altLang="en-US" sz="1000">
                <a:solidFill>
                  <a:srgbClr val="F0F0F0">
                    <a:lumMod val="25000"/>
                  </a:srgbClr>
                </a:solidFill>
                <a:latin typeface="Meiryo UI" panose="020B0604030504040204" pitchFamily="34" charset="-128"/>
                <a:ea typeface="Meiryo UI" panose="020B0604030504040204" pitchFamily="34" charset="-128"/>
                <a:sym typeface="+mn-lt"/>
              </a:rPr>
              <a:t>）（</a:t>
            </a:r>
            <a:r>
              <a:rPr lang="en-US" altLang="ja-JP" sz="1000">
                <a:solidFill>
                  <a:srgbClr val="F0F0F0">
                    <a:lumMod val="25000"/>
                  </a:srgbClr>
                </a:solidFill>
                <a:latin typeface="Meiryo UI" panose="020B0604030504040204" pitchFamily="34" charset="-128"/>
                <a:ea typeface="Meiryo UI" panose="020B0604030504040204" pitchFamily="34" charset="-128"/>
                <a:sym typeface="+mn-lt"/>
              </a:rPr>
              <a:t>0570</a:t>
            </a:r>
            <a:r>
              <a:rPr lang="ja-JP" altLang="en-US" sz="1000">
                <a:solidFill>
                  <a:srgbClr val="F0F0F0">
                    <a:lumMod val="25000"/>
                  </a:srgbClr>
                </a:solidFill>
                <a:latin typeface="Meiryo UI" panose="020B0604030504040204" pitchFamily="34" charset="-128"/>
                <a:ea typeface="Meiryo UI" panose="020B0604030504040204" pitchFamily="34" charset="-128"/>
                <a:sym typeface="+mn-lt"/>
              </a:rPr>
              <a:t>）などから始まる他社接続サービス、一部特番（</a:t>
            </a:r>
            <a:r>
              <a:rPr lang="en-US" altLang="ja-JP" sz="1000">
                <a:solidFill>
                  <a:srgbClr val="F0F0F0">
                    <a:lumMod val="25000"/>
                  </a:srgbClr>
                </a:solidFill>
                <a:latin typeface="Meiryo UI" panose="020B0604030504040204" pitchFamily="34" charset="-128"/>
                <a:ea typeface="Meiryo UI" panose="020B0604030504040204" pitchFamily="34" charset="-128"/>
                <a:sym typeface="+mn-lt"/>
              </a:rPr>
              <a:t>188</a:t>
            </a:r>
            <a:r>
              <a:rPr lang="ja-JP" altLang="en-US" sz="1000">
                <a:solidFill>
                  <a:srgbClr val="F0F0F0">
                    <a:lumMod val="25000"/>
                  </a:srgbClr>
                </a:solidFill>
                <a:latin typeface="Meiryo UI" panose="020B0604030504040204" pitchFamily="34" charset="-128"/>
                <a:ea typeface="Meiryo UI" panose="020B0604030504040204" pitchFamily="34" charset="-128"/>
                <a:sym typeface="+mn-lt"/>
              </a:rPr>
              <a:t>）への通話については、無料通話の対象外となります。</a:t>
            </a:r>
            <a:r>
              <a:rPr lang="en-US" altLang="ja-JP" sz="1000">
                <a:solidFill>
                  <a:srgbClr val="F0F0F0">
                    <a:lumMod val="25000"/>
                  </a:srgbClr>
                </a:solidFill>
                <a:latin typeface="Meiryo UI" panose="020B0604030504040204" pitchFamily="34" charset="-128"/>
                <a:ea typeface="Meiryo UI" panose="020B0604030504040204" pitchFamily="34" charset="-128"/>
                <a:sym typeface="+mn-lt"/>
              </a:rPr>
              <a:t>Rakuten Link Office</a:t>
            </a:r>
            <a:r>
              <a:rPr lang="ja-JP" altLang="en-US" sz="1000">
                <a:solidFill>
                  <a:srgbClr val="F0F0F0">
                    <a:lumMod val="25000"/>
                  </a:srgbClr>
                </a:solidFill>
                <a:latin typeface="Meiryo UI" panose="020B0604030504040204" pitchFamily="34" charset="-128"/>
                <a:ea typeface="Meiryo UI" panose="020B0604030504040204" pitchFamily="34" charset="-128"/>
                <a:sym typeface="+mn-lt"/>
              </a:rPr>
              <a:t>アプリ未使用時、国内通話は</a:t>
            </a:r>
            <a:r>
              <a:rPr lang="en-US" altLang="ja-JP" sz="1000">
                <a:solidFill>
                  <a:srgbClr val="F0F0F0">
                    <a:lumMod val="25000"/>
                  </a:srgbClr>
                </a:solidFill>
                <a:latin typeface="Meiryo UI" panose="020B0604030504040204" pitchFamily="34" charset="-128"/>
                <a:ea typeface="Meiryo UI" panose="020B0604030504040204" pitchFamily="34" charset="-128"/>
                <a:sym typeface="+mn-lt"/>
              </a:rPr>
              <a:t>30</a:t>
            </a:r>
            <a:r>
              <a:rPr lang="ja-JP" altLang="en-US" sz="1000">
                <a:solidFill>
                  <a:srgbClr val="F0F0F0">
                    <a:lumMod val="25000"/>
                  </a:srgbClr>
                </a:solidFill>
                <a:latin typeface="Meiryo UI" panose="020B0604030504040204" pitchFamily="34" charset="-128"/>
                <a:ea typeface="Meiryo UI" panose="020B0604030504040204" pitchFamily="34" charset="-128"/>
                <a:sym typeface="+mn-lt"/>
              </a:rPr>
              <a:t>秒</a:t>
            </a:r>
            <a:r>
              <a:rPr lang="en-US" altLang="ja-JP" sz="1000">
                <a:solidFill>
                  <a:srgbClr val="F0F0F0">
                    <a:lumMod val="25000"/>
                  </a:srgbClr>
                </a:solidFill>
                <a:latin typeface="Meiryo UI" panose="020B0604030504040204" pitchFamily="34" charset="-128"/>
                <a:ea typeface="Meiryo UI" panose="020B0604030504040204" pitchFamily="34" charset="-128"/>
                <a:sym typeface="+mn-lt"/>
              </a:rPr>
              <a:t>22</a:t>
            </a:r>
            <a:r>
              <a:rPr lang="ja-JP" altLang="en-US" sz="1000">
                <a:solidFill>
                  <a:srgbClr val="F0F0F0">
                    <a:lumMod val="25000"/>
                  </a:srgbClr>
                </a:solidFill>
                <a:latin typeface="Meiryo UI" panose="020B0604030504040204" pitchFamily="34" charset="-128"/>
                <a:ea typeface="Meiryo UI" panose="020B0604030504040204" pitchFamily="34" charset="-128"/>
                <a:sym typeface="+mn-lt"/>
              </a:rPr>
              <a:t>円（税込）。</a:t>
            </a:r>
          </a:p>
        </p:txBody>
      </p:sp>
      <p:grpSp>
        <p:nvGrpSpPr>
          <p:cNvPr id="6" name="Group 46">
            <a:extLst>
              <a:ext uri="{FF2B5EF4-FFF2-40B4-BE49-F238E27FC236}">
                <a16:creationId xmlns:a16="http://schemas.microsoft.com/office/drawing/2014/main" id="{2E457E3C-D09E-8035-7881-05F3C5D35A77}"/>
              </a:ext>
            </a:extLst>
          </p:cNvPr>
          <p:cNvGrpSpPr/>
          <p:nvPr/>
        </p:nvGrpSpPr>
        <p:grpSpPr>
          <a:xfrm>
            <a:off x="937524" y="2054668"/>
            <a:ext cx="1812146" cy="3107097"/>
            <a:chOff x="1647497" y="2321108"/>
            <a:chExt cx="1551784" cy="2660682"/>
          </a:xfrm>
        </p:grpSpPr>
        <p:grpSp>
          <p:nvGrpSpPr>
            <p:cNvPr id="7" name="Group 41">
              <a:extLst>
                <a:ext uri="{FF2B5EF4-FFF2-40B4-BE49-F238E27FC236}">
                  <a16:creationId xmlns:a16="http://schemas.microsoft.com/office/drawing/2014/main" id="{EF2DD33C-6CDC-A218-CD1A-C7E65E49F4D2}"/>
                </a:ext>
              </a:extLst>
            </p:cNvPr>
            <p:cNvGrpSpPr/>
            <p:nvPr/>
          </p:nvGrpSpPr>
          <p:grpSpPr>
            <a:xfrm>
              <a:off x="1647497" y="2321108"/>
              <a:ext cx="1551784" cy="2660682"/>
              <a:chOff x="1647497" y="2321108"/>
              <a:chExt cx="1551784" cy="2660682"/>
            </a:xfrm>
          </p:grpSpPr>
          <p:sp>
            <p:nvSpPr>
              <p:cNvPr id="9" name="Rectangle 39">
                <a:extLst>
                  <a:ext uri="{FF2B5EF4-FFF2-40B4-BE49-F238E27FC236}">
                    <a16:creationId xmlns:a16="http://schemas.microsoft.com/office/drawing/2014/main" id="{3BED7AC5-FABB-65DB-6ADA-390C0EB16840}"/>
                  </a:ext>
                </a:extLst>
              </p:cNvPr>
              <p:cNvSpPr/>
              <p:nvPr/>
            </p:nvSpPr>
            <p:spPr>
              <a:xfrm>
                <a:off x="1780674" y="2451975"/>
                <a:ext cx="1311442" cy="2438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Global R"/>
                  <a:ea typeface="メイリオ"/>
                  <a:cs typeface="+mn-cs"/>
                </a:endParaRPr>
              </a:p>
            </p:txBody>
          </p:sp>
          <p:pic>
            <p:nvPicPr>
              <p:cNvPr id="10" name="Picture 40">
                <a:extLst>
                  <a:ext uri="{FF2B5EF4-FFF2-40B4-BE49-F238E27FC236}">
                    <a16:creationId xmlns:a16="http://schemas.microsoft.com/office/drawing/2014/main" id="{A96FCA80-B6A1-0DAF-6338-70F76E990916}"/>
                  </a:ext>
                </a:extLst>
              </p:cNvPr>
              <p:cNvPicPr>
                <a:picLocks noChangeAspect="1"/>
              </p:cNvPicPr>
              <p:nvPr/>
            </p:nvPicPr>
            <p:blipFill>
              <a:blip r:embed="rId4"/>
              <a:stretch>
                <a:fillRect/>
              </a:stretch>
            </p:blipFill>
            <p:spPr>
              <a:xfrm>
                <a:off x="1647497" y="2321108"/>
                <a:ext cx="1551784" cy="2660682"/>
              </a:xfrm>
              <a:prstGeom prst="rect">
                <a:avLst/>
              </a:prstGeom>
            </p:spPr>
          </p:pic>
        </p:grpSp>
        <p:pic>
          <p:nvPicPr>
            <p:cNvPr id="8" name="Graphic 42">
              <a:extLst>
                <a:ext uri="{FF2B5EF4-FFF2-40B4-BE49-F238E27FC236}">
                  <a16:creationId xmlns:a16="http://schemas.microsoft.com/office/drawing/2014/main" id="{5EB253B5-32BD-85E3-2CB8-2C0619CD17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10682" y="3083800"/>
              <a:ext cx="825414" cy="825414"/>
            </a:xfrm>
            <a:prstGeom prst="rect">
              <a:avLst/>
            </a:prstGeom>
          </p:spPr>
        </p:pic>
      </p:grpSp>
      <p:grpSp>
        <p:nvGrpSpPr>
          <p:cNvPr id="11" name="Group 47">
            <a:extLst>
              <a:ext uri="{FF2B5EF4-FFF2-40B4-BE49-F238E27FC236}">
                <a16:creationId xmlns:a16="http://schemas.microsoft.com/office/drawing/2014/main" id="{EC4DE8FF-FCF9-1AAA-946D-6EB3285AB03C}"/>
              </a:ext>
            </a:extLst>
          </p:cNvPr>
          <p:cNvGrpSpPr/>
          <p:nvPr/>
        </p:nvGrpSpPr>
        <p:grpSpPr>
          <a:xfrm>
            <a:off x="10199589" y="1910347"/>
            <a:ext cx="592363" cy="1015663"/>
            <a:chOff x="1647497" y="2321108"/>
            <a:chExt cx="1551784" cy="2660682"/>
          </a:xfrm>
        </p:grpSpPr>
        <p:grpSp>
          <p:nvGrpSpPr>
            <p:cNvPr id="12" name="Group 48">
              <a:extLst>
                <a:ext uri="{FF2B5EF4-FFF2-40B4-BE49-F238E27FC236}">
                  <a16:creationId xmlns:a16="http://schemas.microsoft.com/office/drawing/2014/main" id="{C67F0ED8-895F-AC74-C173-5FC180F4EFB8}"/>
                </a:ext>
              </a:extLst>
            </p:cNvPr>
            <p:cNvGrpSpPr/>
            <p:nvPr/>
          </p:nvGrpSpPr>
          <p:grpSpPr>
            <a:xfrm>
              <a:off x="1647497" y="2321108"/>
              <a:ext cx="1551784" cy="2660682"/>
              <a:chOff x="1647497" y="2321108"/>
              <a:chExt cx="1551784" cy="2660682"/>
            </a:xfrm>
          </p:grpSpPr>
          <p:sp>
            <p:nvSpPr>
              <p:cNvPr id="14" name="Rectangle 50">
                <a:extLst>
                  <a:ext uri="{FF2B5EF4-FFF2-40B4-BE49-F238E27FC236}">
                    <a16:creationId xmlns:a16="http://schemas.microsoft.com/office/drawing/2014/main" id="{5A3E4B60-D226-37A5-3E85-292CF79E0EEE}"/>
                  </a:ext>
                </a:extLst>
              </p:cNvPr>
              <p:cNvSpPr/>
              <p:nvPr/>
            </p:nvSpPr>
            <p:spPr>
              <a:xfrm>
                <a:off x="1780674" y="2451975"/>
                <a:ext cx="1311442" cy="2438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Global R"/>
                  <a:ea typeface="メイリオ"/>
                  <a:cs typeface="+mn-cs"/>
                </a:endParaRPr>
              </a:p>
            </p:txBody>
          </p:sp>
          <p:pic>
            <p:nvPicPr>
              <p:cNvPr id="15" name="Picture 51">
                <a:extLst>
                  <a:ext uri="{FF2B5EF4-FFF2-40B4-BE49-F238E27FC236}">
                    <a16:creationId xmlns:a16="http://schemas.microsoft.com/office/drawing/2014/main" id="{D7178B35-2E0A-E320-6AFC-9D09ED37E90F}"/>
                  </a:ext>
                </a:extLst>
              </p:cNvPr>
              <p:cNvPicPr>
                <a:picLocks noChangeAspect="1"/>
              </p:cNvPicPr>
              <p:nvPr/>
            </p:nvPicPr>
            <p:blipFill>
              <a:blip r:embed="rId4"/>
              <a:stretch>
                <a:fillRect/>
              </a:stretch>
            </p:blipFill>
            <p:spPr>
              <a:xfrm>
                <a:off x="1647497" y="2321108"/>
                <a:ext cx="1551784" cy="2660682"/>
              </a:xfrm>
              <a:prstGeom prst="rect">
                <a:avLst/>
              </a:prstGeom>
            </p:spPr>
          </p:pic>
        </p:grpSp>
        <p:pic>
          <p:nvPicPr>
            <p:cNvPr id="13" name="Graphic 49">
              <a:extLst>
                <a:ext uri="{FF2B5EF4-FFF2-40B4-BE49-F238E27FC236}">
                  <a16:creationId xmlns:a16="http://schemas.microsoft.com/office/drawing/2014/main" id="{757A07CB-7B32-E13D-2CA3-2E16DC8A7F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10682" y="3159861"/>
              <a:ext cx="825414" cy="825414"/>
            </a:xfrm>
            <a:prstGeom prst="rect">
              <a:avLst/>
            </a:prstGeom>
          </p:spPr>
        </p:pic>
      </p:grpSp>
      <p:grpSp>
        <p:nvGrpSpPr>
          <p:cNvPr id="16" name="Group 57">
            <a:extLst>
              <a:ext uri="{FF2B5EF4-FFF2-40B4-BE49-F238E27FC236}">
                <a16:creationId xmlns:a16="http://schemas.microsoft.com/office/drawing/2014/main" id="{811E6007-73EF-D415-D964-03E3B93C770E}"/>
              </a:ext>
            </a:extLst>
          </p:cNvPr>
          <p:cNvGrpSpPr/>
          <p:nvPr/>
        </p:nvGrpSpPr>
        <p:grpSpPr>
          <a:xfrm>
            <a:off x="10199589" y="3143091"/>
            <a:ext cx="592363" cy="1015663"/>
            <a:chOff x="1647497" y="2321108"/>
            <a:chExt cx="1551784" cy="2660682"/>
          </a:xfrm>
        </p:grpSpPr>
        <p:sp>
          <p:nvSpPr>
            <p:cNvPr id="17" name="Rectangle 59">
              <a:extLst>
                <a:ext uri="{FF2B5EF4-FFF2-40B4-BE49-F238E27FC236}">
                  <a16:creationId xmlns:a16="http://schemas.microsoft.com/office/drawing/2014/main" id="{F9CF68A1-C97E-97C6-123D-0492033C870C}"/>
                </a:ext>
              </a:extLst>
            </p:cNvPr>
            <p:cNvSpPr/>
            <p:nvPr/>
          </p:nvSpPr>
          <p:spPr>
            <a:xfrm>
              <a:off x="1780674" y="2451975"/>
              <a:ext cx="1311442" cy="2438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Global R"/>
                <a:ea typeface="メイリオ"/>
                <a:cs typeface="+mn-cs"/>
              </a:endParaRPr>
            </a:p>
          </p:txBody>
        </p:sp>
        <p:pic>
          <p:nvPicPr>
            <p:cNvPr id="18" name="Picture 60">
              <a:extLst>
                <a:ext uri="{FF2B5EF4-FFF2-40B4-BE49-F238E27FC236}">
                  <a16:creationId xmlns:a16="http://schemas.microsoft.com/office/drawing/2014/main" id="{411189A3-DA99-7BF2-8341-B3FAEB2F436E}"/>
                </a:ext>
              </a:extLst>
            </p:cNvPr>
            <p:cNvPicPr>
              <a:picLocks noChangeAspect="1"/>
            </p:cNvPicPr>
            <p:nvPr/>
          </p:nvPicPr>
          <p:blipFill>
            <a:blip r:embed="rId4"/>
            <a:stretch>
              <a:fillRect/>
            </a:stretch>
          </p:blipFill>
          <p:spPr>
            <a:xfrm>
              <a:off x="1647497" y="2321108"/>
              <a:ext cx="1551784" cy="2660682"/>
            </a:xfrm>
            <a:prstGeom prst="rect">
              <a:avLst/>
            </a:prstGeom>
          </p:spPr>
        </p:pic>
      </p:grpSp>
      <p:sp>
        <p:nvSpPr>
          <p:cNvPr id="19" name="TextBox 65">
            <a:extLst>
              <a:ext uri="{FF2B5EF4-FFF2-40B4-BE49-F238E27FC236}">
                <a16:creationId xmlns:a16="http://schemas.microsoft.com/office/drawing/2014/main" id="{8E2EF63A-A025-76D9-F94D-5ADE332DF431}"/>
              </a:ext>
            </a:extLst>
          </p:cNvPr>
          <p:cNvSpPr txBox="1"/>
          <p:nvPr/>
        </p:nvSpPr>
        <p:spPr>
          <a:xfrm>
            <a:off x="1159756" y="3919191"/>
            <a:ext cx="136768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10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Rakuten Link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sz="1000" b="1" i="0" u="none" strike="noStrike" kern="1200" cap="none" spc="0" normalizeH="0" baseline="0" noProof="0">
                <a:ln>
                  <a:noFill/>
                </a:ln>
                <a:solidFill>
                  <a:srgbClr val="000000"/>
                </a:solidFill>
                <a:effectLst/>
                <a:uLnTx/>
                <a:uFillTx/>
                <a:latin typeface="Rakuten Sans" panose="020B0503020203020204" pitchFamily="34" charset="0"/>
                <a:ea typeface="Meiryo UI" panose="020B0604030504040204" pitchFamily="34" charset="-128"/>
                <a:cs typeface="Rakuten Sans" panose="020B0503020203020204" pitchFamily="34" charset="0"/>
              </a:rPr>
              <a:t>アプリ</a:t>
            </a:r>
          </a:p>
        </p:txBody>
      </p:sp>
      <p:grpSp>
        <p:nvGrpSpPr>
          <p:cNvPr id="20" name="Group 70">
            <a:extLst>
              <a:ext uri="{FF2B5EF4-FFF2-40B4-BE49-F238E27FC236}">
                <a16:creationId xmlns:a16="http://schemas.microsoft.com/office/drawing/2014/main" id="{919CDE3C-D99F-0460-04AC-8B22B8064F58}"/>
              </a:ext>
            </a:extLst>
          </p:cNvPr>
          <p:cNvGrpSpPr/>
          <p:nvPr/>
        </p:nvGrpSpPr>
        <p:grpSpPr>
          <a:xfrm>
            <a:off x="3018269" y="1936006"/>
            <a:ext cx="6620116" cy="975381"/>
            <a:chOff x="3467752" y="2156380"/>
            <a:chExt cx="4593165" cy="975381"/>
          </a:xfrm>
        </p:grpSpPr>
        <p:sp>
          <p:nvSpPr>
            <p:cNvPr id="21" name="Right Arrow 64">
              <a:extLst>
                <a:ext uri="{FF2B5EF4-FFF2-40B4-BE49-F238E27FC236}">
                  <a16:creationId xmlns:a16="http://schemas.microsoft.com/office/drawing/2014/main" id="{08D0A0DD-55C5-C3A6-0675-747EBDDEECE9}"/>
                </a:ext>
              </a:extLst>
            </p:cNvPr>
            <p:cNvSpPr/>
            <p:nvPr/>
          </p:nvSpPr>
          <p:spPr>
            <a:xfrm>
              <a:off x="3467752" y="2156380"/>
              <a:ext cx="4593165" cy="975381"/>
            </a:xfrm>
            <a:prstGeom prst="rightArrow">
              <a:avLst>
                <a:gd name="adj1" fmla="val 54934"/>
                <a:gd name="adj2" fmla="val 50000"/>
              </a:avLst>
            </a:prstGeom>
            <a:solidFill>
              <a:srgbClr val="04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Global R"/>
                <a:ea typeface="メイリオ"/>
                <a:cs typeface="+mn-cs"/>
              </a:endParaRPr>
            </a:p>
          </p:txBody>
        </p:sp>
        <p:sp>
          <p:nvSpPr>
            <p:cNvPr id="22" name="TextBox 69">
              <a:extLst>
                <a:ext uri="{FF2B5EF4-FFF2-40B4-BE49-F238E27FC236}">
                  <a16:creationId xmlns:a16="http://schemas.microsoft.com/office/drawing/2014/main" id="{E7CAA072-70C7-3B19-EA64-FCF0E8753409}"/>
                </a:ext>
              </a:extLst>
            </p:cNvPr>
            <p:cNvSpPr txBox="1"/>
            <p:nvPr/>
          </p:nvSpPr>
          <p:spPr>
            <a:xfrm>
              <a:off x="3583939" y="2407481"/>
              <a:ext cx="413527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Rakuten Sans" panose="020B0503020203020204"/>
                  <a:ea typeface="Meiryo UI" panose="020B0604030504040204" pitchFamily="50" charset="-128"/>
                  <a:cs typeface="Rakuten Sans" panose="020B0503020203020204" pitchFamily="34" charset="0"/>
                </a:rPr>
                <a:t>Rakuten Link Office</a:t>
              </a:r>
              <a:r>
                <a:rPr kumimoji="1" lang="ja-JP" altLang="en-US" sz="2400" b="1" i="0" u="none" strike="noStrike" kern="1200" cap="none" spc="0" normalizeH="0" baseline="0" noProof="0" dirty="0">
                  <a:ln>
                    <a:noFill/>
                  </a:ln>
                  <a:solidFill>
                    <a:srgbClr val="FFFFFF"/>
                  </a:solidFill>
                  <a:effectLst/>
                  <a:uLnTx/>
                  <a:uFillTx/>
                  <a:latin typeface="Rakuten Sans" panose="020B0503020203020204"/>
                  <a:ea typeface="Meiryo UI" panose="020B0604030504040204" pitchFamily="50" charset="-128"/>
                  <a:cs typeface="Rakuten Sans" panose="020B0503020203020204" pitchFamily="34" charset="0"/>
                </a:rPr>
                <a:t>アプリ</a:t>
              </a:r>
              <a:r>
                <a:rPr kumimoji="1" lang="ja-JP" altLang="en-US" sz="2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Rakuten Sans" panose="020B0503020203020204" pitchFamily="34" charset="0"/>
                </a:rPr>
                <a:t>を使っている同僚</a:t>
              </a:r>
            </a:p>
          </p:txBody>
        </p:sp>
      </p:grpSp>
      <p:grpSp>
        <p:nvGrpSpPr>
          <p:cNvPr id="23" name="Group 71">
            <a:extLst>
              <a:ext uri="{FF2B5EF4-FFF2-40B4-BE49-F238E27FC236}">
                <a16:creationId xmlns:a16="http://schemas.microsoft.com/office/drawing/2014/main" id="{BCAE2E5D-EDC4-F344-6595-89D50E40266E}"/>
              </a:ext>
            </a:extLst>
          </p:cNvPr>
          <p:cNvGrpSpPr/>
          <p:nvPr/>
        </p:nvGrpSpPr>
        <p:grpSpPr>
          <a:xfrm>
            <a:off x="3018269" y="3118710"/>
            <a:ext cx="6595507" cy="975381"/>
            <a:chOff x="3467752" y="2156380"/>
            <a:chExt cx="4593165" cy="975381"/>
          </a:xfrm>
        </p:grpSpPr>
        <p:sp>
          <p:nvSpPr>
            <p:cNvPr id="24" name="Right Arrow 72">
              <a:extLst>
                <a:ext uri="{FF2B5EF4-FFF2-40B4-BE49-F238E27FC236}">
                  <a16:creationId xmlns:a16="http://schemas.microsoft.com/office/drawing/2014/main" id="{7DCF85FD-B740-76AE-9818-582387EB35A1}"/>
                </a:ext>
              </a:extLst>
            </p:cNvPr>
            <p:cNvSpPr/>
            <p:nvPr/>
          </p:nvSpPr>
          <p:spPr>
            <a:xfrm>
              <a:off x="3467752" y="2156380"/>
              <a:ext cx="4593165" cy="975381"/>
            </a:xfrm>
            <a:prstGeom prst="rightArrow">
              <a:avLst>
                <a:gd name="adj1" fmla="val 54934"/>
                <a:gd name="adj2" fmla="val 50000"/>
              </a:avLst>
            </a:prstGeom>
            <a:solidFill>
              <a:srgbClr val="04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Global R"/>
                <a:ea typeface="メイリオ"/>
                <a:cs typeface="+mn-cs"/>
              </a:endParaRPr>
            </a:p>
          </p:txBody>
        </p:sp>
        <p:sp>
          <p:nvSpPr>
            <p:cNvPr id="25" name="TextBox 73">
              <a:extLst>
                <a:ext uri="{FF2B5EF4-FFF2-40B4-BE49-F238E27FC236}">
                  <a16:creationId xmlns:a16="http://schemas.microsoft.com/office/drawing/2014/main" id="{51E296D6-0802-628E-71B7-C9792082E349}"/>
                </a:ext>
              </a:extLst>
            </p:cNvPr>
            <p:cNvSpPr txBox="1"/>
            <p:nvPr/>
          </p:nvSpPr>
          <p:spPr>
            <a:xfrm>
              <a:off x="3690477" y="2407721"/>
              <a:ext cx="397453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FFFFFF"/>
                  </a:solidFill>
                  <a:effectLst/>
                  <a:uLnTx/>
                  <a:uFillTx/>
                  <a:latin typeface="Rakuten Sans" panose="020B0503020203020204" pitchFamily="34" charset="0"/>
                  <a:ea typeface="Meiryo UI" panose="020B0604030504040204" pitchFamily="34" charset="-128"/>
                  <a:cs typeface="Rakuten Sans" panose="020B0503020203020204" pitchFamily="34" charset="0"/>
                </a:rPr>
                <a:t>他社スマートフォンを使っている取引先</a:t>
              </a:r>
            </a:p>
          </p:txBody>
        </p:sp>
      </p:grpSp>
      <p:grpSp>
        <p:nvGrpSpPr>
          <p:cNvPr id="26" name="Group 74">
            <a:extLst>
              <a:ext uri="{FF2B5EF4-FFF2-40B4-BE49-F238E27FC236}">
                <a16:creationId xmlns:a16="http://schemas.microsoft.com/office/drawing/2014/main" id="{881E6AA4-2480-86E6-67BD-D2A09D7A2CD7}"/>
              </a:ext>
            </a:extLst>
          </p:cNvPr>
          <p:cNvGrpSpPr/>
          <p:nvPr/>
        </p:nvGrpSpPr>
        <p:grpSpPr>
          <a:xfrm>
            <a:off x="3018269" y="4301414"/>
            <a:ext cx="6570899" cy="975381"/>
            <a:chOff x="3467752" y="2156380"/>
            <a:chExt cx="4593165" cy="975381"/>
          </a:xfrm>
        </p:grpSpPr>
        <p:sp>
          <p:nvSpPr>
            <p:cNvPr id="27" name="Right Arrow 75">
              <a:extLst>
                <a:ext uri="{FF2B5EF4-FFF2-40B4-BE49-F238E27FC236}">
                  <a16:creationId xmlns:a16="http://schemas.microsoft.com/office/drawing/2014/main" id="{240694BD-FFFF-E1F9-BBEB-281E8ED908A8}"/>
                </a:ext>
              </a:extLst>
            </p:cNvPr>
            <p:cNvSpPr/>
            <p:nvPr/>
          </p:nvSpPr>
          <p:spPr>
            <a:xfrm>
              <a:off x="3467752" y="2156380"/>
              <a:ext cx="4593165" cy="975381"/>
            </a:xfrm>
            <a:prstGeom prst="rightArrow">
              <a:avLst>
                <a:gd name="adj1" fmla="val 54934"/>
                <a:gd name="adj2" fmla="val 50000"/>
              </a:avLst>
            </a:prstGeom>
            <a:solidFill>
              <a:srgbClr val="04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Rakuten Global R"/>
                <a:ea typeface="メイリオ"/>
                <a:cs typeface="+mn-cs"/>
              </a:endParaRPr>
            </a:p>
          </p:txBody>
        </p:sp>
        <p:sp>
          <p:nvSpPr>
            <p:cNvPr id="28" name="TextBox 76">
              <a:extLst>
                <a:ext uri="{FF2B5EF4-FFF2-40B4-BE49-F238E27FC236}">
                  <a16:creationId xmlns:a16="http://schemas.microsoft.com/office/drawing/2014/main" id="{1EFBDBAA-35A2-B4A3-AE82-AAF37B224A1D}"/>
                </a:ext>
              </a:extLst>
            </p:cNvPr>
            <p:cNvSpPr txBox="1"/>
            <p:nvPr/>
          </p:nvSpPr>
          <p:spPr>
            <a:xfrm>
              <a:off x="3690477" y="2407721"/>
              <a:ext cx="397453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JP" altLang="ja-JP" sz="2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Rakuten Sans" panose="020B0503020203020204" pitchFamily="34" charset="0"/>
                </a:rPr>
                <a:t>固定電話を使っているお客様</a:t>
              </a:r>
            </a:p>
          </p:txBody>
        </p:sp>
      </p:grpSp>
      <p:sp>
        <p:nvSpPr>
          <p:cNvPr id="29" name="テキスト ボックス 28">
            <a:extLst>
              <a:ext uri="{FF2B5EF4-FFF2-40B4-BE49-F238E27FC236}">
                <a16:creationId xmlns:a16="http://schemas.microsoft.com/office/drawing/2014/main" id="{F58D6C46-0291-A338-4C81-13207F265D43}"/>
              </a:ext>
            </a:extLst>
          </p:cNvPr>
          <p:cNvSpPr txBox="1"/>
          <p:nvPr/>
        </p:nvSpPr>
        <p:spPr>
          <a:xfrm>
            <a:off x="1093046" y="5228680"/>
            <a:ext cx="996491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800" b="1" i="0" u="none" strike="noStrike" kern="1200" cap="none" spc="0" normalizeH="0" baseline="0" noProof="0">
                <a:ln>
                  <a:noFill/>
                </a:ln>
                <a:solidFill>
                  <a:srgbClr val="FF008C"/>
                </a:solidFill>
                <a:effectLst/>
                <a:uLnTx/>
                <a:uFillTx/>
                <a:latin typeface="Rakuten Sans" panose="020B0503020203020204" pitchFamily="34" charset="0"/>
                <a:ea typeface="Meiryo UI" panose="020B0604030504040204" pitchFamily="34" charset="-128"/>
                <a:cs typeface="Rakuten Sans" panose="020B0503020203020204" pitchFamily="34" charset="0"/>
              </a:rPr>
              <a:t>時間を気にせず通話でき、追加料金もかからない</a:t>
            </a:r>
          </a:p>
        </p:txBody>
      </p:sp>
      <p:sp>
        <p:nvSpPr>
          <p:cNvPr id="3" name="Title 2">
            <a:extLst>
              <a:ext uri="{FF2B5EF4-FFF2-40B4-BE49-F238E27FC236}">
                <a16:creationId xmlns:a16="http://schemas.microsoft.com/office/drawing/2014/main" id="{DB979CF6-B645-F147-6B6E-AF4D053088C3}"/>
              </a:ext>
            </a:extLst>
          </p:cNvPr>
          <p:cNvSpPr>
            <a:spLocks noGrp="1"/>
          </p:cNvSpPr>
          <p:nvPr>
            <p:ph type="title"/>
          </p:nvPr>
        </p:nvSpPr>
        <p:spPr>
          <a:xfrm>
            <a:off x="352800" y="288000"/>
            <a:ext cx="11520000" cy="711254"/>
          </a:xfrm>
        </p:spPr>
        <p:txBody>
          <a:bodyPr>
            <a:noAutofit/>
          </a:bodyPr>
          <a:lstStyle/>
          <a:p>
            <a:r>
              <a:rPr lang="en-US" sz="3800" dirty="0">
                <a:solidFill>
                  <a:schemeClr val="tx1"/>
                </a:solidFill>
                <a:effectLst/>
                <a:latin typeface="Rakuten Sans" panose="020B0503020203020204"/>
                <a:ea typeface="Meiryo UI" panose="020B0604030504040204" pitchFamily="50" charset="-128"/>
              </a:rPr>
              <a:t>Rakuten Link Office</a:t>
            </a:r>
            <a:r>
              <a:rPr lang="ja-JP" altLang="en-US" sz="3800" dirty="0">
                <a:solidFill>
                  <a:schemeClr val="tx1"/>
                </a:solidFill>
                <a:effectLst/>
                <a:latin typeface="Meiryo UI" panose="020B0604030504040204" pitchFamily="50" charset="-128"/>
                <a:ea typeface="Meiryo UI" panose="020B0604030504040204" pitchFamily="50" charset="-128"/>
              </a:rPr>
              <a:t>アプリとは？</a:t>
            </a:r>
            <a:endParaRPr lang="en-US" sz="3800" dirty="0">
              <a:solidFill>
                <a:schemeClr val="tx1"/>
              </a:solidFill>
              <a:latin typeface="Meiryo UI" panose="020B0604030504040204" pitchFamily="50" charset="-128"/>
              <a:ea typeface="Meiryo UI" panose="020B0604030504040204" pitchFamily="50" charset="-128"/>
            </a:endParaRPr>
          </a:p>
        </p:txBody>
      </p:sp>
      <p:sp>
        <p:nvSpPr>
          <p:cNvPr id="32" name="TextBox 31">
            <a:extLst>
              <a:ext uri="{FF2B5EF4-FFF2-40B4-BE49-F238E27FC236}">
                <a16:creationId xmlns:a16="http://schemas.microsoft.com/office/drawing/2014/main" id="{91A98E56-7AE6-9156-FC78-9AF4E32637B6}"/>
              </a:ext>
            </a:extLst>
          </p:cNvPr>
          <p:cNvSpPr txBox="1"/>
          <p:nvPr/>
        </p:nvSpPr>
        <p:spPr bwMode="auto">
          <a:xfrm>
            <a:off x="352800" y="864000"/>
            <a:ext cx="11211852" cy="106564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b" anchorCtr="0">
            <a:noAutofit/>
          </a:bodyPr>
          <a:lstStyle/>
          <a:p>
            <a:pPr algn="l">
              <a:lnSpc>
                <a:spcPct val="120000"/>
              </a:lnSpc>
              <a:spcBef>
                <a:spcPct val="0"/>
              </a:spcBef>
            </a:pPr>
            <a:r>
              <a:rPr lang="ja-JP" altLang="en-US" b="1" i="0">
                <a:solidFill>
                  <a:srgbClr val="333333"/>
                </a:solidFill>
                <a:effectLst/>
                <a:latin typeface="Meiryo UI" panose="020B0604030504040204" pitchFamily="50" charset="-128"/>
                <a:ea typeface="Meiryo UI" panose="020B0604030504040204" pitchFamily="50" charset="-128"/>
              </a:rPr>
              <a:t>✔楽天モバイル法人プランご契約のお客様向け通話・メッセージアプリ</a:t>
            </a:r>
            <a:endParaRPr lang="en-US" altLang="ja-JP" b="1">
              <a:solidFill>
                <a:srgbClr val="333333"/>
              </a:solidFill>
              <a:latin typeface="Meiryo UI" panose="020B0604030504040204" pitchFamily="50" charset="-128"/>
              <a:ea typeface="Meiryo UI" panose="020B0604030504040204" pitchFamily="50" charset="-128"/>
            </a:endParaRPr>
          </a:p>
          <a:p>
            <a:pPr algn="l">
              <a:lnSpc>
                <a:spcPct val="120000"/>
              </a:lnSpc>
              <a:spcBef>
                <a:spcPct val="0"/>
              </a:spcBef>
            </a:pPr>
            <a:r>
              <a:rPr lang="ja-JP" altLang="en-US" b="1" i="0">
                <a:solidFill>
                  <a:srgbClr val="333333"/>
                </a:solidFill>
                <a:effectLst/>
                <a:latin typeface="Meiryo UI" panose="020B0604030504040204" pitchFamily="50" charset="-128"/>
                <a:ea typeface="Meiryo UI" panose="020B0604030504040204" pitchFamily="50" charset="-128"/>
              </a:rPr>
              <a:t>✔通話、</a:t>
            </a:r>
            <a:r>
              <a:rPr lang="en-US" altLang="ja-JP" b="1" i="0">
                <a:solidFill>
                  <a:srgbClr val="333333"/>
                </a:solidFill>
                <a:effectLst/>
                <a:latin typeface="Meiryo UI" panose="020B0604030504040204" pitchFamily="50" charset="-128"/>
                <a:ea typeface="Meiryo UI" panose="020B0604030504040204" pitchFamily="50" charset="-128"/>
              </a:rPr>
              <a:t>SMS</a:t>
            </a:r>
            <a:r>
              <a:rPr lang="ja-JP" altLang="en-US" b="1" i="0">
                <a:solidFill>
                  <a:srgbClr val="333333"/>
                </a:solidFill>
                <a:effectLst/>
                <a:latin typeface="Meiryo UI" panose="020B0604030504040204" pitchFamily="50" charset="-128"/>
                <a:ea typeface="Meiryo UI" panose="020B0604030504040204" pitchFamily="50" charset="-128"/>
              </a:rPr>
              <a:t>、グループメッセージを無料でご利用可能</a:t>
            </a:r>
            <a:endParaRPr lang="en-US" altLang="ja-JP" b="1" i="0">
              <a:solidFill>
                <a:srgbClr val="333333"/>
              </a:solidFill>
              <a:effectLst/>
              <a:latin typeface="Meiryo UI" panose="020B0604030504040204" pitchFamily="50" charset="-128"/>
              <a:ea typeface="Meiryo UI" panose="020B0604030504040204" pitchFamily="50" charset="-128"/>
            </a:endParaRPr>
          </a:p>
          <a:p>
            <a:pPr algn="l">
              <a:lnSpc>
                <a:spcPct val="120000"/>
              </a:lnSpc>
              <a:spcBef>
                <a:spcPct val="0"/>
              </a:spcBef>
            </a:pPr>
            <a:r>
              <a:rPr lang="ja-JP" altLang="en-US" b="1">
                <a:solidFill>
                  <a:srgbClr val="333333"/>
                </a:solidFill>
                <a:latin typeface="Meiryo UI" panose="020B0604030504040204" pitchFamily="50" charset="-128"/>
                <a:ea typeface="Meiryo UI" panose="020B0604030504040204" pitchFamily="50" charset="-128"/>
                <a:cs typeface="+mn-ea"/>
                <a:sym typeface="+mn-lt"/>
              </a:rPr>
              <a:t>✔海外から日本国内へ電話をかけるシーンでもご利用いただけます</a:t>
            </a:r>
            <a:r>
              <a:rPr lang="en-US" sz="900" b="0" i="0">
                <a:solidFill>
                  <a:srgbClr val="333333"/>
                </a:solidFill>
                <a:effectLst/>
                <a:latin typeface="Meiryo UI" panose="020B0604030504040204" pitchFamily="50" charset="-128"/>
                <a:ea typeface="Meiryo UI" panose="020B0604030504040204" pitchFamily="50" charset="-128"/>
              </a:rPr>
              <a:t>※1</a:t>
            </a:r>
            <a:endParaRPr lang="en-US" b="1">
              <a:latin typeface="Meiryo UI" panose="020B0604030504040204" pitchFamily="50" charset="-128"/>
              <a:ea typeface="Meiryo UI" panose="020B0604030504040204" pitchFamily="50" charset="-128"/>
              <a:cs typeface="+mn-ea"/>
              <a:sym typeface="+mn-lt"/>
            </a:endParaRPr>
          </a:p>
        </p:txBody>
      </p:sp>
      <p:sp>
        <p:nvSpPr>
          <p:cNvPr id="2" name="正方形/長方形 1">
            <a:extLst>
              <a:ext uri="{FF2B5EF4-FFF2-40B4-BE49-F238E27FC236}">
                <a16:creationId xmlns:a16="http://schemas.microsoft.com/office/drawing/2014/main" id="{C80B159F-D7DF-6895-D8B7-B9934C999F14}"/>
              </a:ext>
            </a:extLst>
          </p:cNvPr>
          <p:cNvSpPr/>
          <p:nvPr/>
        </p:nvSpPr>
        <p:spPr>
          <a:xfrm>
            <a:off x="10317018" y="6391564"/>
            <a:ext cx="127461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Tree>
    <p:extLst>
      <p:ext uri="{BB962C8B-B14F-4D97-AF65-F5344CB8AC3E}">
        <p14:creationId xmlns:p14="http://schemas.microsoft.com/office/powerpoint/2010/main" val="114059813"/>
      </p:ext>
    </p:extLst>
  </p:cSld>
  <p:clrMapOvr>
    <a:masterClrMapping/>
  </p:clrMapOvr>
  <p:transition spd="med"/>
</p:sld>
</file>

<file path=ppt/theme/theme1.xml><?xml version="1.0" encoding="utf-8"?>
<a:theme xmlns:a="http://schemas.openxmlformats.org/drawingml/2006/main" name="R-Style v3.0">
  <a:themeElements>
    <a:clrScheme name="R-Style v2.0">
      <a:dk1>
        <a:srgbClr val="000000"/>
      </a:dk1>
      <a:lt1>
        <a:srgbClr val="FFFFFF"/>
      </a:lt1>
      <a:dk2>
        <a:srgbClr val="BF0000"/>
      </a:dk2>
      <a:lt2>
        <a:srgbClr val="F0F0F0"/>
      </a:lt2>
      <a:accent1>
        <a:srgbClr val="BF0000"/>
      </a:accent1>
      <a:accent2>
        <a:srgbClr val="EC4848"/>
      </a:accent2>
      <a:accent3>
        <a:srgbClr val="FFBA46"/>
      </a:accent3>
      <a:accent4>
        <a:srgbClr val="7FDB4B"/>
      </a:accent4>
      <a:accent5>
        <a:srgbClr val="37B4F3"/>
      </a:accent5>
      <a:accent6>
        <a:srgbClr val="2D5BD6"/>
      </a:accent6>
      <a:hlink>
        <a:srgbClr val="0000FF"/>
      </a:hlink>
      <a:folHlink>
        <a:srgbClr val="800080"/>
      </a:folHlink>
    </a:clrScheme>
    <a:fontScheme name="Rakuten Sans">
      <a:majorFont>
        <a:latin typeface="Rakuten Sans"/>
        <a:ea typeface="メイリオ"/>
        <a:cs typeface=""/>
      </a:majorFont>
      <a:minorFont>
        <a:latin typeface="Rakuten Sans"/>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bwMode="auto">
        <a:noFill/>
        <a:ln>
          <a:noFill/>
        </a:ln>
        <a:extLst>
          <a:ext uri="{91240B29-F687-4F45-9708-019B960494DF}">
            <a14:hiddenLine xmlns:a14="http://schemas.microsoft.com/office/drawing/2010/main" w="9525">
              <a:solidFill>
                <a:srgbClr val="000000"/>
              </a:solidFill>
              <a:miter lim="800000"/>
              <a:headEnd/>
              <a:tailEnd/>
            </a14:hiddenLine>
          </a:ext>
        </a:extLst>
      </a:spPr>
      <a:bodyPr wrap="square" lIns="91440" tIns="45720" rIns="91440" bIns="45720" anchor="b" anchorCtr="0">
        <a:normAutofit/>
      </a:bodyPr>
      <a:lstStyle>
        <a:defPPr algn="l">
          <a:lnSpc>
            <a:spcPct val="120000"/>
          </a:lnSpc>
          <a:spcBef>
            <a:spcPct val="0"/>
          </a:spcBef>
          <a:defRPr sz="1600" b="1" dirty="0">
            <a:latin typeface="Meiryo UI" panose="020B0604030504040204" pitchFamily="50" charset="-128"/>
            <a:ea typeface="Meiryo UI" panose="020B0604030504040204" pitchFamily="50" charset="-128"/>
            <a:cs typeface="+mn-ea"/>
            <a:sym typeface="+mn-lt"/>
          </a:defRPr>
        </a:defPPr>
      </a:lstStyle>
    </a:txDef>
  </a:objectDefaults>
  <a:extraClrSchemeLst/>
  <a:extLst>
    <a:ext uri="{05A4C25C-085E-4340-85A3-A5531E510DB2}">
      <thm15:themeFamily xmlns:thm15="http://schemas.microsoft.com/office/thememl/2012/main" name="プレゼンテーション23" id="{A87E3F30-8873-0E40-82C6-709846C4E143}" vid="{DD17CADF-092C-5C4E-9E19-2A8228E73BB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5F943295C3A0BA4AA582937ED774317A" ma:contentTypeVersion="2" ma:contentTypeDescription="新しいドキュメントを作成します。" ma:contentTypeScope="" ma:versionID="f7772f349c98f532b795d55419f78fee">
  <xsd:schema xmlns:xsd="http://www.w3.org/2001/XMLSchema" xmlns:xs="http://www.w3.org/2001/XMLSchema" xmlns:p="http://schemas.microsoft.com/office/2006/metadata/properties" xmlns:ns2="d82114d2-fa0a-409d-86cf-5f8edfce004b" targetNamespace="http://schemas.microsoft.com/office/2006/metadata/properties" ma:root="true" ma:fieldsID="9428237e46376785d527c67c29d8dbd1" ns2:_="">
    <xsd:import namespace="d82114d2-fa0a-409d-86cf-5f8edfce004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2114d2-fa0a-409d-86cf-5f8edfce00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353A70-DEF0-4440-8131-5E0CE9284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2114d2-fa0a-409d-86cf-5f8edfce00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6B42A9-7C97-429F-850A-40684D98778E}">
  <ds:schemaRefs>
    <ds:schemaRef ds:uri="http://purl.org/dc/dcmitype/"/>
    <ds:schemaRef ds:uri="d82114d2-fa0a-409d-86cf-5f8edfce004b"/>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535C6CC8-1C4F-48F3-AC0D-B58520A947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R-Style v3</Template>
  <TotalTime>18448</TotalTime>
  <Words>7191</Words>
  <Application>Microsoft Office PowerPoint</Application>
  <PresentationFormat>ワイド画面</PresentationFormat>
  <Paragraphs>1042</Paragraphs>
  <Slides>47</Slides>
  <Notes>38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47</vt:i4>
      </vt:variant>
    </vt:vector>
  </HeadingPairs>
  <TitlesOfParts>
    <vt:vector size="61" baseType="lpstr">
      <vt:lpstr>Helvetica Neue</vt:lpstr>
      <vt:lpstr>メイリオ</vt:lpstr>
      <vt:lpstr>メイリオ</vt:lpstr>
      <vt:lpstr>Meiryo UI</vt:lpstr>
      <vt:lpstr>Noto Sans JP</vt:lpstr>
      <vt:lpstr>Rakuten Global R</vt:lpstr>
      <vt:lpstr>Rakuten Sans</vt:lpstr>
      <vt:lpstr>Rakuten Serif SemiBold</vt:lpstr>
      <vt:lpstr>游ゴシック</vt:lpstr>
      <vt:lpstr>チョーク</vt:lpstr>
      <vt:lpstr>Arial</vt:lpstr>
      <vt:lpstr>Calibri</vt:lpstr>
      <vt:lpstr>Wingdings</vt:lpstr>
      <vt:lpstr>R-Style v3.0</vt:lpstr>
      <vt:lpstr>楽天モバイル法人プラン ご紹介 </vt:lpstr>
      <vt:lpstr>PowerPoint プレゼンテーション</vt:lpstr>
      <vt:lpstr>楽天回線エリアの拡大</vt:lpstr>
      <vt:lpstr>　　　　　　　　　は顧客満足度No.1</vt:lpstr>
      <vt:lpstr>PowerPoint プレゼンテーション</vt:lpstr>
      <vt:lpstr>PowerPoint プレゼンテーション</vt:lpstr>
      <vt:lpstr>様々な用途で活用できるデータプラン登場！</vt:lpstr>
      <vt:lpstr>音声＋データプランなら、通話もデータ通信も、ひとつに</vt:lpstr>
      <vt:lpstr>Rakuten Link Officeアプリとは？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楽天モバイル法人プラン　海外の対象国と地域</vt:lpstr>
      <vt:lpstr>PowerPoint プレゼンテーション</vt:lpstr>
      <vt:lpstr>法人契約対応　Android スマートフォン製品</vt:lpstr>
      <vt:lpstr>PowerPoint プレゼンテーション</vt:lpstr>
      <vt:lpstr>PowerPoint プレゼンテーション</vt:lpstr>
      <vt:lpstr>楽天モバイルのコアテクノロジー</vt:lpstr>
      <vt:lpstr>屋内電波対策ソリューション一覧</vt:lpstr>
      <vt:lpstr>屋内電波対策ソリューション一覧</vt:lpstr>
      <vt:lpstr>スペースモバイル計画</vt:lpstr>
      <vt:lpstr>PowerPoint プレゼンテーション</vt:lpstr>
      <vt:lpstr>　　　　サービス展開も加速中</vt:lpstr>
      <vt:lpstr>楽天モバイルの5Gスピード</vt:lpstr>
      <vt:lpstr>楽天モバイルの通信品質</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BCP</vt:lpstr>
      <vt:lpstr>提供会社：エムオーテックス株式会社</vt:lpstr>
      <vt:lpstr>Microsoft365</vt:lpstr>
      <vt:lpstr>提供企業：株式会社PHONE APPLI</vt:lpstr>
      <vt:lpstr>提供企業：楽天Symphony</vt:lpstr>
      <vt:lpstr>提供会社：ワークスモバイルジャパン株式会社</vt:lpstr>
      <vt:lpstr>提供会社：Google Inc.</vt:lpstr>
      <vt:lpstr>提供企業：Zoom Video Communications, Inc.</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R-Style template v3.1</dc:title>
  <dc:creator>Umeda, Daiki | RMI</dc:creator>
  <cp:lastModifiedBy>Tsuchiya, Harumi | Harumi | CSM</cp:lastModifiedBy>
  <cp:revision>843</cp:revision>
  <cp:lastPrinted>2020-03-18T22:55:16Z</cp:lastPrinted>
  <dcterms:created xsi:type="dcterms:W3CDTF">2020-03-18T08:48:24Z</dcterms:created>
  <dcterms:modified xsi:type="dcterms:W3CDTF">2023-07-28T11:00:16Z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0x0101005F943295C3A0BA4AA582937ED774317A</vt:lpwstr>
  </property>
</Properties>
</file>